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9" r:id="rId4"/>
  </p:sldMasterIdLst>
  <p:notesMasterIdLst>
    <p:notesMasterId r:id="rId125"/>
  </p:notesMasterIdLst>
  <p:handoutMasterIdLst>
    <p:handoutMasterId r:id="rId126"/>
  </p:handoutMasterIdLst>
  <p:sldIdLst>
    <p:sldId id="1264" r:id="rId5"/>
    <p:sldId id="1319" r:id="rId6"/>
    <p:sldId id="1320" r:id="rId7"/>
    <p:sldId id="1377" r:id="rId8"/>
    <p:sldId id="1322" r:id="rId9"/>
    <p:sldId id="1387" r:id="rId10"/>
    <p:sldId id="1388" r:id="rId11"/>
    <p:sldId id="1389" r:id="rId12"/>
    <p:sldId id="1390" r:id="rId13"/>
    <p:sldId id="1392" r:id="rId14"/>
    <p:sldId id="1391" r:id="rId15"/>
    <p:sldId id="1394" r:id="rId16"/>
    <p:sldId id="1485" r:id="rId17"/>
    <p:sldId id="1393" r:id="rId18"/>
    <p:sldId id="1395" r:id="rId19"/>
    <p:sldId id="1449" r:id="rId20"/>
    <p:sldId id="1507" r:id="rId21"/>
    <p:sldId id="1484" r:id="rId22"/>
    <p:sldId id="1450" r:id="rId23"/>
    <p:sldId id="1453" r:id="rId24"/>
    <p:sldId id="1458" r:id="rId25"/>
    <p:sldId id="1451" r:id="rId26"/>
    <p:sldId id="1452" r:id="rId27"/>
    <p:sldId id="1454" r:id="rId28"/>
    <p:sldId id="1455" r:id="rId29"/>
    <p:sldId id="1456" r:id="rId30"/>
    <p:sldId id="1459" r:id="rId31"/>
    <p:sldId id="1461" r:id="rId32"/>
    <p:sldId id="1462" r:id="rId33"/>
    <p:sldId id="1463" r:id="rId34"/>
    <p:sldId id="1508" r:id="rId35"/>
    <p:sldId id="1486" r:id="rId36"/>
    <p:sldId id="1396" r:id="rId37"/>
    <p:sldId id="1397" r:id="rId38"/>
    <p:sldId id="1398" r:id="rId39"/>
    <p:sldId id="1493" r:id="rId40"/>
    <p:sldId id="1492" r:id="rId41"/>
    <p:sldId id="1494" r:id="rId42"/>
    <p:sldId id="1495" r:id="rId43"/>
    <p:sldId id="1399" r:id="rId44"/>
    <p:sldId id="1400" r:id="rId45"/>
    <p:sldId id="1423" r:id="rId46"/>
    <p:sldId id="1401" r:id="rId47"/>
    <p:sldId id="1425" r:id="rId48"/>
    <p:sldId id="1424" r:id="rId49"/>
    <p:sldId id="1426" r:id="rId50"/>
    <p:sldId id="1429" r:id="rId51"/>
    <p:sldId id="1428" r:id="rId52"/>
    <p:sldId id="1430" r:id="rId53"/>
    <p:sldId id="1431" r:id="rId54"/>
    <p:sldId id="1433" r:id="rId55"/>
    <p:sldId id="1432" r:id="rId56"/>
    <p:sldId id="1435" r:id="rId57"/>
    <p:sldId id="1436" r:id="rId58"/>
    <p:sldId id="1437" r:id="rId59"/>
    <p:sldId id="1438" r:id="rId60"/>
    <p:sldId id="1439" r:id="rId61"/>
    <p:sldId id="1491" r:id="rId62"/>
    <p:sldId id="1440" r:id="rId63"/>
    <p:sldId id="1434" r:id="rId64"/>
    <p:sldId id="1496" r:id="rId65"/>
    <p:sldId id="1402" r:id="rId66"/>
    <p:sldId id="1403" r:id="rId67"/>
    <p:sldId id="1501" r:id="rId68"/>
    <p:sldId id="1502" r:id="rId69"/>
    <p:sldId id="1503" r:id="rId70"/>
    <p:sldId id="1504" r:id="rId71"/>
    <p:sldId id="1405" r:id="rId72"/>
    <p:sldId id="1406" r:id="rId73"/>
    <p:sldId id="1407" r:id="rId74"/>
    <p:sldId id="1408" r:id="rId75"/>
    <p:sldId id="1409" r:id="rId76"/>
    <p:sldId id="1442" r:id="rId77"/>
    <p:sldId id="1441" r:id="rId78"/>
    <p:sldId id="1410" r:id="rId79"/>
    <p:sldId id="1497" r:id="rId80"/>
    <p:sldId id="1411" r:id="rId81"/>
    <p:sldId id="1412" r:id="rId82"/>
    <p:sldId id="1413" r:id="rId83"/>
    <p:sldId id="1414" r:id="rId84"/>
    <p:sldId id="1415" r:id="rId85"/>
    <p:sldId id="1443" r:id="rId86"/>
    <p:sldId id="1509" r:id="rId87"/>
    <p:sldId id="1487" r:id="rId88"/>
    <p:sldId id="1473" r:id="rId89"/>
    <p:sldId id="1476" r:id="rId90"/>
    <p:sldId id="1474" r:id="rId91"/>
    <p:sldId id="1475" r:id="rId92"/>
    <p:sldId id="1478" r:id="rId93"/>
    <p:sldId id="1479" r:id="rId94"/>
    <p:sldId id="1477" r:id="rId95"/>
    <p:sldId id="1480" r:id="rId96"/>
    <p:sldId id="1465" r:id="rId97"/>
    <p:sldId id="1488" r:id="rId98"/>
    <p:sldId id="1472" r:id="rId99"/>
    <p:sldId id="1467" r:id="rId100"/>
    <p:sldId id="1468" r:id="rId101"/>
    <p:sldId id="1469" r:id="rId102"/>
    <p:sldId id="1470" r:id="rId103"/>
    <p:sldId id="1471" r:id="rId104"/>
    <p:sldId id="1510" r:id="rId105"/>
    <p:sldId id="1489" r:id="rId106"/>
    <p:sldId id="1416" r:id="rId107"/>
    <p:sldId id="1444" r:id="rId108"/>
    <p:sldId id="1505" r:id="rId109"/>
    <p:sldId id="1417" r:id="rId110"/>
    <p:sldId id="1418" r:id="rId111"/>
    <p:sldId id="1506" r:id="rId112"/>
    <p:sldId id="1420" r:id="rId113"/>
    <p:sldId id="1421" r:id="rId114"/>
    <p:sldId id="1422" r:id="rId115"/>
    <p:sldId id="1445" r:id="rId116"/>
    <p:sldId id="1446" r:id="rId117"/>
    <p:sldId id="1448" r:id="rId118"/>
    <p:sldId id="1447" r:id="rId119"/>
    <p:sldId id="1511" r:id="rId120"/>
    <p:sldId id="1490" r:id="rId121"/>
    <p:sldId id="1330" r:id="rId122"/>
    <p:sldId id="1380" r:id="rId123"/>
    <p:sldId id="1204" r:id="rId124"/>
  </p:sldIdLst>
  <p:sldSz cx="12192000" cy="6858000"/>
  <p:notesSz cx="7099300" cy="10234613"/>
  <p:defaultTex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p:defaultTextStyle>
  <p:extLst>
    <p:ext uri="{EFAFB233-063F-42B5-8137-9DF3F51BA10A}">
      <p15:sldGuideLst xmlns:p15="http://schemas.microsoft.com/office/powerpoint/2012/main">
        <p15:guide id="2" pos="3840" userDrawn="1">
          <p15:clr>
            <a:srgbClr val="A4A3A4"/>
          </p15:clr>
        </p15:guide>
        <p15:guide id="3" orient="horz" pos="2183" userDrawn="1">
          <p15:clr>
            <a:srgbClr val="A4A3A4"/>
          </p15:clr>
        </p15:guide>
      </p15:sldGuideLst>
    </p:ext>
    <p:ext uri="{2D200454-40CA-4A62-9FC3-DE9A4176ACB9}">
      <p15:notesGuideLst xmlns:p15="http://schemas.microsoft.com/office/powerpoint/2012/main">
        <p15:guide id="2" orient="horz" pos="482" userDrawn="1">
          <p15:clr>
            <a:srgbClr val="A4A3A4"/>
          </p15:clr>
        </p15:guide>
        <p15:guide id="3" orient="horz" pos="2908" userDrawn="1">
          <p15:clr>
            <a:srgbClr val="A4A3A4"/>
          </p15:clr>
        </p15:guide>
        <p15:guide id="4" orient="horz" pos="5967">
          <p15:clr>
            <a:srgbClr val="A4A3A4"/>
          </p15:clr>
        </p15:guide>
        <p15:guide id="6" pos="2440">
          <p15:clr>
            <a:srgbClr val="A4A3A4"/>
          </p15:clr>
        </p15:guide>
        <p15:guide id="7" pos="431" userDrawn="1">
          <p15:clr>
            <a:srgbClr val="A4A3A4"/>
          </p15:clr>
        </p15:guide>
        <p15:guide id="8" pos="4028">
          <p15:clr>
            <a:srgbClr val="A4A3A4"/>
          </p15:clr>
        </p15:guide>
        <p15:guide id="9" pos="626">
          <p15:clr>
            <a:srgbClr val="A4A3A4"/>
          </p15:clr>
        </p15:guide>
        <p15:guide id="10" pos="384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1" name="huangwenyong" initials="h" lastIdx="22" clrIdx="1"/>
  <p:cmAuthor id="2" name="c00224892" initials="CML" lastIdx="2" clrIdx="2"/>
  <p:cmAuthor id="3" name="zhangwuzjhw" initials="z" lastIdx="2" clrIdx="3">
    <p:extLst>
      <p:ext uri="{19B8F6BF-5375-455C-9EA6-DF929625EA0E}">
        <p15:presenceInfo xmlns:p15="http://schemas.microsoft.com/office/powerpoint/2012/main" userId="S-1-5-21-147214757-305610072-1517763936-61312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C00909"/>
    <a:srgbClr val="00B0F0"/>
    <a:srgbClr val="FF0909"/>
    <a:srgbClr val="990000"/>
    <a:srgbClr val="CF6B63"/>
    <a:srgbClr val="E7CCC7"/>
    <a:srgbClr val="FFC1C1"/>
    <a:srgbClr val="EE0000"/>
    <a:srgbClr val="5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51" autoAdjust="0"/>
    <p:restoredTop sz="83273" autoAdjust="0"/>
  </p:normalViewPr>
  <p:slideViewPr>
    <p:cSldViewPr showGuides="1">
      <p:cViewPr varScale="1">
        <p:scale>
          <a:sx n="98" d="100"/>
          <a:sy n="98" d="100"/>
        </p:scale>
        <p:origin x="1188" y="78"/>
      </p:cViewPr>
      <p:guideLst>
        <p:guide pos="3840"/>
        <p:guide orient="horz" pos="2183"/>
      </p:guideLst>
    </p:cSldViewPr>
  </p:slideViewPr>
  <p:notesTextViewPr>
    <p:cViewPr>
      <p:scale>
        <a:sx n="75" d="100"/>
        <a:sy n="75" d="100"/>
      </p:scale>
      <p:origin x="0" y="0"/>
    </p:cViewPr>
  </p:notesTextViewPr>
  <p:sorterViewPr>
    <p:cViewPr>
      <p:scale>
        <a:sx n="66" d="100"/>
        <a:sy n="66" d="100"/>
      </p:scale>
      <p:origin x="0" y="3576"/>
    </p:cViewPr>
  </p:sorterViewPr>
  <p:notesViewPr>
    <p:cSldViewPr showGuides="1">
      <p:cViewPr varScale="1">
        <p:scale>
          <a:sx n="66" d="100"/>
          <a:sy n="66" d="100"/>
        </p:scale>
        <p:origin x="2802" y="84"/>
      </p:cViewPr>
      <p:guideLst>
        <p:guide orient="horz" pos="482"/>
        <p:guide orient="horz" pos="2908"/>
        <p:guide orient="horz" pos="5967"/>
        <p:guide pos="2440"/>
        <p:guide pos="431"/>
        <p:guide pos="4028"/>
        <p:guide pos="626"/>
        <p:guide pos="3846"/>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EED0A4-0005-436B-8F98-39AEA13363BC}" type="doc">
      <dgm:prSet loTypeId="urn:microsoft.com/office/officeart/2005/8/layout/hList1" loCatId="list" qsTypeId="urn:microsoft.com/office/officeart/2005/8/quickstyle/simple1" qsCatId="simple" csTypeId="urn:microsoft.com/office/officeart/2005/8/colors/accent6_2" csCatId="accent6" phldr="1"/>
      <dgm:spPr/>
      <dgm:t>
        <a:bodyPr/>
        <a:lstStyle/>
        <a:p>
          <a:endParaRPr lang="en-US"/>
        </a:p>
      </dgm:t>
    </dgm:pt>
    <dgm:pt modelId="{D42DA450-DF82-4231-8C2D-A2D2E5B52BF9}">
      <dgm:prSet phldrT="[文本]" custT="1"/>
      <dgm:spPr/>
      <dgm:t>
        <a:bodyPr/>
        <a:lstStyle/>
        <a:p>
          <a:r>
            <a:rPr lang="zh-CN" altLang="en-US" sz="2000" b="1" i="0" dirty="0" smtClean="0"/>
            <a:t>基本管理</a:t>
          </a:r>
          <a:endParaRPr lang="en-US" sz="2000" b="1" dirty="0"/>
        </a:p>
      </dgm:t>
    </dgm:pt>
    <dgm:pt modelId="{AA519344-DA11-47BC-99AB-C5749587CB5B}" type="parTrans" cxnId="{E2749047-AF7A-4421-9FF1-5A9555E1840D}">
      <dgm:prSet/>
      <dgm:spPr/>
      <dgm:t>
        <a:bodyPr/>
        <a:lstStyle/>
        <a:p>
          <a:endParaRPr lang="en-US" sz="2800"/>
        </a:p>
      </dgm:t>
    </dgm:pt>
    <dgm:pt modelId="{F09C9CC7-EAAC-40B2-B0DD-35AEFD5FEEDC}" type="sibTrans" cxnId="{E2749047-AF7A-4421-9FF1-5A9555E1840D}">
      <dgm:prSet/>
      <dgm:spPr/>
      <dgm:t>
        <a:bodyPr/>
        <a:lstStyle/>
        <a:p>
          <a:endParaRPr lang="en-US" sz="2800"/>
        </a:p>
      </dgm:t>
    </dgm:pt>
    <dgm:pt modelId="{A585DCBA-BE47-45E9-A57C-D6158E18D5B9}">
      <dgm:prSet phldrT="[文本]" custT="1"/>
      <dgm:spPr/>
      <dgm:t>
        <a:bodyPr/>
        <a:lstStyle/>
        <a:p>
          <a:r>
            <a:rPr lang="zh-CN" altLang="en-US" sz="1800" i="0" dirty="0" smtClean="0"/>
            <a:t>终端基本管理操作；</a:t>
          </a:r>
          <a:endParaRPr lang="en-US" sz="1800" dirty="0"/>
        </a:p>
      </dgm:t>
    </dgm:pt>
    <dgm:pt modelId="{F273E754-0CC7-4204-87AC-C0E4D3DEFEBA}" type="parTrans" cxnId="{D76E61B4-6B9D-41A6-B5FD-23CEE67504DF}">
      <dgm:prSet/>
      <dgm:spPr/>
      <dgm:t>
        <a:bodyPr/>
        <a:lstStyle/>
        <a:p>
          <a:endParaRPr lang="en-US" sz="2800"/>
        </a:p>
      </dgm:t>
    </dgm:pt>
    <dgm:pt modelId="{0FA4788B-6E03-4708-B01B-933BF497BED0}" type="sibTrans" cxnId="{D76E61B4-6B9D-41A6-B5FD-23CEE67504DF}">
      <dgm:prSet/>
      <dgm:spPr/>
      <dgm:t>
        <a:bodyPr/>
        <a:lstStyle/>
        <a:p>
          <a:endParaRPr lang="en-US" sz="2800"/>
        </a:p>
      </dgm:t>
    </dgm:pt>
    <dgm:pt modelId="{0B852C12-A5F7-4227-91C9-E788490409D4}">
      <dgm:prSet phldrT="[文本]" custT="1"/>
      <dgm:spPr/>
      <dgm:t>
        <a:bodyPr/>
        <a:lstStyle/>
        <a:p>
          <a:r>
            <a:rPr lang="zh-CN" altLang="en-US" sz="1800" dirty="0" smtClean="0"/>
            <a:t>远程协助</a:t>
          </a:r>
          <a:endParaRPr lang="en-US" sz="1800" dirty="0"/>
        </a:p>
      </dgm:t>
    </dgm:pt>
    <dgm:pt modelId="{A3FD77C7-5A04-4795-A372-EC4014DD9017}" type="parTrans" cxnId="{B40DDCD5-F1B5-45DE-A3DB-C27F8CE8B410}">
      <dgm:prSet/>
      <dgm:spPr/>
      <dgm:t>
        <a:bodyPr/>
        <a:lstStyle/>
        <a:p>
          <a:endParaRPr lang="en-US" sz="2800"/>
        </a:p>
      </dgm:t>
    </dgm:pt>
    <dgm:pt modelId="{B3D8FCD4-2392-4D3A-A6FC-9AEEDB7D85BD}" type="sibTrans" cxnId="{B40DDCD5-F1B5-45DE-A3DB-C27F8CE8B410}">
      <dgm:prSet/>
      <dgm:spPr/>
      <dgm:t>
        <a:bodyPr/>
        <a:lstStyle/>
        <a:p>
          <a:endParaRPr lang="en-US" sz="2800"/>
        </a:p>
      </dgm:t>
    </dgm:pt>
    <dgm:pt modelId="{0AA132D2-C878-463F-84B5-6FE500FF8AA2}">
      <dgm:prSet phldrT="[文本]" custT="1"/>
      <dgm:spPr/>
      <dgm:t>
        <a:bodyPr/>
        <a:lstStyle/>
        <a:p>
          <a:r>
            <a:rPr lang="zh-CN" altLang="en-US" sz="2000" b="1" i="0" dirty="0" smtClean="0"/>
            <a:t>部署管理</a:t>
          </a:r>
          <a:endParaRPr lang="en-US" sz="2000" b="1" dirty="0"/>
        </a:p>
      </dgm:t>
    </dgm:pt>
    <dgm:pt modelId="{7D9C3E3E-923B-4A42-9FF1-A68BC3D5621C}" type="parTrans" cxnId="{8351D7A7-98E3-4A29-A210-918E79850AE8}">
      <dgm:prSet/>
      <dgm:spPr/>
      <dgm:t>
        <a:bodyPr/>
        <a:lstStyle/>
        <a:p>
          <a:endParaRPr lang="en-US" sz="2800"/>
        </a:p>
      </dgm:t>
    </dgm:pt>
    <dgm:pt modelId="{30C1DD2E-8636-4CAC-AACC-8B3F630BEE99}" type="sibTrans" cxnId="{8351D7A7-98E3-4A29-A210-918E79850AE8}">
      <dgm:prSet/>
      <dgm:spPr/>
      <dgm:t>
        <a:bodyPr/>
        <a:lstStyle/>
        <a:p>
          <a:endParaRPr lang="en-US" sz="2800"/>
        </a:p>
      </dgm:t>
    </dgm:pt>
    <dgm:pt modelId="{D407E19A-4AC1-453D-9641-71D6524A15F3}">
      <dgm:prSet phldrT="[文本]" custT="1"/>
      <dgm:spPr/>
      <dgm:t>
        <a:bodyPr/>
        <a:lstStyle/>
        <a:p>
          <a:r>
            <a:rPr lang="zh-CN" altLang="en-US" sz="1800" i="0" dirty="0" smtClean="0"/>
            <a:t>实现对终端的文件复制和安装等操作。</a:t>
          </a:r>
          <a:endParaRPr lang="en-US" sz="1800" dirty="0"/>
        </a:p>
      </dgm:t>
    </dgm:pt>
    <dgm:pt modelId="{DD5C2992-4934-4F59-BC91-EB266597E354}" type="parTrans" cxnId="{1278A088-EDE6-43AF-A238-EADC454A037D}">
      <dgm:prSet/>
      <dgm:spPr/>
      <dgm:t>
        <a:bodyPr/>
        <a:lstStyle/>
        <a:p>
          <a:endParaRPr lang="en-US" sz="2800"/>
        </a:p>
      </dgm:t>
    </dgm:pt>
    <dgm:pt modelId="{E523F173-F2FD-4513-81CE-3B709513F9C9}" type="sibTrans" cxnId="{1278A088-EDE6-43AF-A238-EADC454A037D}">
      <dgm:prSet/>
      <dgm:spPr/>
      <dgm:t>
        <a:bodyPr/>
        <a:lstStyle/>
        <a:p>
          <a:endParaRPr lang="en-US" sz="2800"/>
        </a:p>
      </dgm:t>
    </dgm:pt>
    <dgm:pt modelId="{EB15918A-A39B-4A2B-AB55-C0A44D10D1C5}">
      <dgm:prSet phldrT="[文本]" custT="1"/>
      <dgm:spPr/>
      <dgm:t>
        <a:bodyPr/>
        <a:lstStyle/>
        <a:p>
          <a:r>
            <a:rPr lang="zh-CN" altLang="en-US" sz="2000" b="1" i="0" dirty="0" smtClean="0"/>
            <a:t>策略管理</a:t>
          </a:r>
          <a:endParaRPr lang="en-US" sz="2000" b="1" dirty="0"/>
        </a:p>
      </dgm:t>
    </dgm:pt>
    <dgm:pt modelId="{90B89AC9-324B-4D53-9983-643B57D19A21}" type="parTrans" cxnId="{36B206F4-6780-409A-9918-7B5D891A7A98}">
      <dgm:prSet/>
      <dgm:spPr/>
      <dgm:t>
        <a:bodyPr/>
        <a:lstStyle/>
        <a:p>
          <a:endParaRPr lang="en-US" sz="2800"/>
        </a:p>
      </dgm:t>
    </dgm:pt>
    <dgm:pt modelId="{DF4BD390-B5AC-4109-83EC-F806E1E93A72}" type="sibTrans" cxnId="{36B206F4-6780-409A-9918-7B5D891A7A98}">
      <dgm:prSet/>
      <dgm:spPr/>
      <dgm:t>
        <a:bodyPr/>
        <a:lstStyle/>
        <a:p>
          <a:endParaRPr lang="en-US" sz="2800"/>
        </a:p>
      </dgm:t>
    </dgm:pt>
    <dgm:pt modelId="{0CEB63F8-4747-4064-9C0E-09CFDF5B4834}">
      <dgm:prSet phldrT="[文本]" custT="1"/>
      <dgm:spPr/>
      <dgm:t>
        <a:bodyPr/>
        <a:lstStyle/>
        <a:p>
          <a:r>
            <a:rPr lang="zh-CN" altLang="en-US" sz="1800" i="0" dirty="0" smtClean="0"/>
            <a:t>实现智能管理过程中相关策略的管理和配置。</a:t>
          </a:r>
          <a:endParaRPr lang="en-US" sz="1800" dirty="0"/>
        </a:p>
      </dgm:t>
    </dgm:pt>
    <dgm:pt modelId="{5C1AB670-9696-473F-83CB-C89703547AB2}" type="parTrans" cxnId="{62FFCFB3-886B-4811-9BD2-258A9C5D83F6}">
      <dgm:prSet/>
      <dgm:spPr/>
      <dgm:t>
        <a:bodyPr/>
        <a:lstStyle/>
        <a:p>
          <a:endParaRPr lang="en-US" sz="2800"/>
        </a:p>
      </dgm:t>
    </dgm:pt>
    <dgm:pt modelId="{AFB5A1ED-249B-4CF5-A41B-EE48BD444B28}" type="sibTrans" cxnId="{62FFCFB3-886B-4811-9BD2-258A9C5D83F6}">
      <dgm:prSet/>
      <dgm:spPr/>
      <dgm:t>
        <a:bodyPr/>
        <a:lstStyle/>
        <a:p>
          <a:endParaRPr lang="en-US" sz="2800"/>
        </a:p>
      </dgm:t>
    </dgm:pt>
    <dgm:pt modelId="{2F8D1F2A-B2AF-48D2-A0D2-E43D846F22D4}">
      <dgm:prSet phldrT="[文本]" custT="1"/>
      <dgm:spPr/>
      <dgm:t>
        <a:bodyPr/>
        <a:lstStyle/>
        <a:p>
          <a:r>
            <a:rPr lang="zh-CN" altLang="en-US" sz="2000" b="1" i="0" dirty="0" smtClean="0"/>
            <a:t>公共管理</a:t>
          </a:r>
          <a:endParaRPr lang="en-US" sz="2000" b="1" dirty="0"/>
        </a:p>
      </dgm:t>
    </dgm:pt>
    <dgm:pt modelId="{BD987FA5-9AC3-4BF1-AA46-2F372070193A}" type="parTrans" cxnId="{F2D53B3D-AC5D-4D89-8B43-7AA6CAE78D99}">
      <dgm:prSet/>
      <dgm:spPr/>
      <dgm:t>
        <a:bodyPr/>
        <a:lstStyle/>
        <a:p>
          <a:endParaRPr lang="en-US" sz="2800"/>
        </a:p>
      </dgm:t>
    </dgm:pt>
    <dgm:pt modelId="{9F8D0C77-3597-44EF-8AD4-9045C8B6BE2D}" type="sibTrans" cxnId="{F2D53B3D-AC5D-4D89-8B43-7AA6CAE78D99}">
      <dgm:prSet/>
      <dgm:spPr/>
      <dgm:t>
        <a:bodyPr/>
        <a:lstStyle/>
        <a:p>
          <a:endParaRPr lang="en-US" sz="2800"/>
        </a:p>
      </dgm:t>
    </dgm:pt>
    <dgm:pt modelId="{C2A1D54F-DE51-421F-BFAA-9BEF2112EAF1}">
      <dgm:prSet phldrT="[文本]" custT="1"/>
      <dgm:spPr/>
      <dgm:t>
        <a:bodyPr/>
        <a:lstStyle/>
        <a:p>
          <a:r>
            <a:rPr lang="zh-CN" altLang="en-US" sz="2000" b="1" i="0" dirty="0" smtClean="0"/>
            <a:t>任务管理</a:t>
          </a:r>
          <a:endParaRPr lang="en-US" sz="2000" b="1" dirty="0"/>
        </a:p>
      </dgm:t>
    </dgm:pt>
    <dgm:pt modelId="{5140C5E5-A0AC-4AAB-AFD6-AEE7437C754F}" type="parTrans" cxnId="{286687AF-987E-49FB-9AA4-43870AA9D380}">
      <dgm:prSet/>
      <dgm:spPr/>
      <dgm:t>
        <a:bodyPr/>
        <a:lstStyle/>
        <a:p>
          <a:endParaRPr lang="en-US" sz="2800"/>
        </a:p>
      </dgm:t>
    </dgm:pt>
    <dgm:pt modelId="{50A5E70A-D4D5-4028-B2AA-99132DE7B8C2}" type="sibTrans" cxnId="{286687AF-987E-49FB-9AA4-43870AA9D380}">
      <dgm:prSet/>
      <dgm:spPr/>
      <dgm:t>
        <a:bodyPr/>
        <a:lstStyle/>
        <a:p>
          <a:endParaRPr lang="en-US" sz="2800"/>
        </a:p>
      </dgm:t>
    </dgm:pt>
    <dgm:pt modelId="{7E081E15-BA9D-4B5C-8CDF-930BFB17C838}">
      <dgm:prSet phldrT="[文本]" custT="1"/>
      <dgm:spPr/>
      <dgm:t>
        <a:bodyPr/>
        <a:lstStyle/>
        <a:p>
          <a:r>
            <a:rPr lang="zh-CN" altLang="en-US" sz="1800" i="0" dirty="0" smtClean="0"/>
            <a:t>包括对管理员的管理、 系统日志管理和客户端的升级等。</a:t>
          </a:r>
          <a:r>
            <a:rPr lang="zh-CN" altLang="en-US" sz="1050" i="0" dirty="0" smtClean="0"/>
            <a:t/>
          </a:r>
          <a:br>
            <a:rPr lang="zh-CN" altLang="en-US" sz="1050" i="0" dirty="0" smtClean="0"/>
          </a:br>
          <a:endParaRPr lang="en-US" sz="1050" dirty="0"/>
        </a:p>
      </dgm:t>
    </dgm:pt>
    <dgm:pt modelId="{39416570-74BE-422F-B890-4A356EED466B}" type="parTrans" cxnId="{F87D9006-600D-4988-A5EA-995F75CC7124}">
      <dgm:prSet/>
      <dgm:spPr/>
      <dgm:t>
        <a:bodyPr/>
        <a:lstStyle/>
        <a:p>
          <a:endParaRPr lang="en-US" sz="2800"/>
        </a:p>
      </dgm:t>
    </dgm:pt>
    <dgm:pt modelId="{5F09AB24-ABB5-4EA3-B6EC-C9F329F6CAC7}" type="sibTrans" cxnId="{F87D9006-600D-4988-A5EA-995F75CC7124}">
      <dgm:prSet/>
      <dgm:spPr/>
      <dgm:t>
        <a:bodyPr/>
        <a:lstStyle/>
        <a:p>
          <a:endParaRPr lang="en-US" sz="2800"/>
        </a:p>
      </dgm:t>
    </dgm:pt>
    <dgm:pt modelId="{F1DA4365-4165-4762-9DFC-DEDD17A1B440}">
      <dgm:prSet phldrT="[文本]" custT="1"/>
      <dgm:spPr/>
      <dgm:t>
        <a:bodyPr/>
        <a:lstStyle/>
        <a:p>
          <a:r>
            <a:rPr lang="zh-CN" altLang="en-US" sz="1800" i="0" dirty="0" smtClean="0"/>
            <a:t>管理系统的任务管理中心，完成查看、分析、维护等操作。</a:t>
          </a:r>
          <a:endParaRPr lang="en-US" sz="1800" dirty="0"/>
        </a:p>
      </dgm:t>
    </dgm:pt>
    <dgm:pt modelId="{A55366B3-99BC-4E7C-BC4C-7F75159098C7}" type="parTrans" cxnId="{1D0013B6-57B3-4F9A-A488-A2E2D21162C6}">
      <dgm:prSet/>
      <dgm:spPr/>
      <dgm:t>
        <a:bodyPr/>
        <a:lstStyle/>
        <a:p>
          <a:endParaRPr lang="en-US" sz="2800"/>
        </a:p>
      </dgm:t>
    </dgm:pt>
    <dgm:pt modelId="{1435A909-24F2-415A-A28B-04C14DC0C820}" type="sibTrans" cxnId="{1D0013B6-57B3-4F9A-A488-A2E2D21162C6}">
      <dgm:prSet/>
      <dgm:spPr/>
      <dgm:t>
        <a:bodyPr/>
        <a:lstStyle/>
        <a:p>
          <a:endParaRPr lang="en-US" sz="2800"/>
        </a:p>
      </dgm:t>
    </dgm:pt>
    <dgm:pt modelId="{49F76113-6128-4E68-8F12-E998BF48C335}">
      <dgm:prSet phldrT="[文本]" custT="1"/>
      <dgm:spPr/>
      <dgm:t>
        <a:bodyPr/>
        <a:lstStyle/>
        <a:p>
          <a:r>
            <a:rPr lang="zh-CN" altLang="en-US" sz="1800" i="0" dirty="0" smtClean="0"/>
            <a:t>终端的桌面配置；</a:t>
          </a:r>
          <a:endParaRPr lang="en-US" sz="1800" dirty="0"/>
        </a:p>
      </dgm:t>
    </dgm:pt>
    <dgm:pt modelId="{935E49DD-F267-4FE9-8E74-90755A284D87}" type="parTrans" cxnId="{0E705A31-EDD3-46E3-AEEB-A16C42BF23F9}">
      <dgm:prSet/>
      <dgm:spPr/>
      <dgm:t>
        <a:bodyPr/>
        <a:lstStyle/>
        <a:p>
          <a:endParaRPr lang="en-US" sz="2400"/>
        </a:p>
      </dgm:t>
    </dgm:pt>
    <dgm:pt modelId="{6829C008-857B-4DD0-9121-1649C864DBCD}" type="sibTrans" cxnId="{0E705A31-EDD3-46E3-AEEB-A16C42BF23F9}">
      <dgm:prSet/>
      <dgm:spPr/>
      <dgm:t>
        <a:bodyPr/>
        <a:lstStyle/>
        <a:p>
          <a:endParaRPr lang="en-US" sz="2400"/>
        </a:p>
      </dgm:t>
    </dgm:pt>
    <dgm:pt modelId="{AC77AE17-C056-40C0-B2C2-C0A69C32B6AB}">
      <dgm:prSet phldrT="[文本]" custT="1"/>
      <dgm:spPr/>
      <dgm:t>
        <a:bodyPr/>
        <a:lstStyle/>
        <a:p>
          <a:r>
            <a:rPr lang="zh-CN" altLang="en-US" sz="1800" i="0" dirty="0" smtClean="0"/>
            <a:t>电源控制等。</a:t>
          </a:r>
          <a:r>
            <a:rPr lang="zh-CN" altLang="en-US" sz="1050" i="0" dirty="0" smtClean="0"/>
            <a:t/>
          </a:r>
          <a:br>
            <a:rPr lang="zh-CN" altLang="en-US" sz="1050" i="0" dirty="0" smtClean="0"/>
          </a:br>
          <a:endParaRPr lang="en-US" sz="1050" dirty="0"/>
        </a:p>
      </dgm:t>
    </dgm:pt>
    <dgm:pt modelId="{EB70BFD1-1050-4A08-917E-27DB9A8DBAEF}" type="parTrans" cxnId="{08863713-7DF3-43CF-BB68-66C22759368D}">
      <dgm:prSet/>
      <dgm:spPr/>
      <dgm:t>
        <a:bodyPr/>
        <a:lstStyle/>
        <a:p>
          <a:endParaRPr lang="en-US" sz="2400"/>
        </a:p>
      </dgm:t>
    </dgm:pt>
    <dgm:pt modelId="{8EBB966E-8495-4284-B1B4-396649F5266B}" type="sibTrans" cxnId="{08863713-7DF3-43CF-BB68-66C22759368D}">
      <dgm:prSet/>
      <dgm:spPr/>
      <dgm:t>
        <a:bodyPr/>
        <a:lstStyle/>
        <a:p>
          <a:endParaRPr lang="en-US" sz="2400"/>
        </a:p>
      </dgm:t>
    </dgm:pt>
    <dgm:pt modelId="{7EBF8C2D-6B5B-404E-A4D7-9D203A358155}" type="pres">
      <dgm:prSet presAssocID="{61EED0A4-0005-436B-8F98-39AEA13363BC}" presName="Name0" presStyleCnt="0">
        <dgm:presLayoutVars>
          <dgm:dir/>
          <dgm:animLvl val="lvl"/>
          <dgm:resizeHandles val="exact"/>
        </dgm:presLayoutVars>
      </dgm:prSet>
      <dgm:spPr/>
      <dgm:t>
        <a:bodyPr/>
        <a:lstStyle/>
        <a:p>
          <a:endParaRPr lang="en-US"/>
        </a:p>
      </dgm:t>
    </dgm:pt>
    <dgm:pt modelId="{417A8FEA-4B26-4627-9496-90421595BE44}" type="pres">
      <dgm:prSet presAssocID="{D42DA450-DF82-4231-8C2D-A2D2E5B52BF9}" presName="composite" presStyleCnt="0"/>
      <dgm:spPr/>
    </dgm:pt>
    <dgm:pt modelId="{F402EEDD-F9A5-403F-961A-EB8C0B5766D3}" type="pres">
      <dgm:prSet presAssocID="{D42DA450-DF82-4231-8C2D-A2D2E5B52BF9}" presName="parTx" presStyleLbl="alignNode1" presStyleIdx="0" presStyleCnt="5">
        <dgm:presLayoutVars>
          <dgm:chMax val="0"/>
          <dgm:chPref val="0"/>
          <dgm:bulletEnabled val="1"/>
        </dgm:presLayoutVars>
      </dgm:prSet>
      <dgm:spPr/>
      <dgm:t>
        <a:bodyPr/>
        <a:lstStyle/>
        <a:p>
          <a:endParaRPr lang="en-US"/>
        </a:p>
      </dgm:t>
    </dgm:pt>
    <dgm:pt modelId="{A286F6FE-2D5A-4755-948E-10B500555E94}" type="pres">
      <dgm:prSet presAssocID="{D42DA450-DF82-4231-8C2D-A2D2E5B52BF9}" presName="desTx" presStyleLbl="alignAccFollowNode1" presStyleIdx="0" presStyleCnt="5">
        <dgm:presLayoutVars>
          <dgm:bulletEnabled val="1"/>
        </dgm:presLayoutVars>
      </dgm:prSet>
      <dgm:spPr/>
      <dgm:t>
        <a:bodyPr/>
        <a:lstStyle/>
        <a:p>
          <a:endParaRPr lang="en-US"/>
        </a:p>
      </dgm:t>
    </dgm:pt>
    <dgm:pt modelId="{D489777E-B04E-420E-B48D-0E6D254C4574}" type="pres">
      <dgm:prSet presAssocID="{F09C9CC7-EAAC-40B2-B0DD-35AEFD5FEEDC}" presName="space" presStyleCnt="0"/>
      <dgm:spPr/>
    </dgm:pt>
    <dgm:pt modelId="{AEF12E5A-33B8-449A-B99F-F92AD7F1D2D2}" type="pres">
      <dgm:prSet presAssocID="{0AA132D2-C878-463F-84B5-6FE500FF8AA2}" presName="composite" presStyleCnt="0"/>
      <dgm:spPr/>
    </dgm:pt>
    <dgm:pt modelId="{C8CC5AAB-F580-4101-A243-7763256EA02B}" type="pres">
      <dgm:prSet presAssocID="{0AA132D2-C878-463F-84B5-6FE500FF8AA2}" presName="parTx" presStyleLbl="alignNode1" presStyleIdx="1" presStyleCnt="5">
        <dgm:presLayoutVars>
          <dgm:chMax val="0"/>
          <dgm:chPref val="0"/>
          <dgm:bulletEnabled val="1"/>
        </dgm:presLayoutVars>
      </dgm:prSet>
      <dgm:spPr/>
      <dgm:t>
        <a:bodyPr/>
        <a:lstStyle/>
        <a:p>
          <a:endParaRPr lang="en-US"/>
        </a:p>
      </dgm:t>
    </dgm:pt>
    <dgm:pt modelId="{4E05447F-C57E-4F7E-802F-9477F274015A}" type="pres">
      <dgm:prSet presAssocID="{0AA132D2-C878-463F-84B5-6FE500FF8AA2}" presName="desTx" presStyleLbl="alignAccFollowNode1" presStyleIdx="1" presStyleCnt="5">
        <dgm:presLayoutVars>
          <dgm:bulletEnabled val="1"/>
        </dgm:presLayoutVars>
      </dgm:prSet>
      <dgm:spPr/>
      <dgm:t>
        <a:bodyPr/>
        <a:lstStyle/>
        <a:p>
          <a:endParaRPr lang="en-US"/>
        </a:p>
      </dgm:t>
    </dgm:pt>
    <dgm:pt modelId="{93948BAE-91D4-4DE7-B0D3-56D1FD84F4AC}" type="pres">
      <dgm:prSet presAssocID="{30C1DD2E-8636-4CAC-AACC-8B3F630BEE99}" presName="space" presStyleCnt="0"/>
      <dgm:spPr/>
    </dgm:pt>
    <dgm:pt modelId="{038F95F5-9C45-44A4-8907-1E79B6DF7926}" type="pres">
      <dgm:prSet presAssocID="{EB15918A-A39B-4A2B-AB55-C0A44D10D1C5}" presName="composite" presStyleCnt="0"/>
      <dgm:spPr/>
    </dgm:pt>
    <dgm:pt modelId="{E853DB85-59C8-4E7C-AC28-CDA054946DD1}" type="pres">
      <dgm:prSet presAssocID="{EB15918A-A39B-4A2B-AB55-C0A44D10D1C5}" presName="parTx" presStyleLbl="alignNode1" presStyleIdx="2" presStyleCnt="5">
        <dgm:presLayoutVars>
          <dgm:chMax val="0"/>
          <dgm:chPref val="0"/>
          <dgm:bulletEnabled val="1"/>
        </dgm:presLayoutVars>
      </dgm:prSet>
      <dgm:spPr/>
      <dgm:t>
        <a:bodyPr/>
        <a:lstStyle/>
        <a:p>
          <a:endParaRPr lang="en-US"/>
        </a:p>
      </dgm:t>
    </dgm:pt>
    <dgm:pt modelId="{F8397E81-3143-4EEA-8EC3-9E29EB5307E8}" type="pres">
      <dgm:prSet presAssocID="{EB15918A-A39B-4A2B-AB55-C0A44D10D1C5}" presName="desTx" presStyleLbl="alignAccFollowNode1" presStyleIdx="2" presStyleCnt="5">
        <dgm:presLayoutVars>
          <dgm:bulletEnabled val="1"/>
        </dgm:presLayoutVars>
      </dgm:prSet>
      <dgm:spPr/>
      <dgm:t>
        <a:bodyPr/>
        <a:lstStyle/>
        <a:p>
          <a:endParaRPr lang="en-US"/>
        </a:p>
      </dgm:t>
    </dgm:pt>
    <dgm:pt modelId="{D8D48028-C672-4A6D-80B1-46076C85E01F}" type="pres">
      <dgm:prSet presAssocID="{DF4BD390-B5AC-4109-83EC-F806E1E93A72}" presName="space" presStyleCnt="0"/>
      <dgm:spPr/>
    </dgm:pt>
    <dgm:pt modelId="{747E8429-C60F-4724-968C-A403C2476DBA}" type="pres">
      <dgm:prSet presAssocID="{2F8D1F2A-B2AF-48D2-A0D2-E43D846F22D4}" presName="composite" presStyleCnt="0"/>
      <dgm:spPr/>
    </dgm:pt>
    <dgm:pt modelId="{044A5D5F-B886-458F-A5B4-8379B15BD91D}" type="pres">
      <dgm:prSet presAssocID="{2F8D1F2A-B2AF-48D2-A0D2-E43D846F22D4}" presName="parTx" presStyleLbl="alignNode1" presStyleIdx="3" presStyleCnt="5">
        <dgm:presLayoutVars>
          <dgm:chMax val="0"/>
          <dgm:chPref val="0"/>
          <dgm:bulletEnabled val="1"/>
        </dgm:presLayoutVars>
      </dgm:prSet>
      <dgm:spPr/>
      <dgm:t>
        <a:bodyPr/>
        <a:lstStyle/>
        <a:p>
          <a:endParaRPr lang="en-US"/>
        </a:p>
      </dgm:t>
    </dgm:pt>
    <dgm:pt modelId="{33197D3F-AAED-4E54-94F4-625335A75045}" type="pres">
      <dgm:prSet presAssocID="{2F8D1F2A-B2AF-48D2-A0D2-E43D846F22D4}" presName="desTx" presStyleLbl="alignAccFollowNode1" presStyleIdx="3" presStyleCnt="5">
        <dgm:presLayoutVars>
          <dgm:bulletEnabled val="1"/>
        </dgm:presLayoutVars>
      </dgm:prSet>
      <dgm:spPr/>
      <dgm:t>
        <a:bodyPr/>
        <a:lstStyle/>
        <a:p>
          <a:endParaRPr lang="en-US"/>
        </a:p>
      </dgm:t>
    </dgm:pt>
    <dgm:pt modelId="{9E1B647C-7987-49C6-8007-EEB8B1224734}" type="pres">
      <dgm:prSet presAssocID="{9F8D0C77-3597-44EF-8AD4-9045C8B6BE2D}" presName="space" presStyleCnt="0"/>
      <dgm:spPr/>
    </dgm:pt>
    <dgm:pt modelId="{BD3D7711-5275-4459-A6C6-17C1E2F6A180}" type="pres">
      <dgm:prSet presAssocID="{C2A1D54F-DE51-421F-BFAA-9BEF2112EAF1}" presName="composite" presStyleCnt="0"/>
      <dgm:spPr/>
    </dgm:pt>
    <dgm:pt modelId="{0C704919-A3D9-4089-989F-0B5F315A1477}" type="pres">
      <dgm:prSet presAssocID="{C2A1D54F-DE51-421F-BFAA-9BEF2112EAF1}" presName="parTx" presStyleLbl="alignNode1" presStyleIdx="4" presStyleCnt="5">
        <dgm:presLayoutVars>
          <dgm:chMax val="0"/>
          <dgm:chPref val="0"/>
          <dgm:bulletEnabled val="1"/>
        </dgm:presLayoutVars>
      </dgm:prSet>
      <dgm:spPr/>
      <dgm:t>
        <a:bodyPr/>
        <a:lstStyle/>
        <a:p>
          <a:endParaRPr lang="en-US"/>
        </a:p>
      </dgm:t>
    </dgm:pt>
    <dgm:pt modelId="{E75F0EDF-A5B8-47B3-9FB7-34545CA3F3DB}" type="pres">
      <dgm:prSet presAssocID="{C2A1D54F-DE51-421F-BFAA-9BEF2112EAF1}" presName="desTx" presStyleLbl="alignAccFollowNode1" presStyleIdx="4" presStyleCnt="5" custLinFactNeighborX="2952" custLinFactNeighborY="1299">
        <dgm:presLayoutVars>
          <dgm:bulletEnabled val="1"/>
        </dgm:presLayoutVars>
      </dgm:prSet>
      <dgm:spPr/>
      <dgm:t>
        <a:bodyPr/>
        <a:lstStyle/>
        <a:p>
          <a:endParaRPr lang="en-US"/>
        </a:p>
      </dgm:t>
    </dgm:pt>
  </dgm:ptLst>
  <dgm:cxnLst>
    <dgm:cxn modelId="{8351D7A7-98E3-4A29-A210-918E79850AE8}" srcId="{61EED0A4-0005-436B-8F98-39AEA13363BC}" destId="{0AA132D2-C878-463F-84B5-6FE500FF8AA2}" srcOrd="1" destOrd="0" parTransId="{7D9C3E3E-923B-4A42-9FF1-A68BC3D5621C}" sibTransId="{30C1DD2E-8636-4CAC-AACC-8B3F630BEE99}"/>
    <dgm:cxn modelId="{DD6FF9D3-9979-481E-AE60-3CCE0E80BA08}" type="presOf" srcId="{0B852C12-A5F7-4227-91C9-E788490409D4}" destId="{A286F6FE-2D5A-4755-948E-10B500555E94}" srcOrd="0" destOrd="2" presId="urn:microsoft.com/office/officeart/2005/8/layout/hList1"/>
    <dgm:cxn modelId="{B95D0734-4284-48E7-9749-21FECAAFD770}" type="presOf" srcId="{49F76113-6128-4E68-8F12-E998BF48C335}" destId="{A286F6FE-2D5A-4755-948E-10B500555E94}" srcOrd="0" destOrd="1" presId="urn:microsoft.com/office/officeart/2005/8/layout/hList1"/>
    <dgm:cxn modelId="{3489C1D1-85C3-4F2E-B090-9DF35E582D68}" type="presOf" srcId="{A585DCBA-BE47-45E9-A57C-D6158E18D5B9}" destId="{A286F6FE-2D5A-4755-948E-10B500555E94}" srcOrd="0" destOrd="0" presId="urn:microsoft.com/office/officeart/2005/8/layout/hList1"/>
    <dgm:cxn modelId="{F87D9006-600D-4988-A5EA-995F75CC7124}" srcId="{2F8D1F2A-B2AF-48D2-A0D2-E43D846F22D4}" destId="{7E081E15-BA9D-4B5C-8CDF-930BFB17C838}" srcOrd="0" destOrd="0" parTransId="{39416570-74BE-422F-B890-4A356EED466B}" sibTransId="{5F09AB24-ABB5-4EA3-B6EC-C9F329F6CAC7}"/>
    <dgm:cxn modelId="{8CE4219E-F51A-4B1C-A2BE-1D4A7BDA2943}" type="presOf" srcId="{61EED0A4-0005-436B-8F98-39AEA13363BC}" destId="{7EBF8C2D-6B5B-404E-A4D7-9D203A358155}" srcOrd="0" destOrd="0" presId="urn:microsoft.com/office/officeart/2005/8/layout/hList1"/>
    <dgm:cxn modelId="{286687AF-987E-49FB-9AA4-43870AA9D380}" srcId="{61EED0A4-0005-436B-8F98-39AEA13363BC}" destId="{C2A1D54F-DE51-421F-BFAA-9BEF2112EAF1}" srcOrd="4" destOrd="0" parTransId="{5140C5E5-A0AC-4AAB-AFD6-AEE7437C754F}" sibTransId="{50A5E70A-D4D5-4028-B2AA-99132DE7B8C2}"/>
    <dgm:cxn modelId="{7C26F30A-C486-4D17-A128-B56CCCC39C85}" type="presOf" srcId="{D407E19A-4AC1-453D-9641-71D6524A15F3}" destId="{4E05447F-C57E-4F7E-802F-9477F274015A}" srcOrd="0" destOrd="0" presId="urn:microsoft.com/office/officeart/2005/8/layout/hList1"/>
    <dgm:cxn modelId="{398C9717-958B-4A8D-BBE0-7592FBB2AEE4}" type="presOf" srcId="{2F8D1F2A-B2AF-48D2-A0D2-E43D846F22D4}" destId="{044A5D5F-B886-458F-A5B4-8379B15BD91D}" srcOrd="0" destOrd="0" presId="urn:microsoft.com/office/officeart/2005/8/layout/hList1"/>
    <dgm:cxn modelId="{F2D53B3D-AC5D-4D89-8B43-7AA6CAE78D99}" srcId="{61EED0A4-0005-436B-8F98-39AEA13363BC}" destId="{2F8D1F2A-B2AF-48D2-A0D2-E43D846F22D4}" srcOrd="3" destOrd="0" parTransId="{BD987FA5-9AC3-4BF1-AA46-2F372070193A}" sibTransId="{9F8D0C77-3597-44EF-8AD4-9045C8B6BE2D}"/>
    <dgm:cxn modelId="{0E705A31-EDD3-46E3-AEEB-A16C42BF23F9}" srcId="{D42DA450-DF82-4231-8C2D-A2D2E5B52BF9}" destId="{49F76113-6128-4E68-8F12-E998BF48C335}" srcOrd="1" destOrd="0" parTransId="{935E49DD-F267-4FE9-8E74-90755A284D87}" sibTransId="{6829C008-857B-4DD0-9121-1649C864DBCD}"/>
    <dgm:cxn modelId="{467FCAB1-D3FD-4BE0-82C4-5B3EADDD2254}" type="presOf" srcId="{AC77AE17-C056-40C0-B2C2-C0A69C32B6AB}" destId="{A286F6FE-2D5A-4755-948E-10B500555E94}" srcOrd="0" destOrd="3" presId="urn:microsoft.com/office/officeart/2005/8/layout/hList1"/>
    <dgm:cxn modelId="{4A135B04-10F0-4472-9ED0-9A6F421ED59B}" type="presOf" srcId="{C2A1D54F-DE51-421F-BFAA-9BEF2112EAF1}" destId="{0C704919-A3D9-4089-989F-0B5F315A1477}" srcOrd="0" destOrd="0" presId="urn:microsoft.com/office/officeart/2005/8/layout/hList1"/>
    <dgm:cxn modelId="{B3486976-1CBA-46DC-B202-6A2DEB481B79}" type="presOf" srcId="{7E081E15-BA9D-4B5C-8CDF-930BFB17C838}" destId="{33197D3F-AAED-4E54-94F4-625335A75045}" srcOrd="0" destOrd="0" presId="urn:microsoft.com/office/officeart/2005/8/layout/hList1"/>
    <dgm:cxn modelId="{D76E61B4-6B9D-41A6-B5FD-23CEE67504DF}" srcId="{D42DA450-DF82-4231-8C2D-A2D2E5B52BF9}" destId="{A585DCBA-BE47-45E9-A57C-D6158E18D5B9}" srcOrd="0" destOrd="0" parTransId="{F273E754-0CC7-4204-87AC-C0E4D3DEFEBA}" sibTransId="{0FA4788B-6E03-4708-B01B-933BF497BED0}"/>
    <dgm:cxn modelId="{1278A088-EDE6-43AF-A238-EADC454A037D}" srcId="{0AA132D2-C878-463F-84B5-6FE500FF8AA2}" destId="{D407E19A-4AC1-453D-9641-71D6524A15F3}" srcOrd="0" destOrd="0" parTransId="{DD5C2992-4934-4F59-BC91-EB266597E354}" sibTransId="{E523F173-F2FD-4513-81CE-3B709513F9C9}"/>
    <dgm:cxn modelId="{F80855E8-44CF-4178-AB49-FBFB91BB01CC}" type="presOf" srcId="{EB15918A-A39B-4A2B-AB55-C0A44D10D1C5}" destId="{E853DB85-59C8-4E7C-AC28-CDA054946DD1}" srcOrd="0" destOrd="0" presId="urn:microsoft.com/office/officeart/2005/8/layout/hList1"/>
    <dgm:cxn modelId="{EE0CC44C-93D3-421C-976B-E8A94951FDCE}" type="presOf" srcId="{0AA132D2-C878-463F-84B5-6FE500FF8AA2}" destId="{C8CC5AAB-F580-4101-A243-7763256EA02B}" srcOrd="0" destOrd="0" presId="urn:microsoft.com/office/officeart/2005/8/layout/hList1"/>
    <dgm:cxn modelId="{36B206F4-6780-409A-9918-7B5D891A7A98}" srcId="{61EED0A4-0005-436B-8F98-39AEA13363BC}" destId="{EB15918A-A39B-4A2B-AB55-C0A44D10D1C5}" srcOrd="2" destOrd="0" parTransId="{90B89AC9-324B-4D53-9983-643B57D19A21}" sibTransId="{DF4BD390-B5AC-4109-83EC-F806E1E93A72}"/>
    <dgm:cxn modelId="{62FFCFB3-886B-4811-9BD2-258A9C5D83F6}" srcId="{EB15918A-A39B-4A2B-AB55-C0A44D10D1C5}" destId="{0CEB63F8-4747-4064-9C0E-09CFDF5B4834}" srcOrd="0" destOrd="0" parTransId="{5C1AB670-9696-473F-83CB-C89703547AB2}" sibTransId="{AFB5A1ED-249B-4CF5-A41B-EE48BD444B28}"/>
    <dgm:cxn modelId="{E2749047-AF7A-4421-9FF1-5A9555E1840D}" srcId="{61EED0A4-0005-436B-8F98-39AEA13363BC}" destId="{D42DA450-DF82-4231-8C2D-A2D2E5B52BF9}" srcOrd="0" destOrd="0" parTransId="{AA519344-DA11-47BC-99AB-C5749587CB5B}" sibTransId="{F09C9CC7-EAAC-40B2-B0DD-35AEFD5FEEDC}"/>
    <dgm:cxn modelId="{1D0013B6-57B3-4F9A-A488-A2E2D21162C6}" srcId="{C2A1D54F-DE51-421F-BFAA-9BEF2112EAF1}" destId="{F1DA4365-4165-4762-9DFC-DEDD17A1B440}" srcOrd="0" destOrd="0" parTransId="{A55366B3-99BC-4E7C-BC4C-7F75159098C7}" sibTransId="{1435A909-24F2-415A-A28B-04C14DC0C820}"/>
    <dgm:cxn modelId="{08863713-7DF3-43CF-BB68-66C22759368D}" srcId="{D42DA450-DF82-4231-8C2D-A2D2E5B52BF9}" destId="{AC77AE17-C056-40C0-B2C2-C0A69C32B6AB}" srcOrd="3" destOrd="0" parTransId="{EB70BFD1-1050-4A08-917E-27DB9A8DBAEF}" sibTransId="{8EBB966E-8495-4284-B1B4-396649F5266B}"/>
    <dgm:cxn modelId="{B40DDCD5-F1B5-45DE-A3DB-C27F8CE8B410}" srcId="{D42DA450-DF82-4231-8C2D-A2D2E5B52BF9}" destId="{0B852C12-A5F7-4227-91C9-E788490409D4}" srcOrd="2" destOrd="0" parTransId="{A3FD77C7-5A04-4795-A372-EC4014DD9017}" sibTransId="{B3D8FCD4-2392-4D3A-A6FC-9AEEDB7D85BD}"/>
    <dgm:cxn modelId="{0F696F48-8D98-4104-A066-EE14D8468B53}" type="presOf" srcId="{F1DA4365-4165-4762-9DFC-DEDD17A1B440}" destId="{E75F0EDF-A5B8-47B3-9FB7-34545CA3F3DB}" srcOrd="0" destOrd="0" presId="urn:microsoft.com/office/officeart/2005/8/layout/hList1"/>
    <dgm:cxn modelId="{0E7714A9-DE6B-444F-90BA-8EE3E11D2BCA}" type="presOf" srcId="{0CEB63F8-4747-4064-9C0E-09CFDF5B4834}" destId="{F8397E81-3143-4EEA-8EC3-9E29EB5307E8}" srcOrd="0" destOrd="0" presId="urn:microsoft.com/office/officeart/2005/8/layout/hList1"/>
    <dgm:cxn modelId="{46156DCD-B950-4F37-9E57-D30FEF4B18DF}" type="presOf" srcId="{D42DA450-DF82-4231-8C2D-A2D2E5B52BF9}" destId="{F402EEDD-F9A5-403F-961A-EB8C0B5766D3}" srcOrd="0" destOrd="0" presId="urn:microsoft.com/office/officeart/2005/8/layout/hList1"/>
    <dgm:cxn modelId="{CECFF39A-D92C-4745-B46D-ACD8FF622AC7}" type="presParOf" srcId="{7EBF8C2D-6B5B-404E-A4D7-9D203A358155}" destId="{417A8FEA-4B26-4627-9496-90421595BE44}" srcOrd="0" destOrd="0" presId="urn:microsoft.com/office/officeart/2005/8/layout/hList1"/>
    <dgm:cxn modelId="{7374D27A-C14D-4C2F-A3CA-356C0FAED6F7}" type="presParOf" srcId="{417A8FEA-4B26-4627-9496-90421595BE44}" destId="{F402EEDD-F9A5-403F-961A-EB8C0B5766D3}" srcOrd="0" destOrd="0" presId="urn:microsoft.com/office/officeart/2005/8/layout/hList1"/>
    <dgm:cxn modelId="{78388E65-0A74-4104-B30B-109DBDDEBCB9}" type="presParOf" srcId="{417A8FEA-4B26-4627-9496-90421595BE44}" destId="{A286F6FE-2D5A-4755-948E-10B500555E94}" srcOrd="1" destOrd="0" presId="urn:microsoft.com/office/officeart/2005/8/layout/hList1"/>
    <dgm:cxn modelId="{BBEA8361-8D5D-49D1-B97C-34B4EF665BDB}" type="presParOf" srcId="{7EBF8C2D-6B5B-404E-A4D7-9D203A358155}" destId="{D489777E-B04E-420E-B48D-0E6D254C4574}" srcOrd="1" destOrd="0" presId="urn:microsoft.com/office/officeart/2005/8/layout/hList1"/>
    <dgm:cxn modelId="{78E10980-218A-46CC-B935-DECE07586366}" type="presParOf" srcId="{7EBF8C2D-6B5B-404E-A4D7-9D203A358155}" destId="{AEF12E5A-33B8-449A-B99F-F92AD7F1D2D2}" srcOrd="2" destOrd="0" presId="urn:microsoft.com/office/officeart/2005/8/layout/hList1"/>
    <dgm:cxn modelId="{335FDF33-A816-48C2-91AC-921A7538DFD8}" type="presParOf" srcId="{AEF12E5A-33B8-449A-B99F-F92AD7F1D2D2}" destId="{C8CC5AAB-F580-4101-A243-7763256EA02B}" srcOrd="0" destOrd="0" presId="urn:microsoft.com/office/officeart/2005/8/layout/hList1"/>
    <dgm:cxn modelId="{5C01F210-EAC6-4308-A474-B8E8A921ACF4}" type="presParOf" srcId="{AEF12E5A-33B8-449A-B99F-F92AD7F1D2D2}" destId="{4E05447F-C57E-4F7E-802F-9477F274015A}" srcOrd="1" destOrd="0" presId="urn:microsoft.com/office/officeart/2005/8/layout/hList1"/>
    <dgm:cxn modelId="{D6F6FC3E-ABA8-4C6A-B329-901E11C9478B}" type="presParOf" srcId="{7EBF8C2D-6B5B-404E-A4D7-9D203A358155}" destId="{93948BAE-91D4-4DE7-B0D3-56D1FD84F4AC}" srcOrd="3" destOrd="0" presId="urn:microsoft.com/office/officeart/2005/8/layout/hList1"/>
    <dgm:cxn modelId="{35FBEB8C-0B55-47AE-AB3C-8704A37F02BD}" type="presParOf" srcId="{7EBF8C2D-6B5B-404E-A4D7-9D203A358155}" destId="{038F95F5-9C45-44A4-8907-1E79B6DF7926}" srcOrd="4" destOrd="0" presId="urn:microsoft.com/office/officeart/2005/8/layout/hList1"/>
    <dgm:cxn modelId="{CD113E85-BD5E-44A6-96B5-DD903BF0B1D5}" type="presParOf" srcId="{038F95F5-9C45-44A4-8907-1E79B6DF7926}" destId="{E853DB85-59C8-4E7C-AC28-CDA054946DD1}" srcOrd="0" destOrd="0" presId="urn:microsoft.com/office/officeart/2005/8/layout/hList1"/>
    <dgm:cxn modelId="{4040F64A-C504-4DBB-8135-037C4A564A4C}" type="presParOf" srcId="{038F95F5-9C45-44A4-8907-1E79B6DF7926}" destId="{F8397E81-3143-4EEA-8EC3-9E29EB5307E8}" srcOrd="1" destOrd="0" presId="urn:microsoft.com/office/officeart/2005/8/layout/hList1"/>
    <dgm:cxn modelId="{C39F8213-95FD-43C2-A7E2-0A443AC57484}" type="presParOf" srcId="{7EBF8C2D-6B5B-404E-A4D7-9D203A358155}" destId="{D8D48028-C672-4A6D-80B1-46076C85E01F}" srcOrd="5" destOrd="0" presId="urn:microsoft.com/office/officeart/2005/8/layout/hList1"/>
    <dgm:cxn modelId="{3D43305E-4A35-42E0-A0B4-D101D9CBA7D7}" type="presParOf" srcId="{7EBF8C2D-6B5B-404E-A4D7-9D203A358155}" destId="{747E8429-C60F-4724-968C-A403C2476DBA}" srcOrd="6" destOrd="0" presId="urn:microsoft.com/office/officeart/2005/8/layout/hList1"/>
    <dgm:cxn modelId="{AAF63909-EB03-4013-B000-8F46B39825E3}" type="presParOf" srcId="{747E8429-C60F-4724-968C-A403C2476DBA}" destId="{044A5D5F-B886-458F-A5B4-8379B15BD91D}" srcOrd="0" destOrd="0" presId="urn:microsoft.com/office/officeart/2005/8/layout/hList1"/>
    <dgm:cxn modelId="{8BE55796-9097-4133-AD46-D16ADA7FCFDC}" type="presParOf" srcId="{747E8429-C60F-4724-968C-A403C2476DBA}" destId="{33197D3F-AAED-4E54-94F4-625335A75045}" srcOrd="1" destOrd="0" presId="urn:microsoft.com/office/officeart/2005/8/layout/hList1"/>
    <dgm:cxn modelId="{197292C1-9099-485B-AA7B-3829CA3B2E20}" type="presParOf" srcId="{7EBF8C2D-6B5B-404E-A4D7-9D203A358155}" destId="{9E1B647C-7987-49C6-8007-EEB8B1224734}" srcOrd="7" destOrd="0" presId="urn:microsoft.com/office/officeart/2005/8/layout/hList1"/>
    <dgm:cxn modelId="{1DD48D7E-B130-477C-93F0-F6B2E7AA2D2B}" type="presParOf" srcId="{7EBF8C2D-6B5B-404E-A4D7-9D203A358155}" destId="{BD3D7711-5275-4459-A6C6-17C1E2F6A180}" srcOrd="8" destOrd="0" presId="urn:microsoft.com/office/officeart/2005/8/layout/hList1"/>
    <dgm:cxn modelId="{8C425346-E16F-4144-876F-CF3CB319EAEE}" type="presParOf" srcId="{BD3D7711-5275-4459-A6C6-17C1E2F6A180}" destId="{0C704919-A3D9-4089-989F-0B5F315A1477}" srcOrd="0" destOrd="0" presId="urn:microsoft.com/office/officeart/2005/8/layout/hList1"/>
    <dgm:cxn modelId="{73E7E96A-47A3-4412-924B-3A2C25DB3357}" type="presParOf" srcId="{BD3D7711-5275-4459-A6C6-17C1E2F6A180}" destId="{E75F0EDF-A5B8-47B3-9FB7-34545CA3F3D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defTabSz="968375" fontAlgn="base">
              <a:defRPr sz="1300">
                <a:latin typeface="Arial" charset="0"/>
                <a:ea typeface="宋体" pitchFamily="2" charset="-122"/>
              </a:defRPr>
            </a:lvl1pPr>
          </a:lstStyle>
          <a:p>
            <a:pPr>
              <a:defRPr/>
            </a:pPr>
            <a:r>
              <a:rPr lang="zh-CN" altLang="en-US"/>
              <a:t>请将此处改为本章标题</a:t>
            </a:r>
            <a:endParaRPr lang="en-US" altLang="zh-CN"/>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algn="r" defTabSz="968375" fontAlgn="base">
              <a:defRPr sz="1300">
                <a:latin typeface="Arial" charset="0"/>
                <a:ea typeface="宋体" pitchFamily="2" charset="-122"/>
              </a:defRPr>
            </a:lvl1pPr>
          </a:lstStyle>
          <a:p>
            <a:pPr>
              <a:defRPr/>
            </a:pPr>
            <a:endParaRPr lang="en-US" altLang="zh-CN"/>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defTabSz="968375" fontAlgn="base">
              <a:defRPr sz="1300">
                <a:latin typeface="Arial" charset="0"/>
                <a:ea typeface="宋体" pitchFamily="2" charset="-122"/>
              </a:defRPr>
            </a:lvl1pPr>
          </a:lstStyle>
          <a:p>
            <a:pPr>
              <a:defRPr/>
            </a:pPr>
            <a:endParaRPr lang="en-US" altLang="zh-CN"/>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algn="r" defTabSz="968375" fontAlgn="base">
              <a:defRPr sz="1300">
                <a:latin typeface="Arial" charset="0"/>
                <a:ea typeface="宋体" pitchFamily="2" charset="-122"/>
              </a:defRPr>
            </a:lvl1pPr>
          </a:lstStyle>
          <a:p>
            <a:pPr>
              <a:defRPr/>
            </a:pPr>
            <a:fld id="{DFB0E886-5559-4133-9D2D-4B2631545D0E}" type="slidenum">
              <a:rPr lang="en-US" altLang="zh-CN"/>
              <a:pPr>
                <a:defRPr/>
              </a:pPr>
              <a:t>‹#›</a:t>
            </a:fld>
            <a:endParaRPr lang="en-US" altLang="zh-CN"/>
          </a:p>
        </p:txBody>
      </p:sp>
    </p:spTree>
    <p:extLst>
      <p:ext uri="{BB962C8B-B14F-4D97-AF65-F5344CB8AC3E}">
        <p14:creationId xmlns:p14="http://schemas.microsoft.com/office/powerpoint/2010/main" val="28947443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1" name="Rectangle 5"/>
          <p:cNvSpPr>
            <a:spLocks noGrp="1" noChangeArrowheads="1"/>
          </p:cNvSpPr>
          <p:nvPr>
            <p:ph type="body" sz="quarter" idx="3"/>
          </p:nvPr>
        </p:nvSpPr>
        <p:spPr bwMode="auto">
          <a:xfrm>
            <a:off x="583903" y="4616450"/>
            <a:ext cx="5931494" cy="5109368"/>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p>
            <a:pPr lvl="0"/>
            <a:r>
              <a:rPr lang="en-US" altLang="zh-CN" noProof="0" dirty="0" smtClean="0"/>
              <a:t>Click here to add content</a:t>
            </a:r>
            <a:endParaRPr lang="en-US" altLang="zh-CN" noProof="0" dirty="0"/>
          </a:p>
          <a:p>
            <a:pPr lvl="1"/>
            <a:r>
              <a:rPr lang="en-US" altLang="zh-CN" noProof="0" dirty="0"/>
              <a:t>Click here to add content</a:t>
            </a:r>
          </a:p>
          <a:p>
            <a:pPr lvl="2"/>
            <a:r>
              <a:rPr lang="en-US" altLang="zh-CN" noProof="0" dirty="0"/>
              <a:t>Click here to add content</a:t>
            </a:r>
          </a:p>
        </p:txBody>
      </p:sp>
      <p:sp>
        <p:nvSpPr>
          <p:cNvPr id="68610" name="Rectangle 4"/>
          <p:cNvSpPr>
            <a:spLocks noGrp="1" noRot="1" noChangeAspect="1" noChangeArrowheads="1" noTextEdit="1"/>
          </p:cNvSpPr>
          <p:nvPr>
            <p:ph type="sldImg" idx="2"/>
          </p:nvPr>
        </p:nvSpPr>
        <p:spPr bwMode="auto">
          <a:xfrm>
            <a:off x="583903" y="765609"/>
            <a:ext cx="5931493" cy="3336983"/>
          </a:xfrm>
          <a:prstGeom prst="rect">
            <a:avLst/>
          </a:prstGeom>
          <a:noFill/>
          <a:ln w="9525">
            <a:solidFill>
              <a:srgbClr val="000000"/>
            </a:solidFill>
            <a:miter lim="800000"/>
            <a:headEnd/>
            <a:tailEnd/>
          </a:ln>
        </p:spPr>
      </p:sp>
    </p:spTree>
    <p:extLst>
      <p:ext uri="{BB962C8B-B14F-4D97-AF65-F5344CB8AC3E}">
        <p14:creationId xmlns:p14="http://schemas.microsoft.com/office/powerpoint/2010/main" val="688167284"/>
      </p:ext>
    </p:extLst>
  </p:cSld>
  <p:clrMap bg1="lt1" tx1="dk1" bg2="lt2" tx2="dk2" accent1="accent1" accent2="accent2" accent3="accent3" accent4="accent4" accent5="accent5" accent6="accent6" hlink="hlink" folHlink="folHlink"/>
  <p:hf hdr="0" dt="0"/>
  <p:notesStyle>
    <a:lvl1pPr marL="180975" indent="-180975" algn="l" rtl="0" eaLnBrk="1" fontAlgn="base" hangingPunct="1">
      <a:lnSpc>
        <a:spcPct val="125000"/>
      </a:lnSpc>
      <a:spcBef>
        <a:spcPct val="0"/>
      </a:spcBef>
      <a:spcAft>
        <a:spcPts val="600"/>
      </a:spcAft>
      <a:buSzPct val="60000"/>
      <a:buFont typeface="Wingdings" pitchFamily="2" charset="2"/>
      <a:buChar char="l"/>
      <a:defRPr sz="1100" kern="1200">
        <a:solidFill>
          <a:schemeClr val="tx1"/>
        </a:solidFill>
        <a:latin typeface="微软雅黑" panose="020B0503020204020204" pitchFamily="34" charset="-122"/>
        <a:ea typeface="微软雅黑" panose="020B0503020204020204" pitchFamily="34" charset="-122"/>
        <a:cs typeface="+mn-cs"/>
      </a:defRPr>
    </a:lvl1pPr>
    <a:lvl2pPr marL="541338" indent="-180975" algn="l" rtl="0" eaLnBrk="1" fontAlgn="base" hangingPunct="1">
      <a:lnSpc>
        <a:spcPct val="125000"/>
      </a:lnSpc>
      <a:spcBef>
        <a:spcPct val="0"/>
      </a:spcBef>
      <a:spcAft>
        <a:spcPts val="600"/>
      </a:spcAft>
      <a:buSzPct val="50000"/>
      <a:buFont typeface="Wingdings" pitchFamily="2" charset="2"/>
      <a:buChar char="p"/>
      <a:defRPr sz="1100" kern="1200">
        <a:solidFill>
          <a:schemeClr val="tx1"/>
        </a:solidFill>
        <a:latin typeface="微软雅黑" panose="020B0503020204020204" pitchFamily="34" charset="-122"/>
        <a:ea typeface="微软雅黑" panose="020B0503020204020204" pitchFamily="34" charset="-122"/>
        <a:cs typeface="+mn-cs"/>
      </a:defRPr>
    </a:lvl2pPr>
    <a:lvl3pPr marL="895350" indent="-174625" algn="l" rtl="0" eaLnBrk="1" fontAlgn="base" hangingPunct="1">
      <a:lnSpc>
        <a:spcPct val="125000"/>
      </a:lnSpc>
      <a:spcBef>
        <a:spcPct val="0"/>
      </a:spcBef>
      <a:spcAft>
        <a:spcPts val="600"/>
      </a:spcAft>
      <a:buSzPct val="50000"/>
      <a:buFont typeface="Wingdings" pitchFamily="2" charset="2"/>
      <a:buChar char="n"/>
      <a:defRPr sz="11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482" userDrawn="1">
          <p15:clr>
            <a:srgbClr val="F26B43"/>
          </p15:clr>
        </p15:guide>
        <p15:guide id="2" orient="horz" pos="290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备注占位符 27"/>
          <p:cNvSpPr>
            <a:spLocks noGrp="1"/>
          </p:cNvSpPr>
          <p:nvPr>
            <p:ph type="body" idx="1"/>
          </p:nvPr>
        </p:nvSpPr>
        <p:spPr/>
        <p:txBody>
          <a:bodyPr/>
          <a:lstStyle/>
          <a:p>
            <a:pPr marL="0" indent="0">
              <a:buNone/>
            </a:pPr>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2083888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dirty="0" smtClean="0"/>
              <a:t>虚拟机创建，发放，及日常维护都是通过</a:t>
            </a:r>
            <a:r>
              <a:rPr lang="en-US" altLang="zh-CN" dirty="0" smtClean="0"/>
              <a:t>ITA</a:t>
            </a:r>
            <a:r>
              <a:rPr lang="zh-CN" altLang="en-US" dirty="0" smtClean="0"/>
              <a:t>的</a:t>
            </a:r>
            <a:r>
              <a:rPr lang="en-US" altLang="zh-CN" dirty="0" smtClean="0"/>
              <a:t>portal</a:t>
            </a:r>
            <a:r>
              <a:rPr lang="zh-CN" altLang="en-US" dirty="0" smtClean="0"/>
              <a:t>进行。</a:t>
            </a:r>
            <a:r>
              <a:rPr lang="en-US" altLang="zh-CN" dirty="0" smtClean="0"/>
              <a:t>ITA</a:t>
            </a:r>
            <a:r>
              <a:rPr lang="zh-CN" altLang="en-US" dirty="0" smtClean="0"/>
              <a:t>调用</a:t>
            </a:r>
            <a:r>
              <a:rPr lang="en-US" altLang="zh-CN" dirty="0" smtClean="0"/>
              <a:t>HDC</a:t>
            </a:r>
            <a:r>
              <a:rPr lang="zh-CN" altLang="en-US" dirty="0" smtClean="0"/>
              <a:t>提供的接口。</a:t>
            </a:r>
            <a:endParaRPr lang="en-US" altLang="zh-CN" dirty="0" smtClean="0"/>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en-US" altLang="zh-CN" dirty="0" smtClean="0"/>
              <a:t>ITA</a:t>
            </a:r>
            <a:r>
              <a:rPr lang="zh-CN" altLang="en-US" dirty="0" smtClean="0"/>
              <a:t>为基于</a:t>
            </a:r>
            <a:r>
              <a:rPr lang="en-US" altLang="zh-CN" dirty="0" smtClean="0"/>
              <a:t>Tomcat</a:t>
            </a:r>
            <a:r>
              <a:rPr lang="zh-CN" altLang="en-US" dirty="0" smtClean="0"/>
              <a:t>的一个</a:t>
            </a:r>
            <a:r>
              <a:rPr lang="en-US" altLang="zh-CN" dirty="0" smtClean="0"/>
              <a:t>Web Service</a:t>
            </a:r>
            <a:r>
              <a:rPr lang="zh-CN" altLang="en-US" dirty="0" smtClean="0"/>
              <a:t>，对上（</a:t>
            </a:r>
            <a:r>
              <a:rPr lang="en-US" altLang="zh-CN" dirty="0" smtClean="0"/>
              <a:t>IT Portal</a:t>
            </a:r>
            <a:r>
              <a:rPr lang="zh-CN" altLang="en-US" dirty="0" smtClean="0"/>
              <a:t>）提供统一接口，对下则集中了</a:t>
            </a:r>
            <a:r>
              <a:rPr lang="en-US" altLang="zh-CN" dirty="0" smtClean="0"/>
              <a:t>HDC</a:t>
            </a:r>
            <a:r>
              <a:rPr lang="zh-CN" altLang="en-US" dirty="0" smtClean="0"/>
              <a:t>、</a:t>
            </a:r>
            <a:r>
              <a:rPr lang="en-US" altLang="zh-CN" dirty="0" err="1" smtClean="0"/>
              <a:t>FusionSphere</a:t>
            </a:r>
            <a:r>
              <a:rPr lang="zh-CN" altLang="en-US" dirty="0" smtClean="0"/>
              <a:t>、虚拟机、</a:t>
            </a:r>
            <a:r>
              <a:rPr lang="en-US" altLang="zh-CN" dirty="0" smtClean="0"/>
              <a:t>DNS</a:t>
            </a:r>
            <a:r>
              <a:rPr lang="zh-CN" altLang="en-US" dirty="0" smtClean="0"/>
              <a:t>的接口，完成功能的整合。</a:t>
            </a:r>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endParaRPr lang="en-US" altLang="zh-CN" dirty="0" smtClean="0"/>
          </a:p>
          <a:p>
            <a:endParaRPr lang="zh-CN" altLang="en-US" dirty="0"/>
          </a:p>
        </p:txBody>
      </p:sp>
    </p:spTree>
    <p:extLst>
      <p:ext uri="{BB962C8B-B14F-4D97-AF65-F5344CB8AC3E}">
        <p14:creationId xmlns:p14="http://schemas.microsoft.com/office/powerpoint/2010/main" val="14749476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配置完成进入</a:t>
            </a:r>
            <a:r>
              <a:rPr lang="en-US" altLang="zh-CN" dirty="0" err="1" smtClean="0"/>
              <a:t>FusionAccess</a:t>
            </a:r>
            <a:r>
              <a:rPr lang="zh-CN" altLang="en-US" dirty="0" smtClean="0"/>
              <a:t>系统界面</a:t>
            </a:r>
            <a:endParaRPr lang="en-US" altLang="zh-CN" dirty="0" smtClean="0"/>
          </a:p>
        </p:txBody>
      </p:sp>
    </p:spTree>
    <p:extLst>
      <p:ext uri="{BB962C8B-B14F-4D97-AF65-F5344CB8AC3E}">
        <p14:creationId xmlns:p14="http://schemas.microsoft.com/office/powerpoint/2010/main" val="24288702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1199835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613285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793211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581739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5115649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10438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289647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372590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43998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sz="1100" dirty="0" smtClean="0"/>
              <a:t>单套</a:t>
            </a:r>
            <a:r>
              <a:rPr lang="en-US" altLang="zh-CN" sz="1100" dirty="0" smtClean="0"/>
              <a:t>HDC</a:t>
            </a:r>
            <a:r>
              <a:rPr lang="zh-CN" altLang="en-US" sz="1100" dirty="0" smtClean="0"/>
              <a:t>桌面控制器可管理</a:t>
            </a:r>
            <a:r>
              <a:rPr lang="en-US" altLang="zh-CN" sz="1100" dirty="0" smtClean="0"/>
              <a:t>5000</a:t>
            </a:r>
            <a:r>
              <a:rPr lang="zh-CN" altLang="en-US" sz="1100" dirty="0" smtClean="0"/>
              <a:t>桌面，一套</a:t>
            </a:r>
            <a:r>
              <a:rPr lang="en-US" altLang="zh-CN" sz="1100" dirty="0" smtClean="0"/>
              <a:t>ITA</a:t>
            </a:r>
            <a:r>
              <a:rPr lang="zh-CN" altLang="en-US" sz="1100" dirty="0" smtClean="0"/>
              <a:t>支持管理多套</a:t>
            </a:r>
            <a:r>
              <a:rPr lang="en-US" altLang="zh-CN" sz="1100" dirty="0" smtClean="0"/>
              <a:t>HDC</a:t>
            </a:r>
            <a:r>
              <a:rPr lang="zh-CN" altLang="en-US" sz="1100" dirty="0" smtClean="0"/>
              <a:t>的方式，最大可管理</a:t>
            </a:r>
            <a:r>
              <a:rPr lang="en-US" altLang="zh-CN" sz="1100" dirty="0" smtClean="0"/>
              <a:t>20,000</a:t>
            </a:r>
            <a:r>
              <a:rPr lang="zh-CN" altLang="en-US" sz="1100" dirty="0" smtClean="0"/>
              <a:t>桌面。</a:t>
            </a:r>
          </a:p>
          <a:p>
            <a:pPr marL="446088" lvl="1" indent="-179388">
              <a:buClr>
                <a:srgbClr val="080808"/>
              </a:buClr>
            </a:pPr>
            <a:r>
              <a:rPr lang="zh-CN" altLang="en-US" sz="1100" dirty="0" smtClean="0"/>
              <a:t>实现并维护用户与其虚拟桌面的对应关系</a:t>
            </a:r>
            <a:endParaRPr lang="en-US" altLang="zh-CN" sz="1100" dirty="0" smtClean="0"/>
          </a:p>
          <a:p>
            <a:pPr marL="446088" lvl="1" indent="-179388">
              <a:buClr>
                <a:srgbClr val="080808"/>
              </a:buClr>
            </a:pPr>
            <a:r>
              <a:rPr lang="zh-CN" altLang="en-US" sz="1100" dirty="0" smtClean="0"/>
              <a:t>用于用户接入时，与</a:t>
            </a:r>
            <a:r>
              <a:rPr lang="en-US" altLang="zh-CN" sz="1100" dirty="0" smtClean="0"/>
              <a:t>WI</a:t>
            </a:r>
            <a:r>
              <a:rPr lang="zh-CN" altLang="en-US" sz="1100" dirty="0" smtClean="0"/>
              <a:t>交互，为其提供接入信息，支持完成用户的整个接入过程</a:t>
            </a:r>
          </a:p>
          <a:p>
            <a:pPr marL="446088" lvl="1" indent="-179388">
              <a:buClr>
                <a:srgbClr val="080808"/>
              </a:buClr>
            </a:pPr>
            <a:r>
              <a:rPr lang="zh-CN" altLang="en-US" sz="1100" dirty="0" smtClean="0"/>
              <a:t>与</a:t>
            </a:r>
            <a:r>
              <a:rPr lang="en-US" altLang="zh-CN" sz="1100" dirty="0" smtClean="0"/>
              <a:t>VM</a:t>
            </a:r>
            <a:r>
              <a:rPr lang="zh-CN" altLang="en-US" sz="1100" dirty="0" smtClean="0"/>
              <a:t>中的</a:t>
            </a:r>
            <a:r>
              <a:rPr lang="en-US" altLang="zh-CN" sz="1100" dirty="0" smtClean="0"/>
              <a:t>HDA</a:t>
            </a:r>
            <a:r>
              <a:rPr lang="zh-CN" altLang="en-US" sz="1100" dirty="0" smtClean="0"/>
              <a:t>进行交互，收集</a:t>
            </a:r>
            <a:r>
              <a:rPr lang="en-US" altLang="zh-CN" sz="1100" dirty="0" smtClean="0"/>
              <a:t>HDA</a:t>
            </a:r>
            <a:r>
              <a:rPr lang="zh-CN" altLang="en-US" sz="1100" dirty="0" smtClean="0"/>
              <a:t>上报的虚拟机状态及接入状态</a:t>
            </a:r>
            <a:endParaRPr lang="en-US" altLang="zh-CN" sz="1100" dirty="0" smtClean="0"/>
          </a:p>
          <a:p>
            <a:endParaRPr lang="zh-CN" altLang="en-US" dirty="0"/>
          </a:p>
        </p:txBody>
      </p:sp>
    </p:spTree>
    <p:extLst>
      <p:ext uri="{BB962C8B-B14F-4D97-AF65-F5344CB8AC3E}">
        <p14:creationId xmlns:p14="http://schemas.microsoft.com/office/powerpoint/2010/main" val="28274006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820961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358487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sz="1100" dirty="0" smtClean="0">
                <a:latin typeface="华文细黑" pitchFamily="2" charset="-122"/>
                <a:ea typeface="华文细黑" pitchFamily="2" charset="-122"/>
              </a:rPr>
              <a:t>登录信息包括</a:t>
            </a:r>
            <a:r>
              <a:rPr lang="en-US" altLang="zh-CN" sz="1100" dirty="0" smtClean="0">
                <a:latin typeface="华文细黑" pitchFamily="2" charset="-122"/>
                <a:ea typeface="华文细黑" pitchFamily="2" charset="-122"/>
              </a:rPr>
              <a:t>Address ticket</a:t>
            </a:r>
            <a:r>
              <a:rPr lang="zh-CN" altLang="en-US" sz="1100" dirty="0" smtClean="0">
                <a:latin typeface="华文细黑" pitchFamily="2" charset="-122"/>
                <a:ea typeface="华文细黑" pitchFamily="2" charset="-122"/>
              </a:rPr>
              <a:t>、</a:t>
            </a:r>
            <a:r>
              <a:rPr lang="en-US" altLang="zh-CN" sz="1100" dirty="0" smtClean="0">
                <a:latin typeface="华文细黑" pitchFamily="2" charset="-122"/>
                <a:ea typeface="华文细黑" pitchFamily="2" charset="-122"/>
              </a:rPr>
              <a:t>Login ticket</a:t>
            </a:r>
            <a:r>
              <a:rPr lang="zh-CN" altLang="en-US" sz="1100" dirty="0" smtClean="0">
                <a:latin typeface="华文细黑" pitchFamily="2" charset="-122"/>
                <a:ea typeface="华文细黑" pitchFamily="2" charset="-122"/>
              </a:rPr>
              <a:t>、网关</a:t>
            </a:r>
            <a:r>
              <a:rPr lang="en-US" altLang="zh-CN" sz="1100" dirty="0" err="1" smtClean="0">
                <a:latin typeface="华文细黑" pitchFamily="2" charset="-122"/>
                <a:ea typeface="华文细黑" pitchFamily="2" charset="-122"/>
              </a:rPr>
              <a:t>ip</a:t>
            </a:r>
            <a:r>
              <a:rPr lang="zh-CN" altLang="en-US" sz="1100" dirty="0" smtClean="0">
                <a:latin typeface="华文细黑" pitchFamily="2" charset="-122"/>
                <a:ea typeface="华文细黑" pitchFamily="2" charset="-122"/>
              </a:rPr>
              <a:t>和端口。</a:t>
            </a:r>
          </a:p>
          <a:p>
            <a:endParaRPr lang="zh-CN" altLang="en-US" dirty="0"/>
          </a:p>
        </p:txBody>
      </p:sp>
    </p:spTree>
    <p:extLst>
      <p:ext uri="{BB962C8B-B14F-4D97-AF65-F5344CB8AC3E}">
        <p14:creationId xmlns:p14="http://schemas.microsoft.com/office/powerpoint/2010/main" val="21655467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258791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718446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sz="1100" dirty="0" smtClean="0">
                <a:latin typeface="+mn-ea"/>
                <a:ea typeface="+mn-ea"/>
              </a:rPr>
              <a:t>登录信息包括</a:t>
            </a:r>
            <a:r>
              <a:rPr lang="en-US" altLang="zh-CN" sz="1100" dirty="0" smtClean="0">
                <a:latin typeface="+mn-ea"/>
                <a:ea typeface="+mn-ea"/>
              </a:rPr>
              <a:t>Login ticket</a:t>
            </a:r>
            <a:r>
              <a:rPr lang="zh-CN" altLang="en-US" sz="1100" dirty="0" smtClean="0">
                <a:latin typeface="+mn-ea"/>
                <a:ea typeface="+mn-ea"/>
              </a:rPr>
              <a:t>、网关</a:t>
            </a:r>
            <a:r>
              <a:rPr lang="en-US" altLang="zh-CN" sz="1100" dirty="0" err="1" smtClean="0">
                <a:latin typeface="+mn-ea"/>
                <a:ea typeface="+mn-ea"/>
              </a:rPr>
              <a:t>ip</a:t>
            </a:r>
            <a:r>
              <a:rPr lang="zh-CN" altLang="en-US" sz="1100" dirty="0" smtClean="0">
                <a:latin typeface="+mn-ea"/>
                <a:ea typeface="+mn-ea"/>
              </a:rPr>
              <a:t>和端口。</a:t>
            </a:r>
          </a:p>
          <a:p>
            <a:endParaRPr lang="zh-CN" altLang="en-US" dirty="0"/>
          </a:p>
        </p:txBody>
      </p:sp>
    </p:spTree>
    <p:extLst>
      <p:ext uri="{BB962C8B-B14F-4D97-AF65-F5344CB8AC3E}">
        <p14:creationId xmlns:p14="http://schemas.microsoft.com/office/powerpoint/2010/main" val="394609468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345517478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9303492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参考答案：</a:t>
            </a:r>
            <a:endParaRPr lang="en-US" altLang="zh-CN" dirty="0" smtClean="0"/>
          </a:p>
          <a:p>
            <a:pPr lvl="1"/>
            <a:r>
              <a:rPr lang="en-US" altLang="zh-CN" dirty="0" smtClean="0"/>
              <a:t>D</a:t>
            </a:r>
          </a:p>
          <a:p>
            <a:pPr lvl="1"/>
            <a:r>
              <a:rPr lang="en-US" altLang="zh-CN" smtClean="0"/>
              <a:t>T</a:t>
            </a:r>
            <a:endParaRPr lang="zh-CN" altLang="en-US" dirty="0" smtClean="0"/>
          </a:p>
          <a:p>
            <a:pPr lvl="1"/>
            <a:endParaRPr lang="en-US" altLang="zh-CN" dirty="0" smtClean="0"/>
          </a:p>
          <a:p>
            <a:pPr lvl="1"/>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24773807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01694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采用管理服务器对</a:t>
            </a:r>
            <a:r>
              <a:rPr lang="en-US" altLang="zh-CN" dirty="0" smtClean="0"/>
              <a:t>TC</a:t>
            </a:r>
            <a:r>
              <a:rPr lang="zh-CN" altLang="en-US" dirty="0" smtClean="0"/>
              <a:t>进行集中管理，包括版本升级、状态管理、信息监控、日志管理等。</a:t>
            </a:r>
          </a:p>
          <a:p>
            <a:r>
              <a:rPr lang="zh-CN" altLang="en-US" dirty="0" smtClean="0"/>
              <a:t>管理服务器可搜索到待管理的</a:t>
            </a:r>
            <a:r>
              <a:rPr lang="en-US" altLang="zh-CN" dirty="0" smtClean="0"/>
              <a:t>TC</a:t>
            </a:r>
            <a:r>
              <a:rPr lang="zh-CN" altLang="en-US" dirty="0" smtClean="0"/>
              <a:t>终端，并对其进行管理。</a:t>
            </a:r>
          </a:p>
          <a:p>
            <a:endParaRPr lang="zh-CN" altLang="en-US" dirty="0"/>
          </a:p>
        </p:txBody>
      </p:sp>
    </p:spTree>
    <p:extLst>
      <p:ext uri="{BB962C8B-B14F-4D97-AF65-F5344CB8AC3E}">
        <p14:creationId xmlns:p14="http://schemas.microsoft.com/office/powerpoint/2010/main" val="207625112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53651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88694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sz="1100" dirty="0" smtClean="0"/>
              <a:t>华为桌面接入的</a:t>
            </a:r>
            <a:r>
              <a:rPr lang="en-US" altLang="zh-CN" sz="1100" dirty="0" smtClean="0"/>
              <a:t>License</a:t>
            </a:r>
            <a:r>
              <a:rPr lang="zh-CN" altLang="en-US" sz="1100" dirty="0" smtClean="0"/>
              <a:t>由</a:t>
            </a:r>
            <a:r>
              <a:rPr lang="en-US" altLang="zh-CN" sz="1100" dirty="0" smtClean="0"/>
              <a:t>License </a:t>
            </a:r>
            <a:r>
              <a:rPr lang="zh-CN" altLang="en-US" sz="1100" dirty="0" smtClean="0"/>
              <a:t>服务器统一控制。</a:t>
            </a:r>
            <a:endParaRPr lang="en-US" altLang="zh-CN" sz="1100" dirty="0" smtClean="0"/>
          </a:p>
          <a:p>
            <a:r>
              <a:rPr lang="en-US" altLang="zh-CN" dirty="0" smtClean="0"/>
              <a:t>License</a:t>
            </a:r>
            <a:r>
              <a:rPr lang="zh-CN" altLang="en-US" dirty="0" smtClean="0"/>
              <a:t>总数是实际购买的</a:t>
            </a:r>
            <a:r>
              <a:rPr lang="en-US" altLang="zh-CN" dirty="0" smtClean="0"/>
              <a:t>License</a:t>
            </a:r>
            <a:r>
              <a:rPr lang="zh-CN" altLang="en-US" dirty="0" smtClean="0"/>
              <a:t>个数，当</a:t>
            </a:r>
            <a:r>
              <a:rPr lang="en-US" altLang="zh-CN" dirty="0" smtClean="0"/>
              <a:t>License</a:t>
            </a:r>
            <a:r>
              <a:rPr lang="zh-CN" altLang="en-US" dirty="0" smtClean="0"/>
              <a:t>已使用数达到总数的</a:t>
            </a:r>
            <a:r>
              <a:rPr lang="en-US" altLang="zh-CN" dirty="0" smtClean="0"/>
              <a:t>1.1</a:t>
            </a:r>
            <a:r>
              <a:rPr lang="zh-CN" altLang="en-US" dirty="0" smtClean="0"/>
              <a:t>倍时，新的用户将无法登录桌面。</a:t>
            </a:r>
            <a:endParaRPr lang="zh-CN" altLang="en-US" dirty="0"/>
          </a:p>
        </p:txBody>
      </p:sp>
    </p:spTree>
    <p:extLst>
      <p:ext uri="{BB962C8B-B14F-4D97-AF65-F5344CB8AC3E}">
        <p14:creationId xmlns:p14="http://schemas.microsoft.com/office/powerpoint/2010/main" val="3958949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96454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05744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3632568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7903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53095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幻灯片图像占位符 8"/>
          <p:cNvSpPr>
            <a:spLocks noGrp="1" noRot="1" noChangeAspect="1"/>
          </p:cNvSpPr>
          <p:nvPr>
            <p:ph type="sldImg"/>
          </p:nvPr>
        </p:nvSpPr>
        <p:spPr>
          <a:xfrm>
            <a:off x="584200" y="765175"/>
            <a:ext cx="5930900" cy="3336925"/>
          </a:xfrm>
        </p:spPr>
      </p:sp>
      <p:sp>
        <p:nvSpPr>
          <p:cNvPr id="10" name="备注占位符 9"/>
          <p:cNvSpPr>
            <a:spLocks noGrp="1"/>
          </p:cNvSpPr>
          <p:nvPr>
            <p:ph type="body" sz="quarter" idx="10"/>
          </p:nvPr>
        </p:nvSpPr>
        <p:spPr/>
        <p:txBody>
          <a:bodyPr/>
          <a:lstStyle/>
          <a:p>
            <a:endParaRPr lang="zh-CN" altLang="en-US"/>
          </a:p>
        </p:txBody>
      </p:sp>
      <p:sp>
        <p:nvSpPr>
          <p:cNvPr id="11" name="备注占位符 10"/>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58088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端口组：</a:t>
            </a:r>
            <a:endParaRPr lang="en-US" altLang="zh-CN" dirty="0" smtClean="0"/>
          </a:p>
          <a:p>
            <a:pPr lvl="1"/>
            <a:r>
              <a:rPr lang="en-US" altLang="zh-CN" dirty="0" err="1" smtClean="0"/>
              <a:t>FusionAccess</a:t>
            </a:r>
            <a:r>
              <a:rPr lang="zh-CN" altLang="en-US" dirty="0" smtClean="0"/>
              <a:t>基础架构虚拟机管理平面网卡创建端口组：在搭建虚拟化平台过程中，会自动创建</a:t>
            </a:r>
            <a:r>
              <a:rPr lang="en-US" altLang="zh-CN" dirty="0" err="1" smtClean="0"/>
              <a:t>ManagementDVS</a:t>
            </a:r>
            <a:r>
              <a:rPr lang="zh-CN" altLang="en-US" dirty="0" smtClean="0"/>
              <a:t>及</a:t>
            </a:r>
            <a:r>
              <a:rPr lang="en-US" altLang="zh-CN" dirty="0" smtClean="0"/>
              <a:t>VLAN</a:t>
            </a:r>
            <a:r>
              <a:rPr lang="zh-CN" altLang="en-US" dirty="0" smtClean="0"/>
              <a:t>号为</a:t>
            </a:r>
            <a:r>
              <a:rPr lang="en-US" altLang="zh-CN" dirty="0" smtClean="0"/>
              <a:t>0</a:t>
            </a:r>
            <a:r>
              <a:rPr lang="zh-CN" altLang="en-US" dirty="0" smtClean="0"/>
              <a:t>的端口组，管理平面网卡的端口组即设置为该</a:t>
            </a:r>
            <a:r>
              <a:rPr lang="en-US" altLang="zh-CN" dirty="0" smtClean="0"/>
              <a:t>VLAN</a:t>
            </a:r>
            <a:r>
              <a:rPr lang="zh-CN" altLang="en-US" dirty="0" smtClean="0"/>
              <a:t>号为“</a:t>
            </a:r>
            <a:r>
              <a:rPr lang="en-US" altLang="zh-CN" dirty="0" smtClean="0"/>
              <a:t>0”</a:t>
            </a:r>
            <a:r>
              <a:rPr lang="zh-CN" altLang="en-US" dirty="0" smtClean="0"/>
              <a:t>的端口组。</a:t>
            </a:r>
          </a:p>
          <a:p>
            <a:pPr lvl="1"/>
            <a:r>
              <a:rPr lang="en-US" altLang="zh-CN" dirty="0" err="1" smtClean="0"/>
              <a:t>FusionAccess</a:t>
            </a:r>
            <a:r>
              <a:rPr lang="zh-CN" altLang="en-US" dirty="0" smtClean="0"/>
              <a:t>基础架构虚拟机业务平面网卡创建端口组：在搭建虚拟化平台过程中，如果管理平面和业务平面合一，则在</a:t>
            </a:r>
            <a:r>
              <a:rPr lang="en-US" altLang="zh-CN" dirty="0" err="1" smtClean="0"/>
              <a:t>ManagementDVS</a:t>
            </a:r>
            <a:r>
              <a:rPr lang="zh-CN" altLang="en-US" dirty="0" smtClean="0"/>
              <a:t>上创建业务平面网卡的端口组（推荐）；如果管理平面和业务平面分离，则在业务分布式交换机上创建业务平面网卡的端口组。</a:t>
            </a:r>
          </a:p>
          <a:p>
            <a:r>
              <a:rPr lang="zh-CN" altLang="en-US" dirty="0" smtClean="0"/>
              <a:t>每个组件可以分开安装在不同的虚拟机上，也可以</a:t>
            </a:r>
            <a:r>
              <a:rPr lang="en-US" altLang="zh-CN" dirty="0" smtClean="0"/>
              <a:t>ITA/</a:t>
            </a:r>
            <a:r>
              <a:rPr lang="en-US" altLang="zh-CN" dirty="0" err="1" smtClean="0"/>
              <a:t>GaussDB</a:t>
            </a:r>
            <a:r>
              <a:rPr lang="en-US" altLang="zh-CN" dirty="0" smtClean="0"/>
              <a:t>/HDC/WI/License</a:t>
            </a:r>
            <a:r>
              <a:rPr lang="zh-CN" altLang="en-US" dirty="0" smtClean="0"/>
              <a:t>组件安装在一台虚拟机上，</a:t>
            </a:r>
            <a:r>
              <a:rPr lang="en-US" altLang="zh-CN" dirty="0" err="1" smtClean="0"/>
              <a:t>vAG</a:t>
            </a:r>
            <a:r>
              <a:rPr lang="en-US" altLang="zh-CN" dirty="0" smtClean="0"/>
              <a:t>/</a:t>
            </a:r>
            <a:r>
              <a:rPr lang="en-US" altLang="zh-CN" dirty="0" err="1" smtClean="0"/>
              <a:t>vLB</a:t>
            </a:r>
            <a:r>
              <a:rPr lang="zh-CN" altLang="en-US" dirty="0" smtClean="0"/>
              <a:t>安装在另外一台。商用环境下，在资源足够的情况下，选择前者，但本次课程和实验选择后者来讲解。</a:t>
            </a:r>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559982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可选的</a:t>
            </a:r>
            <a:r>
              <a:rPr lang="en-US" altLang="zh-CN" dirty="0" smtClean="0"/>
              <a:t>Linux</a:t>
            </a:r>
            <a:r>
              <a:rPr lang="zh-CN" altLang="en-US" dirty="0" smtClean="0"/>
              <a:t>基础架构虚拟机还包括</a:t>
            </a:r>
            <a:endParaRPr lang="en-US" altLang="zh-CN" dirty="0" smtClean="0"/>
          </a:p>
          <a:p>
            <a:pPr lvl="1"/>
            <a:r>
              <a:rPr lang="en-US" altLang="zh-CN" dirty="0" smtClean="0"/>
              <a:t>Backup Server</a:t>
            </a:r>
          </a:p>
          <a:p>
            <a:pPr lvl="1"/>
            <a:r>
              <a:rPr lang="en-US" altLang="zh-CN" dirty="0" smtClean="0"/>
              <a:t>TCM: Thin Client manager</a:t>
            </a:r>
          </a:p>
          <a:p>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4182837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92808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34766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98534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重启完</a:t>
            </a:r>
            <a:r>
              <a:rPr lang="en-US" altLang="zh-CN" dirty="0" smtClean="0"/>
              <a:t>VRM</a:t>
            </a:r>
            <a:r>
              <a:rPr lang="zh-CN" altLang="en-US" dirty="0" smtClean="0"/>
              <a:t>进程后，需要重新登录</a:t>
            </a:r>
            <a:r>
              <a:rPr lang="en-US" altLang="zh-CN" dirty="0" err="1" smtClean="0"/>
              <a:t>FusionCompute</a:t>
            </a:r>
            <a:r>
              <a:rPr lang="zh-CN" altLang="en-US" dirty="0" smtClean="0"/>
              <a:t>界面进行虚拟机下电和上电操作。</a:t>
            </a:r>
            <a:endParaRPr lang="zh-CN" altLang="en-US" dirty="0"/>
          </a:p>
        </p:txBody>
      </p:sp>
    </p:spTree>
    <p:extLst>
      <p:ext uri="{BB962C8B-B14F-4D97-AF65-F5344CB8AC3E}">
        <p14:creationId xmlns:p14="http://schemas.microsoft.com/office/powerpoint/2010/main" val="4099890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55962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70407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主用组件安装的时候节点选择“</a:t>
            </a:r>
            <a:r>
              <a:rPr lang="en-US" altLang="zh-CN" dirty="0" smtClean="0"/>
              <a:t>Create a new</a:t>
            </a:r>
            <a:r>
              <a:rPr lang="en-US" altLang="zh-CN" baseline="0" dirty="0" smtClean="0"/>
              <a:t> node</a:t>
            </a:r>
            <a:r>
              <a:rPr lang="zh-CN" altLang="en-US" dirty="0" smtClean="0"/>
              <a:t>”</a:t>
            </a:r>
            <a:endParaRPr lang="en-US" altLang="zh-CN" dirty="0" smtClean="0"/>
          </a:p>
          <a:p>
            <a:r>
              <a:rPr lang="zh-CN" altLang="en-US" dirty="0" smtClean="0"/>
              <a:t>备用组件安装的时候节点选择“</a:t>
            </a:r>
            <a:r>
              <a:rPr lang="en-US" altLang="zh-CN" dirty="0" smtClean="0"/>
              <a:t>Add to an existing node</a:t>
            </a:r>
            <a:r>
              <a:rPr lang="zh-CN" altLang="en-US" dirty="0" smtClean="0"/>
              <a:t>”</a:t>
            </a:r>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2845902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1994757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101604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如果实际规划有两台</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WI</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服务器，需要输入这两台</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WI</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服务器的业务平面</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IP</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地址。</a:t>
            </a:r>
            <a:endPar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en-US" altLang="zh-CN" dirty="0" err="1" smtClean="0"/>
              <a:t>vLB</a:t>
            </a:r>
            <a:r>
              <a:rPr lang="zh-CN" altLang="en-US" dirty="0" smtClean="0"/>
              <a:t>一定不能和</a:t>
            </a:r>
            <a:r>
              <a:rPr lang="en-US" altLang="zh-CN" dirty="0" smtClean="0"/>
              <a:t>WI</a:t>
            </a:r>
            <a:r>
              <a:rPr lang="zh-CN" altLang="en-US" dirty="0" smtClean="0"/>
              <a:t>部署在同一台虚拟机上。</a:t>
            </a:r>
            <a:endPar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a:p>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2261758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2164551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12240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38392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eaLnBrk="1">
              <a:lnSpc>
                <a:spcPct val="110000"/>
              </a:lnSpc>
              <a:defRPr/>
            </a:pPr>
            <a:r>
              <a:rPr lang="zh-CN" altLang="zh-CN" dirty="0" smtClean="0"/>
              <a:t>目前 AD 已成为</a:t>
            </a:r>
            <a:r>
              <a:rPr lang="en-US" altLang="zh-CN" dirty="0" smtClean="0"/>
              <a:t>Windows Server</a:t>
            </a:r>
            <a:r>
              <a:rPr lang="zh-CN" altLang="en-US" dirty="0" smtClean="0"/>
              <a:t>中</a:t>
            </a:r>
            <a:r>
              <a:rPr lang="zh-CN" altLang="zh-CN" dirty="0" smtClean="0"/>
              <a:t>成熟</a:t>
            </a:r>
            <a:r>
              <a:rPr lang="zh-CN" altLang="en-US" dirty="0" smtClean="0"/>
              <a:t>的</a:t>
            </a:r>
            <a:r>
              <a:rPr lang="zh-CN" altLang="zh-CN" dirty="0" smtClean="0"/>
              <a:t>目录服务组件，它处理了在组织中的网络对象，对象可以是用户，组群，电脑，网域控制站，邮件，设置档，组织单元，树系等等。</a:t>
            </a:r>
            <a:endParaRPr lang="zh-CN" altLang="en-US" dirty="0" smtClean="0"/>
          </a:p>
          <a:p>
            <a:pPr indent="0" eaLnBrk="1">
              <a:lnSpc>
                <a:spcPct val="110000"/>
              </a:lnSpc>
              <a:buClr>
                <a:srgbClr val="808080"/>
              </a:buClr>
              <a:buFont typeface="Wingdings" panose="05000000000000000000" pitchFamily="2" charset="2"/>
              <a:buNone/>
              <a:defRPr/>
            </a:pPr>
            <a:r>
              <a:rPr lang="zh-CN" altLang="en-US" dirty="0" smtClean="0"/>
              <a:t>活动目录</a:t>
            </a:r>
            <a:r>
              <a:rPr lang="en-US" altLang="zh-CN" dirty="0" smtClean="0"/>
              <a:t>(Active Directory)</a:t>
            </a:r>
            <a:r>
              <a:rPr lang="zh-CN" altLang="en-US" dirty="0" smtClean="0"/>
              <a:t>主要提供以下功能：</a:t>
            </a:r>
          </a:p>
          <a:p>
            <a:pPr marL="533400" lvl="2" eaLnBrk="1">
              <a:lnSpc>
                <a:spcPct val="110000"/>
              </a:lnSpc>
              <a:buClr>
                <a:schemeClr val="tx1"/>
              </a:buClr>
              <a:buSzPct val="60000"/>
              <a:buFont typeface="Wingdings" panose="05000000000000000000" pitchFamily="2" charset="2"/>
              <a:buChar char="p"/>
              <a:defRPr/>
            </a:pPr>
            <a:r>
              <a:rPr lang="zh-CN" altLang="en-US" dirty="0" smtClean="0"/>
              <a:t>基础网络服务：包括</a:t>
            </a:r>
            <a:r>
              <a:rPr lang="en-US" altLang="zh-CN" dirty="0" smtClean="0"/>
              <a:t>DNS</a:t>
            </a:r>
            <a:r>
              <a:rPr lang="zh-CN" altLang="en-US" dirty="0" smtClean="0"/>
              <a:t>、</a:t>
            </a:r>
            <a:r>
              <a:rPr lang="en-US" altLang="zh-CN" dirty="0" smtClean="0"/>
              <a:t>WINS</a:t>
            </a:r>
            <a:r>
              <a:rPr lang="zh-CN" altLang="en-US" dirty="0" smtClean="0"/>
              <a:t>、</a:t>
            </a:r>
            <a:r>
              <a:rPr lang="en-US" altLang="zh-CN" dirty="0" smtClean="0"/>
              <a:t>DHCP</a:t>
            </a:r>
            <a:r>
              <a:rPr lang="zh-CN" altLang="en-US" dirty="0" smtClean="0"/>
              <a:t>、证书服务等。</a:t>
            </a:r>
            <a:endParaRPr lang="en-US" altLang="zh-CN" dirty="0" smtClean="0"/>
          </a:p>
          <a:p>
            <a:pPr marL="533400" lvl="2" eaLnBrk="1">
              <a:lnSpc>
                <a:spcPct val="110000"/>
              </a:lnSpc>
              <a:buClr>
                <a:schemeClr val="tx1"/>
              </a:buClr>
              <a:buSzPct val="60000"/>
              <a:buFont typeface="Wingdings" panose="05000000000000000000" pitchFamily="2" charset="2"/>
              <a:buChar char="p"/>
              <a:defRPr/>
            </a:pPr>
            <a:r>
              <a:rPr lang="zh-CN" altLang="en-US" dirty="0" smtClean="0"/>
              <a:t>服务器及客户端计算机管理：管理服务器及客户端计算机账户，所有服务器及客户端计算机加入域管理并实施组策略。</a:t>
            </a:r>
            <a:endParaRPr lang="en-US" altLang="zh-CN" dirty="0"/>
          </a:p>
          <a:p>
            <a:pPr marL="533400" lvl="2" eaLnBrk="1">
              <a:lnSpc>
                <a:spcPct val="110000"/>
              </a:lnSpc>
              <a:buClr>
                <a:schemeClr val="tx1"/>
              </a:buClr>
              <a:buSzPct val="60000"/>
              <a:buFont typeface="Wingdings" panose="05000000000000000000" pitchFamily="2" charset="2"/>
              <a:buChar char="p"/>
              <a:defRPr/>
            </a:pPr>
            <a:r>
              <a:rPr lang="zh-CN" altLang="en-US" dirty="0" smtClean="0"/>
              <a:t>用户服务：管理用户域账户、用户信息、企业通讯录（与电子邮件系统集成）、用户组管理、用户身份认证、用户授权管理等，缺省实施组管理策略。</a:t>
            </a:r>
            <a:endParaRPr lang="en-US" altLang="zh-CN" dirty="0"/>
          </a:p>
          <a:p>
            <a:pPr marL="533400" lvl="2" eaLnBrk="1">
              <a:lnSpc>
                <a:spcPct val="110000"/>
              </a:lnSpc>
              <a:buClr>
                <a:schemeClr val="tx1"/>
              </a:buClr>
              <a:buSzPct val="60000"/>
              <a:buFont typeface="Wingdings" panose="05000000000000000000" pitchFamily="2" charset="2"/>
              <a:buChar char="p"/>
              <a:defRPr/>
            </a:pPr>
            <a:r>
              <a:rPr lang="zh-CN" altLang="en-US" dirty="0" smtClean="0"/>
              <a:t>资源管理：管理打印机、文件共享服务等网络资源。</a:t>
            </a:r>
            <a:endParaRPr lang="en-US" altLang="zh-CN" dirty="0"/>
          </a:p>
          <a:p>
            <a:pPr marL="533400" lvl="2" eaLnBrk="1">
              <a:lnSpc>
                <a:spcPct val="110000"/>
              </a:lnSpc>
              <a:buClr>
                <a:schemeClr val="tx1"/>
              </a:buClr>
              <a:buSzPct val="60000"/>
              <a:buFont typeface="Wingdings" panose="05000000000000000000" pitchFamily="2" charset="2"/>
              <a:buChar char="p"/>
              <a:defRPr/>
            </a:pPr>
            <a:r>
              <a:rPr lang="zh-CN" altLang="en-US" dirty="0" smtClean="0"/>
              <a:t>桌面配置：系统管理员可以集中的配置各种桌面配置策略，如：界面功能的限制、应用程序执行特征限制、网络连接限制、安全配置限制等。</a:t>
            </a:r>
            <a:endParaRPr lang="en-US" altLang="zh-CN" dirty="0"/>
          </a:p>
          <a:p>
            <a:pPr marL="533400" lvl="2" eaLnBrk="1">
              <a:lnSpc>
                <a:spcPct val="110000"/>
              </a:lnSpc>
              <a:buClr>
                <a:schemeClr val="tx1"/>
              </a:buClr>
              <a:buSzPct val="60000"/>
              <a:buFont typeface="Wingdings" panose="05000000000000000000" pitchFamily="2" charset="2"/>
              <a:buChar char="p"/>
              <a:defRPr/>
            </a:pPr>
            <a:r>
              <a:rPr lang="zh-CN" altLang="en-US" dirty="0" smtClean="0"/>
              <a:t>应用系统支撑：支持财务、人事、电子邮件、企业信息门户、办公自动化、补丁管理、防病毒系统等各种应用系统。</a:t>
            </a:r>
            <a:endParaRPr lang="en-US" altLang="zh-CN" dirty="0" smtClean="0"/>
          </a:p>
          <a:p>
            <a:endParaRPr lang="zh-CN" altLang="en-US" dirty="0"/>
          </a:p>
        </p:txBody>
      </p:sp>
    </p:spTree>
    <p:extLst>
      <p:ext uri="{BB962C8B-B14F-4D97-AF65-F5344CB8AC3E}">
        <p14:creationId xmlns:p14="http://schemas.microsoft.com/office/powerpoint/2010/main" val="537956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52740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dirty="0" smtClean="0">
                <a:latin typeface="华文细黑" pitchFamily="2" charset="-122"/>
              </a:rPr>
              <a:t>树由多个域组成，这些域共享同一个表结构和配置，形成一个连续的名字空间。树中的域通过信任关系连接起来。</a:t>
            </a:r>
            <a:endParaRPr lang="zh-CN" altLang="en-US" sz="1050" dirty="0" smtClean="0">
              <a:latin typeface="华文细黑" pitchFamily="2" charset="-122"/>
            </a:endParaRPr>
          </a:p>
          <a:p>
            <a:endParaRPr lang="zh-CN" altLang="en-US" dirty="0"/>
          </a:p>
        </p:txBody>
      </p:sp>
    </p:spTree>
    <p:extLst>
      <p:ext uri="{BB962C8B-B14F-4D97-AF65-F5344CB8AC3E}">
        <p14:creationId xmlns:p14="http://schemas.microsoft.com/office/powerpoint/2010/main" val="15513524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默认情况下，森林之间没有建立信任关系，如果要达到虚拟机灵活分配的目的，必须要求森林中的域之间建立信任关系。</a:t>
            </a:r>
            <a:endParaRPr lang="en-US" altLang="zh-CN" dirty="0" smtClean="0"/>
          </a:p>
          <a:p>
            <a:r>
              <a:rPr lang="zh-CN" altLang="en-US" dirty="0" smtClean="0"/>
              <a:t>配置森林间的信任关系，也就是配置根域与根域之间的信任关系。</a:t>
            </a:r>
            <a:endParaRPr lang="zh-CN" altLang="en-US" dirty="0"/>
          </a:p>
        </p:txBody>
      </p:sp>
    </p:spTree>
    <p:extLst>
      <p:ext uri="{BB962C8B-B14F-4D97-AF65-F5344CB8AC3E}">
        <p14:creationId xmlns:p14="http://schemas.microsoft.com/office/powerpoint/2010/main" val="233762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dirty="0" smtClean="0"/>
              <a:t>访问方向与信任方向相反。</a:t>
            </a:r>
          </a:p>
          <a:p>
            <a:endParaRPr lang="zh-CN" altLang="en-US" dirty="0"/>
          </a:p>
        </p:txBody>
      </p:sp>
    </p:spTree>
    <p:extLst>
      <p:ext uri="{BB962C8B-B14F-4D97-AF65-F5344CB8AC3E}">
        <p14:creationId xmlns:p14="http://schemas.microsoft.com/office/powerpoint/2010/main" val="35977255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14768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46722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878805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zh-CN" dirty="0" smtClean="0"/>
              <a:t>管理员可以很方便的管理域中的计算机和用户的工作环境，例如，用户的桌面环境，计算机启动、关机与用户登录、注销时所执行的脚本文件、软件安装、安全设置等。</a:t>
            </a:r>
            <a:endParaRPr lang="en-US" altLang="zh-CN" dirty="0" smtClean="0"/>
          </a:p>
          <a:p>
            <a:endParaRPr lang="zh-CN" altLang="en-US" dirty="0"/>
          </a:p>
        </p:txBody>
      </p:sp>
    </p:spTree>
    <p:extLst>
      <p:ext uri="{BB962C8B-B14F-4D97-AF65-F5344CB8AC3E}">
        <p14:creationId xmlns:p14="http://schemas.microsoft.com/office/powerpoint/2010/main" val="3046678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218978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a:t>Default Domain </a:t>
            </a:r>
            <a:r>
              <a:rPr lang="en-US" altLang="zh-CN" dirty="0" smtClean="0"/>
              <a:t>Policy</a:t>
            </a:r>
          </a:p>
          <a:p>
            <a:pPr lvl="1"/>
            <a:r>
              <a:rPr lang="zh-CN" altLang="en-US" dirty="0" smtClean="0"/>
              <a:t>此</a:t>
            </a:r>
            <a:r>
              <a:rPr lang="en-US" altLang="zh-CN" dirty="0"/>
              <a:t>GPO</a:t>
            </a:r>
            <a:r>
              <a:rPr lang="zh-CN" altLang="en-US" dirty="0"/>
              <a:t>默认已经被链接到域，因此其设置值会被应用到整个域内所有用户与计算机。</a:t>
            </a:r>
            <a:br>
              <a:rPr lang="zh-CN" altLang="en-US" dirty="0"/>
            </a:br>
            <a:r>
              <a:rPr lang="zh-CN" altLang="en-US" dirty="0"/>
              <a:t>例如：默认情况下，只有加入到本地管理员组中的用户（组），才可以登录虚拟机。在制作桌面模板时，如果勾选“配置用户登录”，则表明虚拟机允许</a:t>
            </a:r>
            <a:r>
              <a:rPr lang="en-US" altLang="zh-CN" dirty="0"/>
              <a:t>Users</a:t>
            </a:r>
            <a:r>
              <a:rPr lang="zh-CN" altLang="en-US" dirty="0"/>
              <a:t>组成员（含域用户）登录。用户需要配置</a:t>
            </a:r>
            <a:r>
              <a:rPr lang="en-US" altLang="zh-CN" dirty="0"/>
              <a:t>AD</a:t>
            </a:r>
            <a:r>
              <a:rPr lang="zh-CN" altLang="en-US" dirty="0"/>
              <a:t>服务器的</a:t>
            </a:r>
            <a:r>
              <a:rPr lang="en-US" altLang="zh-CN" dirty="0"/>
              <a:t>Default Domain Policy</a:t>
            </a:r>
            <a:r>
              <a:rPr lang="zh-CN" altLang="en-US" dirty="0"/>
              <a:t>中“允许本地登录”策略才能使登录策略生效。</a:t>
            </a:r>
          </a:p>
          <a:p>
            <a:r>
              <a:rPr lang="en-US" altLang="zh-CN" dirty="0"/>
              <a:t>Default Domain Controller </a:t>
            </a:r>
            <a:r>
              <a:rPr lang="en-US" altLang="zh-CN" dirty="0" smtClean="0"/>
              <a:t>Policy</a:t>
            </a:r>
          </a:p>
          <a:p>
            <a:pPr lvl="1"/>
            <a:r>
              <a:rPr lang="zh-CN" altLang="en-US" dirty="0" smtClean="0"/>
              <a:t>此</a:t>
            </a:r>
            <a:r>
              <a:rPr lang="en-US" altLang="zh-CN" dirty="0"/>
              <a:t>GPO</a:t>
            </a:r>
            <a:r>
              <a:rPr lang="zh-CN" altLang="en-US" dirty="0"/>
              <a:t>默认已经被链接到组织单位</a:t>
            </a:r>
            <a:r>
              <a:rPr lang="en-US" altLang="zh-CN" dirty="0"/>
              <a:t>Domain Controllers,</a:t>
            </a:r>
            <a:r>
              <a:rPr lang="zh-CN" altLang="en-US" dirty="0"/>
              <a:t>因此其设置值会被应用到组织单位</a:t>
            </a:r>
            <a:r>
              <a:rPr lang="en-US" altLang="zh-CN" dirty="0"/>
              <a:t>Domain Controllers</a:t>
            </a:r>
            <a:r>
              <a:rPr lang="zh-CN" altLang="en-US" dirty="0"/>
              <a:t>内的所有用户与计算机</a:t>
            </a:r>
          </a:p>
          <a:p>
            <a:endParaRPr lang="zh-CN" altLang="en-US" dirty="0"/>
          </a:p>
        </p:txBody>
      </p:sp>
    </p:spTree>
    <p:extLst>
      <p:ext uri="{BB962C8B-B14F-4D97-AF65-F5344CB8AC3E}">
        <p14:creationId xmlns:p14="http://schemas.microsoft.com/office/powerpoint/2010/main" val="1834584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13734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593597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094765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17613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891043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66789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869937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759656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405810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270209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普通容器对象不能创建</a:t>
            </a:r>
            <a:r>
              <a:rPr lang="en-US" altLang="zh-CN" dirty="0" smtClean="0"/>
              <a:t>OU</a:t>
            </a:r>
          </a:p>
          <a:p>
            <a:r>
              <a:rPr lang="zh-CN" altLang="en-US" dirty="0" smtClean="0"/>
              <a:t>普通容器和</a:t>
            </a:r>
            <a:r>
              <a:rPr lang="en-US" altLang="zh-CN" dirty="0" smtClean="0"/>
              <a:t>OU</a:t>
            </a:r>
            <a:r>
              <a:rPr lang="zh-CN" altLang="en-US" dirty="0" smtClean="0"/>
              <a:t>是平级的，没有包含关系</a:t>
            </a:r>
          </a:p>
          <a:p>
            <a:r>
              <a:rPr lang="zh-CN" altLang="en-US" dirty="0" smtClean="0"/>
              <a:t>只能在域或</a:t>
            </a:r>
            <a:r>
              <a:rPr lang="en-US" altLang="zh-CN" dirty="0" smtClean="0"/>
              <a:t>OU</a:t>
            </a:r>
            <a:r>
              <a:rPr lang="zh-CN" altLang="en-US" dirty="0" smtClean="0"/>
              <a:t>下创建</a:t>
            </a:r>
            <a:r>
              <a:rPr lang="en-US" altLang="zh-CN" dirty="0" smtClean="0"/>
              <a:t>OU</a:t>
            </a:r>
          </a:p>
          <a:p>
            <a:endParaRPr lang="zh-CN" altLang="en-US" dirty="0"/>
          </a:p>
        </p:txBody>
      </p:sp>
    </p:spTree>
    <p:extLst>
      <p:ext uri="{BB962C8B-B14F-4D97-AF65-F5344CB8AC3E}">
        <p14:creationId xmlns:p14="http://schemas.microsoft.com/office/powerpoint/2010/main" val="27713680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用户移动账号后</a:t>
            </a:r>
            <a:r>
              <a:rPr lang="en-US" altLang="zh-CN" dirty="0" smtClean="0"/>
              <a:t>,</a:t>
            </a:r>
            <a:r>
              <a:rPr lang="zh-CN" altLang="en-US" dirty="0" smtClean="0"/>
              <a:t>赋予该用户账号的权限设置不会变</a:t>
            </a:r>
          </a:p>
          <a:p>
            <a:r>
              <a:rPr lang="zh-CN" altLang="en-US" dirty="0" smtClean="0"/>
              <a:t>该用户账号会使用新</a:t>
            </a:r>
            <a:r>
              <a:rPr lang="en-US" altLang="zh-CN" dirty="0" smtClean="0"/>
              <a:t>OU</a:t>
            </a:r>
            <a:r>
              <a:rPr lang="zh-CN" altLang="en-US" dirty="0" smtClean="0"/>
              <a:t>的组策略设置</a:t>
            </a:r>
          </a:p>
          <a:p>
            <a:endParaRPr lang="zh-CN" altLang="en-US" dirty="0"/>
          </a:p>
        </p:txBody>
      </p:sp>
    </p:spTree>
    <p:extLst>
      <p:ext uri="{BB962C8B-B14F-4D97-AF65-F5344CB8AC3E}">
        <p14:creationId xmlns:p14="http://schemas.microsoft.com/office/powerpoint/2010/main" val="20898400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681065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794407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所有用户在单个域内</a:t>
            </a:r>
            <a:endParaRPr lang="en-US" altLang="zh-CN" dirty="0" smtClean="0"/>
          </a:p>
          <a:p>
            <a:r>
              <a:rPr lang="zh-CN" altLang="en-US" dirty="0" smtClean="0"/>
              <a:t>适用于小规模组织。</a:t>
            </a:r>
            <a:endParaRPr lang="en-US" altLang="zh-CN" dirty="0" smtClean="0"/>
          </a:p>
          <a:p>
            <a:r>
              <a:rPr lang="zh-CN" altLang="en-US" dirty="0" smtClean="0"/>
              <a:t>所有用户、设备，都在一个域内。</a:t>
            </a:r>
            <a:endParaRPr lang="en-US" altLang="zh-CN" dirty="0" smtClean="0"/>
          </a:p>
          <a:p>
            <a:r>
              <a:rPr lang="zh-CN" altLang="en-US" dirty="0" smtClean="0"/>
              <a:t>单一域的方式，部署方便，集中管理，维护简单。</a:t>
            </a:r>
            <a:endParaRPr lang="en-US" altLang="zh-CN" dirty="0" smtClean="0"/>
          </a:p>
          <a:p>
            <a:r>
              <a:rPr lang="zh-CN" altLang="en-US" dirty="0" smtClean="0"/>
              <a:t>不同部门之间，可以通过设置不同</a:t>
            </a:r>
            <a:r>
              <a:rPr lang="en-US" altLang="zh-CN" dirty="0" smtClean="0"/>
              <a:t>OU</a:t>
            </a:r>
            <a:r>
              <a:rPr lang="zh-CN" altLang="en-US" dirty="0" smtClean="0"/>
              <a:t>来对不同的用户用户和设备，进行分离管理。</a:t>
            </a:r>
            <a:endParaRPr lang="en-US" altLang="zh-CN" dirty="0" smtClean="0"/>
          </a:p>
          <a:p>
            <a:endParaRPr lang="zh-CN" altLang="en-US" dirty="0"/>
          </a:p>
        </p:txBody>
      </p:sp>
    </p:spTree>
    <p:extLst>
      <p:ext uri="{BB962C8B-B14F-4D97-AF65-F5344CB8AC3E}">
        <p14:creationId xmlns:p14="http://schemas.microsoft.com/office/powerpoint/2010/main" val="34271112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sz="1100" kern="1200" dirty="0" smtClean="0">
                <a:solidFill>
                  <a:schemeClr val="tx1"/>
                </a:solidFill>
                <a:latin typeface="+mn-ea"/>
                <a:ea typeface="微软雅黑" panose="020B0503020204020204" pitchFamily="34" charset="-122"/>
                <a:cs typeface="+mn-cs"/>
              </a:rPr>
              <a:t>专门的森林根域</a:t>
            </a:r>
            <a:r>
              <a:rPr lang="en-US" altLang="zh-CN" sz="1100" kern="1200" dirty="0" smtClean="0">
                <a:solidFill>
                  <a:schemeClr val="tx1"/>
                </a:solidFill>
                <a:latin typeface="+mn-ea"/>
                <a:ea typeface="微软雅黑" panose="020B0503020204020204" pitchFamily="34" charset="-122"/>
                <a:cs typeface="+mn-cs"/>
              </a:rPr>
              <a:t>, </a:t>
            </a:r>
            <a:r>
              <a:rPr lang="zh-CN" altLang="en-US" sz="1100" kern="1200" dirty="0" smtClean="0">
                <a:solidFill>
                  <a:schemeClr val="tx1"/>
                </a:solidFill>
                <a:latin typeface="+mn-ea"/>
                <a:ea typeface="微软雅黑" panose="020B0503020204020204" pitchFamily="34" charset="-122"/>
                <a:cs typeface="+mn-cs"/>
              </a:rPr>
              <a:t>按地理分布的子域来控制复制。</a:t>
            </a:r>
            <a:endParaRPr lang="en-US" altLang="zh-CN" dirty="0" smtClean="0"/>
          </a:p>
          <a:p>
            <a:r>
              <a:rPr lang="zh-CN" altLang="en-US" dirty="0" smtClean="0"/>
              <a:t>适用于较大规模，不同的部门所处不同地域的组织。</a:t>
            </a:r>
            <a:endParaRPr lang="en-US" altLang="zh-CN" dirty="0" smtClean="0"/>
          </a:p>
          <a:p>
            <a:r>
              <a:rPr lang="zh-CN" altLang="en-US" dirty="0" smtClean="0"/>
              <a:t>根据部门所处的不同地域，分别建立不同的子域，但子域应尽可能少。</a:t>
            </a:r>
            <a:endParaRPr lang="en-US" altLang="zh-CN" dirty="0" smtClean="0"/>
          </a:p>
          <a:p>
            <a:r>
              <a:rPr lang="zh-CN" altLang="en-US" dirty="0" smtClean="0"/>
              <a:t>多域方式，不同地域有不同的子域的策略，管理维护、部署上，都比单一域复杂。</a:t>
            </a:r>
            <a:endParaRPr lang="en-US" altLang="zh-CN" dirty="0" smtClean="0"/>
          </a:p>
          <a:p>
            <a:r>
              <a:rPr lang="zh-CN" altLang="en-US" dirty="0" smtClean="0"/>
              <a:t>每个子域内，不同部门之间，可以通过设置不同</a:t>
            </a:r>
            <a:r>
              <a:rPr lang="en-US" altLang="zh-CN" dirty="0" smtClean="0"/>
              <a:t>OU</a:t>
            </a:r>
            <a:r>
              <a:rPr lang="zh-CN" altLang="en-US" dirty="0" smtClean="0"/>
              <a:t>来对不同的用户和设备，进行分离管理。</a:t>
            </a:r>
            <a:endParaRPr lang="en-US" altLang="zh-CN" dirty="0" smtClean="0"/>
          </a:p>
          <a:p>
            <a:r>
              <a:rPr lang="zh-CN" altLang="en-US" dirty="0" smtClean="0"/>
              <a:t>不同子域之间，需要进行用户数据同步，因此需要预留网络带宽。</a:t>
            </a:r>
            <a:endParaRPr lang="en-US" altLang="zh-CN" dirty="0" smtClean="0"/>
          </a:p>
          <a:p>
            <a:endParaRPr lang="zh-CN" altLang="en-US" dirty="0"/>
          </a:p>
        </p:txBody>
      </p:sp>
    </p:spTree>
    <p:extLst>
      <p:ext uri="{BB962C8B-B14F-4D97-AF65-F5344CB8AC3E}">
        <p14:creationId xmlns:p14="http://schemas.microsoft.com/office/powerpoint/2010/main" val="16715397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a:t>如果用户试图登录主机，主机获取用户的帐号和密码，然后经过密钥机制处理，并和存储在帐号数据库中的密钥进行对比，如果对比的结果匹配，允许用户登录计算机。如果对比的结果不匹配，用户就无法登录计算机。</a:t>
            </a:r>
          </a:p>
          <a:p>
            <a:r>
              <a:rPr lang="zh-CN" altLang="en-US" dirty="0"/>
              <a:t>如果用户试图登录到域，那么系统会使用存储在域控制器数据库中的帐号信息同用户提供的信息进行比较；验证域控制器上的信息同用户登录的信息是否匹配；如果匹配，允许登录。 </a:t>
            </a:r>
          </a:p>
          <a:p>
            <a:endParaRPr lang="zh-CN" altLang="en-US" dirty="0"/>
          </a:p>
        </p:txBody>
      </p:sp>
    </p:spTree>
    <p:extLst>
      <p:ext uri="{BB962C8B-B14F-4D97-AF65-F5344CB8AC3E}">
        <p14:creationId xmlns:p14="http://schemas.microsoft.com/office/powerpoint/2010/main" val="45827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366194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dirty="0" smtClean="0"/>
              <a:t>用户虚拟机从域控同步信息，可以在用户登录时同步，或者通过</a:t>
            </a:r>
            <a:r>
              <a:rPr lang="en-US" altLang="zh-CN" dirty="0" smtClean="0"/>
              <a:t>AD</a:t>
            </a:r>
            <a:r>
              <a:rPr lang="zh-CN" altLang="en-US" dirty="0" smtClean="0"/>
              <a:t>强制同步。</a:t>
            </a:r>
          </a:p>
          <a:p>
            <a:endParaRPr lang="zh-CN" altLang="en-US" dirty="0"/>
          </a:p>
        </p:txBody>
      </p:sp>
    </p:spTree>
    <p:extLst>
      <p:ext uri="{BB962C8B-B14F-4D97-AF65-F5344CB8AC3E}">
        <p14:creationId xmlns:p14="http://schemas.microsoft.com/office/powerpoint/2010/main" val="20191571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150286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defTabSz="800100">
              <a:buClr>
                <a:srgbClr val="808080"/>
              </a:buClr>
            </a:pPr>
            <a:r>
              <a:rPr lang="en-US" altLang="zh-CN" dirty="0" smtClean="0"/>
              <a:t>DNS</a:t>
            </a:r>
            <a:r>
              <a:rPr lang="zh-CN" altLang="en-US" dirty="0" smtClean="0"/>
              <a:t>的历史</a:t>
            </a:r>
          </a:p>
          <a:p>
            <a:pPr marL="447675" lvl="1" indent="-276225" defTabSz="800100">
              <a:buClr>
                <a:schemeClr val="tx1"/>
              </a:buClr>
              <a:buSzPct val="60000"/>
            </a:pPr>
            <a:r>
              <a:rPr lang="zh-CN" altLang="zh-CN" dirty="0" smtClean="0"/>
              <a:t>DNS最早于1983年发明；原始的技术规范在882号因特网标准草案（RFC 882）中发布。1987年发布的第1034和1035号草案修正了DNS技术规范，并废除了之前的第882和883号草案。在此之后对因特网标准草案的修改基本上没有涉及到DNS技术规范部分的改动</a:t>
            </a:r>
            <a:r>
              <a:rPr lang="zh-CN" altLang="en-US" dirty="0" smtClean="0"/>
              <a:t>。</a:t>
            </a:r>
            <a:endParaRPr lang="en-US" altLang="zh-CN" dirty="0" smtClean="0"/>
          </a:p>
          <a:p>
            <a:endParaRPr lang="zh-CN" altLang="en-US" dirty="0"/>
          </a:p>
        </p:txBody>
      </p:sp>
    </p:spTree>
    <p:extLst>
      <p:ext uri="{BB962C8B-B14F-4D97-AF65-F5344CB8AC3E}">
        <p14:creationId xmlns:p14="http://schemas.microsoft.com/office/powerpoint/2010/main" val="6808293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353284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187325" defTabSz="830263" eaLnBrk="1" hangingPunct="1">
              <a:buClr>
                <a:srgbClr val="808080"/>
              </a:buClr>
            </a:pPr>
            <a:r>
              <a:rPr lang="zh-CN" altLang="en-US" dirty="0" smtClean="0"/>
              <a:t>普通域，</a:t>
            </a:r>
            <a:r>
              <a:rPr lang="en-US" altLang="zh-CN" dirty="0" smtClean="0"/>
              <a:t>3</a:t>
            </a:r>
            <a:r>
              <a:rPr lang="zh-CN" altLang="en-US" dirty="0" smtClean="0"/>
              <a:t>个字符长度</a:t>
            </a:r>
          </a:p>
          <a:p>
            <a:pPr marL="561975" lvl="1" defTabSz="830263" eaLnBrk="1" hangingPunct="1">
              <a:buClr>
                <a:schemeClr val="tx1"/>
              </a:buClr>
              <a:buSzPct val="60000"/>
            </a:pPr>
            <a:r>
              <a:rPr lang="en-US" altLang="zh-CN" dirty="0" smtClean="0"/>
              <a:t>com</a:t>
            </a:r>
            <a:r>
              <a:rPr lang="zh-CN" altLang="en-US" dirty="0" smtClean="0"/>
              <a:t>，商业组织</a:t>
            </a:r>
            <a:endParaRPr lang="en-US" altLang="zh-CN" dirty="0" smtClean="0"/>
          </a:p>
          <a:p>
            <a:pPr marL="561975" lvl="1" defTabSz="830263" eaLnBrk="1" hangingPunct="1">
              <a:buClr>
                <a:schemeClr val="tx1"/>
              </a:buClr>
              <a:buSzPct val="60000"/>
            </a:pPr>
            <a:r>
              <a:rPr lang="en-US" altLang="zh-CN" dirty="0" err="1" smtClean="0"/>
              <a:t>edu</a:t>
            </a:r>
            <a:r>
              <a:rPr lang="zh-CN" altLang="en-US" dirty="0" smtClean="0"/>
              <a:t>，教育机构</a:t>
            </a:r>
            <a:endParaRPr lang="en-US" altLang="zh-CN" dirty="0" smtClean="0"/>
          </a:p>
          <a:p>
            <a:pPr marL="561975" lvl="1" defTabSz="830263" eaLnBrk="1" hangingPunct="1">
              <a:buClr>
                <a:schemeClr val="tx1"/>
              </a:buClr>
              <a:buSzPct val="60000"/>
            </a:pPr>
            <a:r>
              <a:rPr lang="en-US" altLang="zh-CN" dirty="0" err="1" smtClean="0"/>
              <a:t>gov</a:t>
            </a:r>
            <a:r>
              <a:rPr lang="zh-CN" altLang="en-US" dirty="0" smtClean="0"/>
              <a:t>，政府机关</a:t>
            </a:r>
            <a:endParaRPr lang="en-US" altLang="zh-CN" dirty="0" smtClean="0"/>
          </a:p>
          <a:p>
            <a:pPr marL="561975" lvl="1" defTabSz="830263" eaLnBrk="1" hangingPunct="1">
              <a:buClr>
                <a:schemeClr val="tx1"/>
              </a:buClr>
              <a:buSzPct val="60000"/>
            </a:pPr>
            <a:r>
              <a:rPr lang="en-US" altLang="zh-CN" dirty="0" err="1" smtClean="0"/>
              <a:t>int</a:t>
            </a:r>
            <a:r>
              <a:rPr lang="zh-CN" altLang="en-US" dirty="0" smtClean="0"/>
              <a:t>，国际组织</a:t>
            </a:r>
            <a:endParaRPr lang="en-US" altLang="zh-CN" dirty="0" smtClean="0"/>
          </a:p>
          <a:p>
            <a:pPr marL="561975" lvl="1" defTabSz="830263" eaLnBrk="1" hangingPunct="1">
              <a:buClr>
                <a:schemeClr val="tx1"/>
              </a:buClr>
              <a:buSzPct val="60000"/>
            </a:pPr>
            <a:r>
              <a:rPr lang="en-US" altLang="zh-CN" dirty="0" smtClean="0"/>
              <a:t>mil</a:t>
            </a:r>
            <a:r>
              <a:rPr lang="zh-CN" altLang="en-US" dirty="0" smtClean="0"/>
              <a:t>，军事站点</a:t>
            </a:r>
            <a:endParaRPr lang="en-US" altLang="zh-CN" dirty="0" smtClean="0"/>
          </a:p>
          <a:p>
            <a:pPr marL="561975" lvl="1" defTabSz="830263" eaLnBrk="1" hangingPunct="1">
              <a:buClr>
                <a:schemeClr val="tx1"/>
              </a:buClr>
              <a:buSzPct val="60000"/>
            </a:pPr>
            <a:r>
              <a:rPr lang="en-US" altLang="zh-CN" dirty="0" smtClean="0"/>
              <a:t>net</a:t>
            </a:r>
            <a:r>
              <a:rPr lang="zh-CN" altLang="en-US" dirty="0" smtClean="0"/>
              <a:t>，网络</a:t>
            </a:r>
            <a:endParaRPr lang="en-US" altLang="zh-CN" dirty="0" smtClean="0"/>
          </a:p>
          <a:p>
            <a:pPr marL="561975" lvl="1" defTabSz="830263" eaLnBrk="1" hangingPunct="1">
              <a:buClr>
                <a:schemeClr val="tx1"/>
              </a:buClr>
              <a:buSzPct val="60000"/>
            </a:pPr>
            <a:r>
              <a:rPr lang="en-US" altLang="zh-CN" dirty="0" smtClean="0"/>
              <a:t>org</a:t>
            </a:r>
            <a:r>
              <a:rPr lang="zh-CN" altLang="en-US" dirty="0" smtClean="0"/>
              <a:t>，其他组织</a:t>
            </a:r>
            <a:endParaRPr lang="en-US" altLang="zh-CN" dirty="0" smtClean="0"/>
          </a:p>
          <a:p>
            <a:pPr marL="0" indent="187325" defTabSz="830263" eaLnBrk="1" hangingPunct="1">
              <a:buClr>
                <a:srgbClr val="808080"/>
              </a:buClr>
            </a:pPr>
            <a:r>
              <a:rPr lang="zh-CN" altLang="en-US" dirty="0" smtClean="0"/>
              <a:t>国家（地区）域，</a:t>
            </a:r>
            <a:r>
              <a:rPr lang="en-US" altLang="zh-CN" dirty="0" smtClean="0"/>
              <a:t>2</a:t>
            </a:r>
            <a:r>
              <a:rPr lang="zh-CN" altLang="en-US" dirty="0" smtClean="0"/>
              <a:t>个字符长度</a:t>
            </a:r>
          </a:p>
          <a:p>
            <a:pPr marL="561975" lvl="1" defTabSz="830263" eaLnBrk="1" hangingPunct="1">
              <a:buClr>
                <a:schemeClr val="tx1"/>
              </a:buClr>
              <a:buSzPct val="60000"/>
            </a:pPr>
            <a:r>
              <a:rPr lang="en-US" altLang="zh-CN" dirty="0" err="1" smtClean="0"/>
              <a:t>cn</a:t>
            </a:r>
            <a:r>
              <a:rPr lang="zh-CN" altLang="en-US" dirty="0" smtClean="0"/>
              <a:t>，中国大陆</a:t>
            </a:r>
            <a:endParaRPr lang="en-US" altLang="zh-CN" dirty="0" smtClean="0"/>
          </a:p>
          <a:p>
            <a:pPr marL="561975" lvl="1" defTabSz="830263" eaLnBrk="1" hangingPunct="1">
              <a:buClr>
                <a:schemeClr val="tx1"/>
              </a:buClr>
              <a:buSzPct val="60000"/>
            </a:pPr>
            <a:r>
              <a:rPr lang="en-US" altLang="zh-CN" dirty="0" err="1" smtClean="0"/>
              <a:t>tw</a:t>
            </a:r>
            <a:r>
              <a:rPr lang="zh-CN" altLang="en-US" dirty="0" smtClean="0"/>
              <a:t>，中国台湾</a:t>
            </a:r>
          </a:p>
          <a:p>
            <a:pPr marL="0" indent="187325" defTabSz="830263" eaLnBrk="1" hangingPunct="1">
              <a:buClr>
                <a:srgbClr val="808080"/>
              </a:buClr>
            </a:pPr>
            <a:endParaRPr lang="zh-CN" altLang="en-US" dirty="0" smtClean="0"/>
          </a:p>
          <a:p>
            <a:endParaRPr lang="zh-CN" altLang="en-US" dirty="0" smtClean="0"/>
          </a:p>
          <a:p>
            <a:endParaRPr lang="zh-CN" altLang="en-US" dirty="0"/>
          </a:p>
        </p:txBody>
      </p:sp>
    </p:spTree>
    <p:extLst>
      <p:ext uri="{BB962C8B-B14F-4D97-AF65-F5344CB8AC3E}">
        <p14:creationId xmlns:p14="http://schemas.microsoft.com/office/powerpoint/2010/main" val="22096874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递归查询</a:t>
            </a:r>
            <a:br>
              <a:rPr lang="zh-CN" altLang="en-US" dirty="0" smtClean="0"/>
            </a:br>
            <a:r>
              <a:rPr lang="zh-CN" altLang="en-US" dirty="0" smtClean="0"/>
              <a:t>递归查询是一种</a:t>
            </a:r>
            <a:r>
              <a:rPr lang="en-US" altLang="zh-CN" dirty="0" smtClean="0"/>
              <a:t>DNS </a:t>
            </a:r>
            <a:r>
              <a:rPr lang="zh-CN" altLang="en-US" dirty="0" smtClean="0"/>
              <a:t>服务器的查询模式，在该模式下</a:t>
            </a:r>
            <a:r>
              <a:rPr lang="en-US" altLang="zh-CN" dirty="0" smtClean="0"/>
              <a:t>DNS </a:t>
            </a:r>
            <a:r>
              <a:rPr lang="zh-CN" altLang="en-US" dirty="0" smtClean="0"/>
              <a:t>服务器接收到客户机请求，必须使用一个准确的查询结果回复客户机。如果</a:t>
            </a:r>
            <a:r>
              <a:rPr lang="en-US" altLang="zh-CN" dirty="0" smtClean="0"/>
              <a:t>DNS </a:t>
            </a:r>
            <a:r>
              <a:rPr lang="zh-CN" altLang="en-US" dirty="0" smtClean="0"/>
              <a:t>服务器本地没有存储查询</a:t>
            </a:r>
            <a:r>
              <a:rPr lang="en-US" altLang="zh-CN" dirty="0" smtClean="0"/>
              <a:t>DNS </a:t>
            </a:r>
            <a:r>
              <a:rPr lang="zh-CN" altLang="en-US" dirty="0" smtClean="0"/>
              <a:t>信息，那么该服务器会询问其他服务器，并将返回的查询结果提交给客户机。</a:t>
            </a:r>
            <a:endParaRPr lang="en-US" altLang="zh-CN" dirty="0" smtClean="0"/>
          </a:p>
          <a:p>
            <a:r>
              <a:rPr lang="zh-CN" altLang="en-US" dirty="0" smtClean="0"/>
              <a:t>迭代查询</a:t>
            </a:r>
            <a:br>
              <a:rPr lang="zh-CN" altLang="en-US" dirty="0" smtClean="0"/>
            </a:br>
            <a:r>
              <a:rPr lang="en-US" altLang="zh-CN" dirty="0" smtClean="0"/>
              <a:t>DNS </a:t>
            </a:r>
            <a:r>
              <a:rPr lang="zh-CN" altLang="en-US" dirty="0" smtClean="0"/>
              <a:t>服务器另外一种查询方式为迭代查询，</a:t>
            </a:r>
            <a:r>
              <a:rPr lang="en-US" altLang="zh-CN" dirty="0" smtClean="0"/>
              <a:t>DNS </a:t>
            </a:r>
            <a:r>
              <a:rPr lang="zh-CN" altLang="en-US" dirty="0" smtClean="0"/>
              <a:t>服务器会向客户机提供其他能够解析查询请求的</a:t>
            </a:r>
            <a:r>
              <a:rPr lang="en-US" altLang="zh-CN" dirty="0" smtClean="0"/>
              <a:t>DNS </a:t>
            </a:r>
            <a:r>
              <a:rPr lang="zh-CN" altLang="en-US" dirty="0" smtClean="0"/>
              <a:t>服务器地址，当客户机发送查询请求时，</a:t>
            </a:r>
            <a:r>
              <a:rPr lang="en-US" altLang="zh-CN" dirty="0" smtClean="0"/>
              <a:t>DNS </a:t>
            </a:r>
            <a:r>
              <a:rPr lang="zh-CN" altLang="en-US" dirty="0" smtClean="0"/>
              <a:t>服务器并不直接回复查询结果，而是告诉客户机另一台</a:t>
            </a:r>
            <a:r>
              <a:rPr lang="en-US" altLang="zh-CN" dirty="0" smtClean="0"/>
              <a:t>DNS </a:t>
            </a:r>
            <a:r>
              <a:rPr lang="zh-CN" altLang="en-US" dirty="0" smtClean="0"/>
              <a:t>服务器地址，客户机再向这台</a:t>
            </a:r>
            <a:r>
              <a:rPr lang="en-US" altLang="zh-CN" dirty="0" smtClean="0"/>
              <a:t>DNS </a:t>
            </a:r>
            <a:r>
              <a:rPr lang="zh-CN" altLang="en-US" dirty="0" smtClean="0"/>
              <a:t>服务器提交请求，依次循环直到返回查询的结果。</a:t>
            </a:r>
            <a:endParaRPr lang="en-US" altLang="zh-CN" dirty="0" smtClean="0"/>
          </a:p>
          <a:p>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知识点</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lvl="1"/>
            <a:r>
              <a:rPr lang="en-US" altLang="zh-CN" dirty="0" smtClean="0"/>
              <a:t>hosts</a:t>
            </a:r>
            <a:r>
              <a:rPr lang="zh-CN" altLang="en-US" dirty="0" smtClean="0"/>
              <a:t>文件：以静态映射的方式提供</a:t>
            </a:r>
            <a:r>
              <a:rPr lang="en-US" altLang="zh-CN" dirty="0" smtClean="0"/>
              <a:t>IP</a:t>
            </a:r>
            <a:r>
              <a:rPr lang="zh-CN" altLang="en-US" dirty="0" smtClean="0"/>
              <a:t>地址与主机名的对照表，类似</a:t>
            </a:r>
            <a:r>
              <a:rPr lang="en-US" altLang="zh-CN" dirty="0" smtClean="0"/>
              <a:t>ARP</a:t>
            </a:r>
            <a:r>
              <a:rPr lang="zh-CN" altLang="en-US" dirty="0" smtClean="0"/>
              <a:t>表</a:t>
            </a:r>
          </a:p>
          <a:p>
            <a:pPr lvl="1"/>
            <a:r>
              <a:rPr lang="zh-CN" altLang="en-US" dirty="0" smtClean="0"/>
              <a:t>域：</a:t>
            </a:r>
            <a:r>
              <a:rPr lang="en-US" altLang="zh-CN" dirty="0" smtClean="0"/>
              <a:t>abc.com</a:t>
            </a:r>
            <a:r>
              <a:rPr lang="zh-CN" altLang="en-US" dirty="0" smtClean="0"/>
              <a:t>是一个域，它可以划分为多个区域，如</a:t>
            </a:r>
            <a:r>
              <a:rPr lang="en-US" altLang="zh-CN" dirty="0" smtClean="0"/>
              <a:t>abc.com</a:t>
            </a:r>
            <a:r>
              <a:rPr lang="zh-CN" altLang="en-US" dirty="0" smtClean="0"/>
              <a:t>和</a:t>
            </a:r>
            <a:r>
              <a:rPr lang="en-US" altLang="zh-CN" dirty="0" smtClean="0"/>
              <a:t>xyz.abc.com</a:t>
            </a:r>
          </a:p>
          <a:p>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dirty="0" smtClean="0"/>
          </a:p>
          <a:p>
            <a:endParaRPr lang="zh-CN" altLang="en-US" dirty="0" smtClean="0"/>
          </a:p>
          <a:p>
            <a:endParaRPr lang="zh-CN" altLang="en-US" dirty="0"/>
          </a:p>
        </p:txBody>
      </p:sp>
    </p:spTree>
    <p:extLst>
      <p:ext uri="{BB962C8B-B14F-4D97-AF65-F5344CB8AC3E}">
        <p14:creationId xmlns:p14="http://schemas.microsoft.com/office/powerpoint/2010/main" val="12283031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假设</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www.abc.com</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的主机要查询</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www.xyz.abc.com</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的服务器</a:t>
            </a:r>
            <a:r>
              <a:rPr lang="en-US" altLang="zh-CN" sz="1100" b="0" i="0" kern="1200" dirty="0" err="1" smtClean="0">
                <a:solidFill>
                  <a:schemeClr val="tx1"/>
                </a:solidFill>
                <a:effectLst/>
                <a:latin typeface="微软雅黑" panose="020B0503020204020204" pitchFamily="34" charset="-122"/>
                <a:ea typeface="微软雅黑" panose="020B0503020204020204" pitchFamily="34" charset="-122"/>
                <a:cs typeface="+mn-cs"/>
              </a:rPr>
              <a:t>ip</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地址。</a:t>
            </a:r>
            <a:endParaRPr lang="en-US" altLang="zh-CN" dirty="0" smtClean="0"/>
          </a:p>
          <a:p>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递归查询</a:t>
            </a:r>
          </a:p>
          <a:p>
            <a:pPr lvl="1"/>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第一步：在</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hosts</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静态文件、</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DNS</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解析器缓存中查找某主机的</a:t>
            </a:r>
            <a:r>
              <a:rPr lang="en-US" altLang="zh-CN" b="0" i="0" kern="1200" dirty="0" err="1" smtClean="0">
                <a:solidFill>
                  <a:schemeClr val="tx1"/>
                </a:solidFill>
                <a:effectLst/>
                <a:latin typeface="微软雅黑" panose="020B0503020204020204" pitchFamily="34" charset="-122"/>
                <a:ea typeface="微软雅黑" panose="020B0503020204020204" pitchFamily="34" charset="-122"/>
                <a:cs typeface="+mn-cs"/>
              </a:rPr>
              <a:t>ip</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地址</a:t>
            </a:r>
          </a:p>
          <a:p>
            <a:pPr lvl="1"/>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第二步：上一步无法找到，去</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DNS</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本地服务器（即域服务器）查找，其本质是去区域服务器、服务器缓存中查找</a:t>
            </a:r>
          </a:p>
          <a:p>
            <a:pPr lvl="1"/>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第三步：本地</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DNS</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服务器查不到就根据‘根提示文件’向负责顶级域‘</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.com’</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的</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DNS</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服务器查询</a:t>
            </a:r>
          </a:p>
          <a:p>
            <a:pPr lvl="1"/>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第四步：‘根</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DNS</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服务器’根据查询域名中的‘</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xyz.com’</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，再向</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xyz.com</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的区域服务器查询</a:t>
            </a:r>
          </a:p>
          <a:p>
            <a:pPr lvl="1"/>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第五步：</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www.xyz.abc.com</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的</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DNS</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服务器直接解析该域名，将查询到的</a:t>
            </a:r>
            <a:r>
              <a:rPr lang="en-US" altLang="zh-CN" b="0" i="0" kern="1200" dirty="0" err="1" smtClean="0">
                <a:solidFill>
                  <a:schemeClr val="tx1"/>
                </a:solidFill>
                <a:effectLst/>
                <a:latin typeface="微软雅黑" panose="020B0503020204020204" pitchFamily="34" charset="-122"/>
                <a:ea typeface="微软雅黑" panose="020B0503020204020204" pitchFamily="34" charset="-122"/>
                <a:cs typeface="+mn-cs"/>
              </a:rPr>
              <a:t>ip</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再原路返回给请求查询的主机</a:t>
            </a:r>
            <a:endPar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迭代查询</a:t>
            </a:r>
          </a:p>
          <a:p>
            <a:pPr lvl="1"/>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第一步：在</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hosts</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静态文件、</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DNS</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解析器缓存中查找某主机的</a:t>
            </a:r>
            <a:r>
              <a:rPr lang="en-US" altLang="zh-CN" b="0" i="0" kern="1200" dirty="0" err="1" smtClean="0">
                <a:solidFill>
                  <a:schemeClr val="tx1"/>
                </a:solidFill>
                <a:effectLst/>
                <a:latin typeface="微软雅黑" panose="020B0503020204020204" pitchFamily="34" charset="-122"/>
                <a:ea typeface="微软雅黑" panose="020B0503020204020204" pitchFamily="34" charset="-122"/>
                <a:cs typeface="+mn-cs"/>
              </a:rPr>
              <a:t>ip</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地址</a:t>
            </a:r>
          </a:p>
          <a:p>
            <a:pPr lvl="1"/>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第二步：上一步无法找到，在</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DNS</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本地服务器（即域服务器）查找所有本层次的区域服务器</a:t>
            </a:r>
          </a:p>
          <a:p>
            <a:pPr lvl="1"/>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第三步：本地</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DNS</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服务器查不到就查询上一层次的所有区域服务器，以此类推直至根域名</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DNS</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服务器‘</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lvl="1"/>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第四步：到达根域名服务器后又向下查询，直至查到结果为止。</a:t>
            </a:r>
          </a:p>
          <a:p>
            <a:endPar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dirty="0" smtClean="0"/>
          </a:p>
        </p:txBody>
      </p:sp>
    </p:spTree>
    <p:extLst>
      <p:ext uri="{BB962C8B-B14F-4D97-AF65-F5344CB8AC3E}">
        <p14:creationId xmlns:p14="http://schemas.microsoft.com/office/powerpoint/2010/main" val="38654968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迭代查询与递归查询结合</a:t>
            </a:r>
          </a:p>
          <a:p>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递归查询需要经过逐层查询才能获得查询结果，当查询具有许多层次的</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DNS</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结构时效率很低，所以一般采用两者相结合的查询方式。</a:t>
            </a:r>
          </a:p>
          <a:p>
            <a:pPr lvl="1"/>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第一步：在</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hosts</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静态文件、</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DNS</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解析器缓存中查找某主机的</a:t>
            </a:r>
            <a:r>
              <a:rPr lang="en-US" altLang="zh-CN" b="0" i="0" kern="1200" dirty="0" err="1" smtClean="0">
                <a:solidFill>
                  <a:schemeClr val="tx1"/>
                </a:solidFill>
                <a:effectLst/>
                <a:latin typeface="微软雅黑" panose="020B0503020204020204" pitchFamily="34" charset="-122"/>
                <a:ea typeface="微软雅黑" panose="020B0503020204020204" pitchFamily="34" charset="-122"/>
                <a:cs typeface="+mn-cs"/>
              </a:rPr>
              <a:t>ip</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地址</a:t>
            </a:r>
          </a:p>
          <a:p>
            <a:pPr lvl="1"/>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第二步：上一步无法找到，去</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DNS</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本地服务器（即域服务器）查找，其本质是去区域服务器、服务器缓存中查找</a:t>
            </a:r>
          </a:p>
          <a:p>
            <a:pPr lvl="1"/>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第三步：本地</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DNS</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服务器查不到就根据‘根提示文件’向负责顶级域‘</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.com’</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的根</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DNS</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服务器查询</a:t>
            </a:r>
          </a:p>
          <a:p>
            <a:pPr lvl="1"/>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第四步：根</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DNS</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服务器直接将其区域</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DNS</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服务器的</a:t>
            </a:r>
            <a:r>
              <a:rPr lang="en-US" altLang="zh-CN" b="0" i="0" kern="1200" dirty="0" err="1" smtClean="0">
                <a:solidFill>
                  <a:schemeClr val="tx1"/>
                </a:solidFill>
                <a:effectLst/>
                <a:latin typeface="微软雅黑" panose="020B0503020204020204" pitchFamily="34" charset="-122"/>
                <a:ea typeface="微软雅黑" panose="020B0503020204020204" pitchFamily="34" charset="-122"/>
                <a:cs typeface="+mn-cs"/>
              </a:rPr>
              <a:t>ip</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地址返回给本地服务器，而不用再向</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xyz.com</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的区域服务器查询。</a:t>
            </a:r>
          </a:p>
          <a:p>
            <a:pPr lvl="1"/>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第五步：本地</a:t>
            </a:r>
            <a:r>
              <a:rPr lang="en-US" altLang="zh-CN" b="0" i="0" kern="1200" dirty="0" smtClean="0">
                <a:solidFill>
                  <a:schemeClr val="tx1"/>
                </a:solidFill>
                <a:effectLst/>
                <a:latin typeface="微软雅黑" panose="020B0503020204020204" pitchFamily="34" charset="-122"/>
                <a:ea typeface="微软雅黑" panose="020B0503020204020204" pitchFamily="34" charset="-122"/>
                <a:cs typeface="+mn-cs"/>
              </a:rPr>
              <a:t>DNS</a:t>
            </a:r>
            <a:r>
              <a:rPr lang="zh-CN" altLang="en-US" b="0" i="0" kern="1200" dirty="0" smtClean="0">
                <a:solidFill>
                  <a:schemeClr val="tx1"/>
                </a:solidFill>
                <a:effectLst/>
                <a:latin typeface="微软雅黑" panose="020B0503020204020204" pitchFamily="34" charset="-122"/>
                <a:ea typeface="微软雅黑" panose="020B0503020204020204" pitchFamily="34" charset="-122"/>
                <a:cs typeface="+mn-cs"/>
              </a:rPr>
              <a:t>服务器将结果返回给请求的主机</a:t>
            </a:r>
          </a:p>
          <a:p>
            <a:endParaRPr lang="en-US" altLang="zh-CN" dirty="0" smtClean="0"/>
          </a:p>
          <a:p>
            <a:pPr marL="0" indent="0">
              <a:buNone/>
            </a:pPr>
            <a:endParaRPr lang="zh-CN" altLang="en-US" dirty="0" smtClean="0"/>
          </a:p>
        </p:txBody>
      </p:sp>
    </p:spTree>
    <p:extLst>
      <p:ext uri="{BB962C8B-B14F-4D97-AF65-F5344CB8AC3E}">
        <p14:creationId xmlns:p14="http://schemas.microsoft.com/office/powerpoint/2010/main" val="10244573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691840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50611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sz="1100" dirty="0" smtClean="0"/>
              <a:t>用户可以在</a:t>
            </a:r>
            <a:r>
              <a:rPr lang="en-US" altLang="zh-CN" sz="1100" dirty="0" smtClean="0"/>
              <a:t>WI</a:t>
            </a:r>
            <a:r>
              <a:rPr lang="zh-CN" altLang="en-US" sz="1100" dirty="0" smtClean="0"/>
              <a:t>上连接、启动、重启虚拟机。</a:t>
            </a:r>
          </a:p>
          <a:p>
            <a:endParaRPr lang="zh-CN" altLang="en-US" dirty="0"/>
          </a:p>
        </p:txBody>
      </p:sp>
    </p:spTree>
    <p:extLst>
      <p:ext uri="{BB962C8B-B14F-4D97-AF65-F5344CB8AC3E}">
        <p14:creationId xmlns:p14="http://schemas.microsoft.com/office/powerpoint/2010/main" val="15232573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433515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815547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004152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117054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954558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783649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987059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167339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215910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手动的网络配置工作，尤其对于含有漫游用户和笔记本电脑的动态网络更是困难，经常有计算机从一个子网移到另一个子网以及从网络中移出。手动配置或重新配置数量巨大的计算机可能要花很长时间，而</a:t>
            </a:r>
            <a:r>
              <a:rPr lang="en-US" altLang="zh-CN" dirty="0" smtClean="0"/>
              <a:t>IP</a:t>
            </a:r>
            <a:r>
              <a:rPr lang="zh-CN" altLang="en-US" dirty="0" smtClean="0"/>
              <a:t>主机配置过程中的错误可能导致该主机无法与网络中的其他主机通信。</a:t>
            </a:r>
          </a:p>
          <a:p>
            <a:endParaRPr lang="zh-CN" altLang="en-US" dirty="0"/>
          </a:p>
        </p:txBody>
      </p:sp>
    </p:spTree>
    <p:extLst>
      <p:ext uri="{BB962C8B-B14F-4D97-AF65-F5344CB8AC3E}">
        <p14:creationId xmlns:p14="http://schemas.microsoft.com/office/powerpoint/2010/main" val="220739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282079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811537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847633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如果希望</a:t>
            </a:r>
            <a:r>
              <a:rPr lang="en-US" altLang="zh-CN" dirty="0" smtClean="0"/>
              <a:t>DHCP</a:t>
            </a:r>
            <a:r>
              <a:rPr lang="zh-CN" altLang="en-US" dirty="0" smtClean="0"/>
              <a:t>服务器需要对另一个网络中的计算机配置网络，那么需要配置</a:t>
            </a:r>
            <a:r>
              <a:rPr lang="en-US" altLang="zh-CN" dirty="0" smtClean="0"/>
              <a:t>DHCP</a:t>
            </a:r>
            <a:r>
              <a:rPr lang="zh-CN" altLang="en-US" dirty="0" smtClean="0"/>
              <a:t>中继（</a:t>
            </a:r>
            <a:r>
              <a:rPr lang="en-US" altLang="zh-CN" dirty="0" smtClean="0"/>
              <a:t>DHCP-RELAY</a:t>
            </a:r>
            <a:r>
              <a:rPr lang="zh-CN" altLang="en-US" dirty="0" smtClean="0"/>
              <a:t>），用以实现在不同子网和物理网段之间处理和转发</a:t>
            </a:r>
            <a:r>
              <a:rPr lang="en-US" altLang="zh-CN" dirty="0" smtClean="0"/>
              <a:t>DHCP</a:t>
            </a:r>
            <a:r>
              <a:rPr lang="zh-CN" altLang="en-US" dirty="0" smtClean="0"/>
              <a:t>信息的功能。</a:t>
            </a:r>
            <a:endParaRPr lang="en-US" altLang="zh-CN" dirty="0" smtClean="0"/>
          </a:p>
        </p:txBody>
      </p:sp>
    </p:spTree>
    <p:extLst>
      <p:ext uri="{BB962C8B-B14F-4D97-AF65-F5344CB8AC3E}">
        <p14:creationId xmlns:p14="http://schemas.microsoft.com/office/powerpoint/2010/main" val="7551791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19548278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980395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186598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端口组：</a:t>
            </a:r>
            <a:endParaRPr lang="en-US" altLang="zh-CN" dirty="0" smtClean="0"/>
          </a:p>
          <a:p>
            <a:pPr lvl="1"/>
            <a:r>
              <a:rPr lang="en-US" altLang="zh-CN" dirty="0" err="1" smtClean="0"/>
              <a:t>FusionAccess</a:t>
            </a:r>
            <a:r>
              <a:rPr lang="zh-CN" altLang="en-US" dirty="0" smtClean="0"/>
              <a:t>基础架构虚拟机管理平面网卡创建端口组：在搭建虚拟化平台过程中，会自动创建</a:t>
            </a:r>
            <a:r>
              <a:rPr lang="en-US" altLang="zh-CN" dirty="0" err="1" smtClean="0"/>
              <a:t>ManagementDVS</a:t>
            </a:r>
            <a:r>
              <a:rPr lang="zh-CN" altLang="en-US" dirty="0" smtClean="0"/>
              <a:t>及</a:t>
            </a:r>
            <a:r>
              <a:rPr lang="en-US" altLang="zh-CN" dirty="0" smtClean="0"/>
              <a:t>VLAN</a:t>
            </a:r>
            <a:r>
              <a:rPr lang="zh-CN" altLang="en-US" dirty="0" smtClean="0"/>
              <a:t>号为</a:t>
            </a:r>
            <a:r>
              <a:rPr lang="en-US" altLang="zh-CN" dirty="0" smtClean="0"/>
              <a:t>0</a:t>
            </a:r>
            <a:r>
              <a:rPr lang="zh-CN" altLang="en-US" dirty="0" smtClean="0"/>
              <a:t>的端口组，管理平面网卡的端口组即设置为该</a:t>
            </a:r>
            <a:r>
              <a:rPr lang="en-US" altLang="zh-CN" dirty="0" smtClean="0"/>
              <a:t>VLAN</a:t>
            </a:r>
            <a:r>
              <a:rPr lang="zh-CN" altLang="en-US" dirty="0" smtClean="0"/>
              <a:t>号为“</a:t>
            </a:r>
            <a:r>
              <a:rPr lang="en-US" altLang="zh-CN" dirty="0" smtClean="0"/>
              <a:t>0”</a:t>
            </a:r>
            <a:r>
              <a:rPr lang="zh-CN" altLang="en-US" dirty="0" smtClean="0"/>
              <a:t>的端口组。</a:t>
            </a:r>
          </a:p>
          <a:p>
            <a:pPr lvl="1"/>
            <a:r>
              <a:rPr lang="en-US" altLang="zh-CN" dirty="0" err="1" smtClean="0"/>
              <a:t>FusionAccess</a:t>
            </a:r>
            <a:r>
              <a:rPr lang="zh-CN" altLang="en-US" dirty="0" smtClean="0"/>
              <a:t>基础架构虚拟机业务平面网卡创建端口组：在搭建虚拟化平台过程中，如果管理平面和业务平面合一，则在</a:t>
            </a:r>
            <a:r>
              <a:rPr lang="en-US" altLang="zh-CN" dirty="0" err="1" smtClean="0"/>
              <a:t>ManagementDVS</a:t>
            </a:r>
            <a:r>
              <a:rPr lang="zh-CN" altLang="en-US" dirty="0" smtClean="0"/>
              <a:t>上创建业务平面网卡的端口组（推荐）；如果管理平面和业务平面分离，则在业务分布式交换机上创建业务平面网卡的端口组。</a:t>
            </a:r>
          </a:p>
        </p:txBody>
      </p:sp>
      <p:sp>
        <p:nvSpPr>
          <p:cNvPr id="5" name="幻灯片图像占位符 4"/>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15554910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42346145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474100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smtClean="0"/>
          </a:p>
        </p:txBody>
      </p:sp>
      <p:sp>
        <p:nvSpPr>
          <p:cNvPr id="5" name="幻灯片图像占位符 4"/>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4284284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effectLst/>
              </a:rPr>
              <a:t>通过部署</a:t>
            </a:r>
            <a:r>
              <a:rPr lang="en-US" altLang="zh-CN" dirty="0" err="1" smtClean="0">
                <a:effectLst/>
              </a:rPr>
              <a:t>vLB</a:t>
            </a:r>
            <a:r>
              <a:rPr lang="zh-CN" altLang="en-US" dirty="0" smtClean="0">
                <a:effectLst/>
              </a:rPr>
              <a:t>方式实现</a:t>
            </a:r>
            <a:r>
              <a:rPr lang="en-US" altLang="zh-CN" dirty="0" smtClean="0">
                <a:effectLst/>
              </a:rPr>
              <a:t>WI</a:t>
            </a:r>
            <a:r>
              <a:rPr lang="zh-CN" altLang="en-US" dirty="0" smtClean="0">
                <a:effectLst/>
              </a:rPr>
              <a:t>的负载均衡时，将多台</a:t>
            </a:r>
            <a:r>
              <a:rPr lang="en-US" altLang="zh-CN" dirty="0" smtClean="0">
                <a:effectLst/>
              </a:rPr>
              <a:t>WI</a:t>
            </a:r>
            <a:r>
              <a:rPr lang="zh-CN" altLang="en-US" dirty="0" smtClean="0">
                <a:effectLst/>
              </a:rPr>
              <a:t>的</a:t>
            </a:r>
            <a:r>
              <a:rPr lang="en-US" altLang="zh-CN" dirty="0" smtClean="0">
                <a:effectLst/>
              </a:rPr>
              <a:t>IP</a:t>
            </a:r>
            <a:r>
              <a:rPr lang="zh-CN" altLang="en-US" dirty="0" smtClean="0">
                <a:effectLst/>
              </a:rPr>
              <a:t>地址绑定在一个域名下，当用户输入域名发起请求时，</a:t>
            </a:r>
            <a:r>
              <a:rPr lang="en-US" altLang="zh-CN" dirty="0" err="1" smtClean="0">
                <a:effectLst/>
              </a:rPr>
              <a:t>vLB</a:t>
            </a:r>
            <a:r>
              <a:rPr lang="zh-CN" altLang="en-US" dirty="0" smtClean="0">
                <a:effectLst/>
              </a:rPr>
              <a:t>按照</a:t>
            </a:r>
            <a:r>
              <a:rPr lang="en-US" altLang="zh-CN" dirty="0" smtClean="0">
                <a:effectLst/>
              </a:rPr>
              <a:t>IP</a:t>
            </a:r>
            <a:r>
              <a:rPr lang="zh-CN" altLang="en-US" dirty="0" smtClean="0">
                <a:effectLst/>
              </a:rPr>
              <a:t>地址绑定的顺序依次解析</a:t>
            </a:r>
            <a:r>
              <a:rPr lang="en-US" altLang="zh-CN" dirty="0" smtClean="0">
                <a:effectLst/>
              </a:rPr>
              <a:t>WI</a:t>
            </a:r>
            <a:r>
              <a:rPr lang="zh-CN" altLang="en-US" dirty="0" smtClean="0">
                <a:effectLst/>
              </a:rPr>
              <a:t>的</a:t>
            </a:r>
            <a:r>
              <a:rPr lang="en-US" altLang="zh-CN" dirty="0" smtClean="0">
                <a:effectLst/>
              </a:rPr>
              <a:t>IP</a:t>
            </a:r>
            <a:r>
              <a:rPr lang="zh-CN" altLang="en-US" dirty="0" smtClean="0">
                <a:effectLst/>
              </a:rPr>
              <a:t>，同时将用户的登录请求分流到依次解析出</a:t>
            </a:r>
            <a:r>
              <a:rPr lang="en-US" altLang="zh-CN" dirty="0" smtClean="0">
                <a:effectLst/>
              </a:rPr>
              <a:t>IP</a:t>
            </a:r>
            <a:r>
              <a:rPr lang="zh-CN" altLang="en-US" dirty="0" smtClean="0">
                <a:effectLst/>
              </a:rPr>
              <a:t>地址的</a:t>
            </a:r>
            <a:r>
              <a:rPr lang="en-US" altLang="zh-CN" dirty="0" smtClean="0">
                <a:effectLst/>
              </a:rPr>
              <a:t>WI</a:t>
            </a:r>
            <a:r>
              <a:rPr lang="zh-CN" altLang="en-US" dirty="0" smtClean="0">
                <a:effectLst/>
              </a:rPr>
              <a:t>上，提高</a:t>
            </a:r>
            <a:r>
              <a:rPr lang="en-US" altLang="zh-CN" dirty="0" smtClean="0">
                <a:effectLst/>
              </a:rPr>
              <a:t>WI</a:t>
            </a:r>
            <a:r>
              <a:rPr lang="zh-CN" altLang="en-US" dirty="0" smtClean="0">
                <a:effectLst/>
              </a:rPr>
              <a:t>的响应速度，保证</a:t>
            </a:r>
            <a:r>
              <a:rPr lang="en-US" altLang="zh-CN" dirty="0" smtClean="0">
                <a:effectLst/>
              </a:rPr>
              <a:t>WI</a:t>
            </a:r>
            <a:r>
              <a:rPr lang="zh-CN" altLang="en-US" dirty="0" smtClean="0">
                <a:effectLst/>
              </a:rPr>
              <a:t>服务的可靠性。</a:t>
            </a:r>
            <a:endParaRPr lang="zh-CN" altLang="en-US" dirty="0"/>
          </a:p>
        </p:txBody>
      </p:sp>
    </p:spTree>
    <p:extLst>
      <p:ext uri="{BB962C8B-B14F-4D97-AF65-F5344CB8AC3E}">
        <p14:creationId xmlns:p14="http://schemas.microsoft.com/office/powerpoint/2010/main" val="21200132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smtClean="0"/>
          </a:p>
        </p:txBody>
      </p:sp>
      <p:sp>
        <p:nvSpPr>
          <p:cNvPr id="5" name="幻灯片图像占位符 4"/>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39983262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509406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032938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05893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741768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37067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833244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lvl="0" fontAlgn="base"/>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虚拟化环境类型：选择“</a:t>
            </a:r>
            <a:r>
              <a:rPr lang="en-US" altLang="zh-CN" sz="1100" u="none" strike="noStrike" kern="1200" dirty="0" err="1"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FusionCompute</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t>
            </a:r>
          </a:p>
          <a:p>
            <a:pPr lvl="0" fontAlgn="base"/>
            <a:r>
              <a:rPr lang="en-US" altLang="zh-CN" sz="1100" u="none" strike="noStrike" kern="1200" dirty="0" err="1"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FusionCompute</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 IP</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：输入</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VRM</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节点的浮动</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IP</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地址。</a:t>
            </a:r>
          </a:p>
          <a:p>
            <a:pPr lvl="0" fontAlgn="base"/>
            <a:r>
              <a:rPr lang="en-US" altLang="zh-CN" sz="1100" u="none" strike="noStrike" kern="1200" dirty="0" err="1"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FusionCompute</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端口号：输入“</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7070</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t>
            </a:r>
          </a:p>
          <a:p>
            <a:pPr lvl="0" fontAlgn="base"/>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SSL</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端口号：输入“</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7443</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t>
            </a:r>
          </a:p>
          <a:p>
            <a:pPr lvl="0" fontAlgn="base"/>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用户名：默认为“</a:t>
            </a:r>
            <a:r>
              <a:rPr lang="en-US" altLang="zh-CN" sz="1100" u="none" strike="noStrike" kern="1200" dirty="0" err="1"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vdisysman</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t>
            </a:r>
          </a:p>
          <a:p>
            <a:pPr lvl="0" fontAlgn="base"/>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密码：默认为“</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VdiEnginE@234</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t>
            </a:r>
          </a:p>
          <a:p>
            <a:pPr lvl="0" fontAlgn="base"/>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通讯协议类型：选择</a:t>
            </a:r>
            <a:r>
              <a:rPr lang="en-US" altLang="zh-CN" sz="1100" u="none" strike="noStrike" kern="1200" dirty="0" err="1"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FusionCompute</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与</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ITA</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通讯协议类型，建议设置为“</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https</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t>
            </a:r>
          </a:p>
          <a:p>
            <a:endParaRPr lang="en-US" altLang="zh-CN" dirty="0" smtClean="0"/>
          </a:p>
        </p:txBody>
      </p:sp>
    </p:spTree>
    <p:extLst>
      <p:ext uri="{BB962C8B-B14F-4D97-AF65-F5344CB8AC3E}">
        <p14:creationId xmlns:p14="http://schemas.microsoft.com/office/powerpoint/2010/main" val="35656489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lvl="0" fontAlgn="base"/>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域：</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AD/DNS/DHCP</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服务器的域名，填写</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“vdesktop.huawei.com”</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t>
            </a:r>
          </a:p>
          <a:p>
            <a:pPr lvl="0" fontAlgn="base"/>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域账号：在</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AD/DNS/DHCP</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服务器里创建的域管理员账号，填写</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t>
            </a:r>
            <a:r>
              <a:rPr lang="en-US" altLang="zh-CN" sz="1100" u="none" strike="noStrike" kern="1200" dirty="0" err="1"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vdsadmin</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t>
            </a:r>
          </a:p>
          <a:p>
            <a:pPr lvl="0" fontAlgn="base"/>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密码：</a:t>
            </a:r>
            <a:r>
              <a:rPr lang="en-US" altLang="zh-CN" sz="1100" u="none" strike="noStrike" kern="1200" dirty="0" err="1"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vdsadmin</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用户的密码，如果按照建议创建的密码，则填写“</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Huawei@1234</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t>
            </a:r>
          </a:p>
          <a:p>
            <a:pPr lvl="0" fontAlgn="base"/>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主域控制器</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IP</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AD/DNS/DHCP</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服务器业务平面</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IP</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地址，填写</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“192.168.203.32”</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t>
            </a:r>
          </a:p>
          <a:p>
            <a:pPr lvl="0" fontAlgn="base"/>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主</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DNS IP</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AD/DNS/DHCP</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服务器业务平面</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IP</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地址，填写</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“192.168.203.32”</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t>
            </a:r>
          </a:p>
          <a:p>
            <a:endParaRPr lang="en-US" altLang="zh-CN" dirty="0" smtClean="0"/>
          </a:p>
        </p:txBody>
      </p:sp>
    </p:spTree>
    <p:extLst>
      <p:ext uri="{BB962C8B-B14F-4D97-AF65-F5344CB8AC3E}">
        <p14:creationId xmlns:p14="http://schemas.microsoft.com/office/powerpoint/2010/main" val="22629674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lvl="0" fontAlgn="base"/>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服务器</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IP</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t>
            </a:r>
            <a:r>
              <a:rPr lang="en-US" altLang="zh-CN" sz="1100" u="none" strike="noStrike" kern="1200" dirty="0" err="1"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vAG</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服务器业务平面</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IP</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地址，填写</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“192.168.203.31”</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t>
            </a:r>
          </a:p>
          <a:p>
            <a:pPr lvl="0" fontAlgn="base"/>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部署类型：虚拟机上部署的组件类型，选择“</a:t>
            </a:r>
            <a:r>
              <a:rPr lang="en-US" altLang="zh-CN" sz="1100" u="none" strike="noStrike" kern="1200" dirty="0" err="1"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vAG+vLB</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t>
            </a:r>
          </a:p>
          <a:p>
            <a:pPr lvl="0" fontAlgn="base"/>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SSH</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账户：</a:t>
            </a:r>
            <a:r>
              <a:rPr lang="en-US" altLang="zh-CN" sz="1100" u="none" strike="noStrike" kern="1200" dirty="0" err="1"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vAG</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服务器的维护账号，默认填写“</a:t>
            </a:r>
            <a:r>
              <a:rPr lang="en-US" altLang="zh-CN" sz="1100" u="none" strike="noStrike" kern="1200" dirty="0" err="1"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gandalf</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t>
            </a:r>
          </a:p>
          <a:p>
            <a:pPr lvl="0" fontAlgn="base"/>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密码：</a:t>
            </a:r>
            <a:r>
              <a:rPr lang="en-US" altLang="zh-CN" sz="1100" u="none" strike="noStrike" kern="1200" dirty="0" err="1"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vAG</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服务器的维护密码，默认为</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“Cloud12#$”</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t>
            </a:r>
          </a:p>
          <a:p>
            <a:endParaRPr lang="en-US" altLang="zh-CN" dirty="0" smtClean="0"/>
          </a:p>
        </p:txBody>
      </p:sp>
    </p:spTree>
    <p:extLst>
      <p:ext uri="{BB962C8B-B14F-4D97-AF65-F5344CB8AC3E}">
        <p14:creationId xmlns:p14="http://schemas.microsoft.com/office/powerpoint/2010/main" val="1205498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extLst>
              <p:ext uri="{D42A27DB-BD31-4B8C-83A1-F6EECF244321}">
                <p14:modId xmlns:p14="http://schemas.microsoft.com/office/powerpoint/2010/main" val="3577508034"/>
              </p:ext>
            </p:extLst>
          </p:nvPr>
        </p:nvGraphicFramePr>
        <p:xfrm>
          <a:off x="1007533" y="1254489"/>
          <a:ext cx="10464801" cy="1082675"/>
        </p:xfrm>
        <a:graphic>
          <a:graphicData uri="http://schemas.openxmlformats.org/drawingml/2006/table">
            <a:tbl>
              <a:tblPr/>
              <a:tblGrid>
                <a:gridCol w="3120249">
                  <a:extLst>
                    <a:ext uri="{9D8B030D-6E8A-4147-A177-3AD203B41FA5}">
                      <a16:colId xmlns="" xmlns:a16="http://schemas.microsoft.com/office/drawing/2014/main" val="20000"/>
                    </a:ext>
                  </a:extLst>
                </a:gridCol>
                <a:gridCol w="1968219">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gridCol w="2351997">
                  <a:extLst>
                    <a:ext uri="{9D8B030D-6E8A-4147-A177-3AD203B41FA5}">
                      <a16:colId xmlns=""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课程编码</a:t>
                      </a: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适用产品</a:t>
                      </a: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产品版本</a:t>
                      </a: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bl>
          </a:graphicData>
        </a:graphic>
      </p:graphicFrame>
      <p:graphicFrame>
        <p:nvGraphicFramePr>
          <p:cNvPr id="18" name="Group 21"/>
          <p:cNvGraphicFramePr>
            <a:graphicFrameLocks noGrp="1"/>
          </p:cNvGraphicFramePr>
          <p:nvPr userDrawn="1">
            <p:extLst>
              <p:ext uri="{D42A27DB-BD31-4B8C-83A1-F6EECF244321}">
                <p14:modId xmlns:p14="http://schemas.microsoft.com/office/powerpoint/2010/main" val="585112825"/>
              </p:ext>
            </p:extLst>
          </p:nvPr>
        </p:nvGraphicFramePr>
        <p:xfrm>
          <a:off x="1007533" y="2776901"/>
          <a:ext cx="10464800" cy="3038475"/>
        </p:xfrm>
        <a:graphic>
          <a:graphicData uri="http://schemas.openxmlformats.org/drawingml/2006/table">
            <a:tbl>
              <a:tblPr/>
              <a:tblGrid>
                <a:gridCol w="3120248">
                  <a:extLst>
                    <a:ext uri="{9D8B030D-6E8A-4147-A177-3AD203B41FA5}">
                      <a16:colId xmlns="" xmlns:a16="http://schemas.microsoft.com/office/drawing/2014/main" val="20000"/>
                    </a:ext>
                  </a:extLst>
                </a:gridCol>
                <a:gridCol w="1968219">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gridCol w="2351997">
                  <a:extLst>
                    <a:ext uri="{9D8B030D-6E8A-4147-A177-3AD203B41FA5}">
                      <a16:colId xmlns=""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时间</a:t>
                      </a: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headEnd/>
            <a:tailEnd/>
          </a:ln>
        </p:spPr>
        <p:txBody>
          <a:bodyPr lIns="78258" tIns="39127" rIns="78258" bIns="39127" anchor="ctr"/>
          <a:lstStyle/>
          <a:p>
            <a:pPr algn="l" defTabSz="1001624" rtl="0" eaLnBrk="0" fontAlgn="t" hangingPunct="0">
              <a:spcBef>
                <a:spcPct val="0"/>
              </a:spcBef>
              <a:spcAft>
                <a:spcPct val="0"/>
              </a:spcAft>
            </a:pPr>
            <a:r>
              <a:rPr lang="zh-CN" altLang="en-US" sz="3500" b="1" kern="1200" dirty="0">
                <a:solidFill>
                  <a:schemeClr val="tx1">
                    <a:lumMod val="75000"/>
                    <a:lumOff val="25000"/>
                  </a:schemeClr>
                </a:solidFill>
                <a:latin typeface="+mn-lt"/>
                <a:ea typeface="+mn-ea"/>
                <a:cs typeface="Arial" panose="020B0604020202020204" pitchFamily="34" charset="0"/>
              </a:rPr>
              <a:t>修订记录</a:t>
            </a: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headEnd/>
            <a:tailEnd/>
          </a:ln>
        </p:spPr>
        <p:txBody>
          <a:bodyPr wrap="square">
            <a:spAutoFit/>
          </a:bodyPr>
          <a:lstStyle/>
          <a:p>
            <a:pPr>
              <a:spcBef>
                <a:spcPct val="50000"/>
              </a:spcBef>
            </a:pPr>
            <a:r>
              <a:rPr lang="zh-CN" altLang="en-US" sz="4000" i="0" dirty="0">
                <a:solidFill>
                  <a:schemeClr val="bg2">
                    <a:lumMod val="50000"/>
                  </a:schemeClr>
                </a:solidFill>
                <a:latin typeface="+mn-lt"/>
                <a:ea typeface="+mn-ea"/>
                <a:cs typeface="Arial" panose="020B0604020202020204" pitchFamily="34" charset="0"/>
              </a:rPr>
              <a:t>本页不打印</a:t>
            </a: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1688" rtl="0" eaLnBrk="1" fontAlgn="base" latinLnBrk="0" hangingPunct="1">
              <a:lnSpc>
                <a:spcPct val="140000"/>
              </a:lnSpc>
              <a:spcBef>
                <a:spcPct val="30000"/>
              </a:spcBef>
              <a:spcAft>
                <a:spcPct val="0"/>
              </a:spcAft>
              <a:buClr>
                <a:srgbClr val="808080"/>
              </a:buClr>
              <a:buSzPct val="100000"/>
              <a:buFont typeface="+mj-lt"/>
              <a:buAutoNum type="arabicPeriod"/>
              <a:tabLst/>
              <a:defRPr sz="2000">
                <a:latin typeface="+mn-ea"/>
                <a:ea typeface="+mn-ea"/>
                <a:cs typeface="Arial" panose="020B0604020202020204" pitchFamily="34" charset="0"/>
              </a:defRPr>
            </a:lvl1pPr>
            <a:lvl2pPr marL="401637"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1665402"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a:solidFill>
                  <a:schemeClr val="tx1">
                    <a:lumMod val="75000"/>
                    <a:lumOff val="25000"/>
                  </a:schemeClr>
                </a:solidFill>
                <a:latin typeface="+mn-ea"/>
                <a:ea typeface="+mn-ea"/>
                <a:cs typeface="Arial" pitchFamily="34" charset="0"/>
              </a:rPr>
              <a:t>思考题</a:t>
            </a:r>
          </a:p>
        </p:txBody>
      </p:sp>
      <p:sp>
        <p:nvSpPr>
          <p:cNvPr id="8"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9"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a:spLocks/>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2" name="Freeform 31"/>
            <p:cNvSpPr>
              <a:spLocks/>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32"/>
            <p:cNvSpPr>
              <a:spLocks/>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6" name="Freeform 35"/>
            <p:cNvSpPr>
              <a:spLocks/>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9" name="Freeform 38"/>
            <p:cNvSpPr>
              <a:spLocks/>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0" name="Freeform 39"/>
            <p:cNvSpPr>
              <a:spLocks/>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1" name="Freeform 40"/>
            <p:cNvSpPr>
              <a:spLocks/>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2" name="Freeform 41"/>
            <p:cNvSpPr>
              <a:spLocks/>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3" name="Freeform 42"/>
            <p:cNvSpPr>
              <a:spLocks/>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25" name="Freeform 6"/>
          <p:cNvSpPr>
            <a:spLocks/>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26" name="Freeform 11"/>
          <p:cNvSpPr>
            <a:spLocks/>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2016224"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smtClean="0">
                <a:solidFill>
                  <a:schemeClr val="tx1">
                    <a:lumMod val="75000"/>
                    <a:lumOff val="25000"/>
                  </a:schemeClr>
                </a:solidFill>
                <a:latin typeface="+mn-ea"/>
                <a:ea typeface="+mn-ea"/>
                <a:cs typeface="Arial" pitchFamily="34" charset="0"/>
              </a:rPr>
              <a:t>本节小结</a:t>
            </a:r>
            <a:endParaRPr lang="zh-CN" altLang="en-US" sz="3500" b="1" dirty="0">
              <a:solidFill>
                <a:schemeClr val="tx1">
                  <a:lumMod val="75000"/>
                  <a:lumOff val="25000"/>
                </a:schemeClr>
              </a:solidFill>
              <a:latin typeface="+mn-ea"/>
              <a:ea typeface="+mn-ea"/>
              <a:cs typeface="Arial" pitchFamily="34" charset="0"/>
            </a:endParaRPr>
          </a:p>
        </p:txBody>
      </p:sp>
      <p:sp>
        <p:nvSpPr>
          <p:cNvPr id="9"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sp>
        <p:nvSpPr>
          <p:cNvPr id="5"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2016224"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smtClean="0">
                <a:solidFill>
                  <a:schemeClr val="tx1">
                    <a:lumMod val="75000"/>
                    <a:lumOff val="25000"/>
                  </a:schemeClr>
                </a:solidFill>
                <a:latin typeface="+mn-ea"/>
                <a:ea typeface="+mn-ea"/>
                <a:cs typeface="Arial" pitchFamily="34" charset="0"/>
              </a:rPr>
              <a:t>本章总结</a:t>
            </a:r>
            <a:endParaRPr lang="zh-CN" altLang="en-US" sz="3500" b="1" dirty="0">
              <a:solidFill>
                <a:schemeClr val="tx1">
                  <a:lumMod val="75000"/>
                  <a:lumOff val="25000"/>
                </a:schemeClr>
              </a:solidFill>
              <a:latin typeface="+mn-ea"/>
              <a:ea typeface="+mn-ea"/>
              <a:cs typeface="Arial" pitchFamily="34" charset="0"/>
            </a:endParaRPr>
          </a:p>
        </p:txBody>
      </p:sp>
      <p:sp>
        <p:nvSpPr>
          <p:cNvPr id="9"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可选)">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此版式用于提供给学员更多学习信息。</a:t>
            </a:r>
          </a:p>
        </p:txBody>
      </p:sp>
      <p:sp>
        <p:nvSpPr>
          <p:cNvPr id="5"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5040560"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a:solidFill>
                  <a:schemeClr val="tx1">
                    <a:lumMod val="75000"/>
                    <a:lumOff val="25000"/>
                  </a:schemeClr>
                </a:solidFill>
                <a:latin typeface="+mn-ea"/>
                <a:ea typeface="+mn-ea"/>
                <a:cs typeface="Arial" pitchFamily="34" charset="0"/>
              </a:rPr>
              <a:t>更多信息</a:t>
            </a:r>
          </a:p>
        </p:txBody>
      </p:sp>
      <p:sp>
        <p:nvSpPr>
          <p:cNvPr id="6"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479376" y="480268"/>
            <a:ext cx="496581" cy="496581"/>
            <a:chOff x="4485904" y="3429000"/>
            <a:chExt cx="2003425" cy="2003425"/>
          </a:xfrm>
          <a:solidFill>
            <a:schemeClr val="bg1"/>
          </a:solidFill>
        </p:grpSpPr>
        <p:sp>
          <p:nvSpPr>
            <p:cNvPr id="12"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Freeform 8"/>
            <p:cNvSpPr>
              <a:spLocks/>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Freeform 9"/>
            <p:cNvSpPr>
              <a:spLocks/>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可选)">
    <p:spTree>
      <p:nvGrpSpPr>
        <p:cNvPr id="1" name=""/>
        <p:cNvGrpSpPr/>
        <p:nvPr/>
      </p:nvGrpSpPr>
      <p:grpSpPr>
        <a:xfrm>
          <a:off x="0" y="0"/>
          <a:ext cx="0" cy="0"/>
          <a:chOff x="0" y="0"/>
          <a:chExt cx="0" cy="0"/>
        </a:xfrm>
      </p:grpSpPr>
      <p:sp>
        <p:nvSpPr>
          <p:cNvPr id="6" name="文本占位符 6"/>
          <p:cNvSpPr>
            <a:spLocks noGrp="1"/>
          </p:cNvSpPr>
          <p:nvPr>
            <p:ph type="body" sz="quarter" idx="10"/>
          </p:nvPr>
        </p:nvSpPr>
        <p:spPr>
          <a:xfrm>
            <a:off x="912285" y="1233487"/>
            <a:ext cx="10560049" cy="4680000"/>
          </a:xfrm>
        </p:spPr>
        <p:txBody>
          <a:bodyPr/>
          <a:lstStyle>
            <a:lvl1pPr algn="just">
              <a:defRPr>
                <a:latin typeface="+mn-ea"/>
                <a:ea typeface="+mn-ea"/>
                <a:cs typeface="Arial" panose="020B0604020202020204" pitchFamily="34" charset="0"/>
              </a:defRPr>
            </a:lvl1pPr>
          </a:lstStyle>
          <a:p>
            <a:endParaRPr lang="zh-CN" altLang="en-US" dirty="0"/>
          </a:p>
        </p:txBody>
      </p:sp>
      <p:sp>
        <p:nvSpPr>
          <p:cNvPr id="8"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5040560"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a:solidFill>
                  <a:schemeClr val="tx1">
                    <a:lumMod val="75000"/>
                    <a:lumOff val="25000"/>
                  </a:schemeClr>
                </a:solidFill>
                <a:latin typeface="+mn-ea"/>
                <a:ea typeface="+mn-ea"/>
                <a:cs typeface="Arial" pitchFamily="34" charset="0"/>
              </a:rPr>
              <a:t>学习推荐</a:t>
            </a:r>
          </a:p>
        </p:txBody>
      </p:sp>
      <p:sp>
        <p:nvSpPr>
          <p:cNvPr id="9"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515380" y="456929"/>
            <a:ext cx="461963" cy="485190"/>
            <a:chOff x="-779463" y="1835151"/>
            <a:chExt cx="1136650" cy="1193799"/>
          </a:xfrm>
          <a:solidFill>
            <a:schemeClr val="bg1"/>
          </a:solidFill>
        </p:grpSpPr>
        <p:sp>
          <p:nvSpPr>
            <p:cNvPr id="12" name="Freeform 6"/>
            <p:cNvSpPr>
              <a:spLocks/>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Freeform 8"/>
            <p:cNvSpPr>
              <a:spLocks/>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6"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7"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t="17896" b="10658"/>
          <a:stretch/>
        </p:blipFill>
        <p:spPr bwMode="auto">
          <a:xfrm>
            <a:off x="0" y="0"/>
            <a:ext cx="12193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1664" y="0"/>
            <a:ext cx="12192000"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mn-ea"/>
              <a:ea typeface="+mn-ea"/>
            </a:endParaRPr>
          </a:p>
        </p:txBody>
      </p:sp>
      <p:grpSp>
        <p:nvGrpSpPr>
          <p:cNvPr id="4" name="组合 3"/>
          <p:cNvGrpSpPr/>
          <p:nvPr userDrawn="1"/>
        </p:nvGrpSpPr>
        <p:grpSpPr>
          <a:xfrm>
            <a:off x="4234241" y="2642208"/>
            <a:ext cx="3971726" cy="1573584"/>
            <a:chOff x="4826327" y="2503488"/>
            <a:chExt cx="3971726" cy="1573584"/>
          </a:xfrm>
        </p:grpSpPr>
        <p:sp>
          <p:nvSpPr>
            <p:cNvPr id="5" name="Text Box 9">
              <a:extLst>
                <a:ext uri="{FF2B5EF4-FFF2-40B4-BE49-F238E27FC236}">
                  <a16:creationId xmlns:a16="http://schemas.microsoft.com/office/drawing/2014/main" xmlns="" id="{9D36E720-0E25-41AB-8346-B547D8B86001}"/>
                </a:ext>
              </a:extLst>
            </p:cNvPr>
            <p:cNvSpPr txBox="1">
              <a:spLocks noChangeArrowheads="1"/>
            </p:cNvSpPr>
            <p:nvPr/>
          </p:nvSpPr>
          <p:spPr bwMode="auto">
            <a:xfrm>
              <a:off x="4826327" y="3443951"/>
              <a:ext cx="3971726" cy="633121"/>
            </a:xfrm>
            <a:prstGeom prst="rect">
              <a:avLst/>
            </a:prstGeom>
            <a:noFill/>
            <a:ln w="9525">
              <a:noFill/>
              <a:miter lim="800000"/>
              <a:headEnd/>
              <a:tailEnd/>
            </a:ln>
          </p:spPr>
          <p:txBody>
            <a:bodyPr wrap="none" lIns="78358" tIns="39179" rIns="78358" bIns="39179">
              <a:spAutoFit/>
            </a:bodyPr>
            <a:lstStyle/>
            <a:p>
              <a:pPr defTabSz="784225" eaLnBrk="0" hangingPunct="0">
                <a:buSzPct val="100000"/>
                <a:defRPr/>
              </a:pPr>
              <a:r>
                <a:rPr lang="zh-CN" altLang="zh-CN" sz="3600" dirty="0">
                  <a:solidFill>
                    <a:schemeClr val="bg1"/>
                  </a:solidFill>
                  <a:effectLst>
                    <a:outerShdw blurRad="38100" dist="38100" dir="2700000" algn="tl">
                      <a:srgbClr val="000000">
                        <a:alpha val="43137"/>
                      </a:srgbClr>
                    </a:outerShdw>
                  </a:effectLst>
                  <a:latin typeface="+mn-ea"/>
                  <a:ea typeface="+mn-ea"/>
                  <a:cs typeface="Arial" panose="020B0604020202020204" pitchFamily="34" charset="0"/>
                  <a:sym typeface="FrutigerNext LT Regular" pitchFamily="34" charset="0"/>
                </a:rPr>
                <a:t>www.huawei.com</a:t>
              </a:r>
            </a:p>
          </p:txBody>
        </p:sp>
        <p:sp>
          <p:nvSpPr>
            <p:cNvPr id="6" name="Text Box 8">
              <a:extLst>
                <a:ext uri="{FF2B5EF4-FFF2-40B4-BE49-F238E27FC236}">
                  <a16:creationId xmlns:a16="http://schemas.microsoft.com/office/drawing/2014/main" xmlns="" id="{11ED55EC-FD16-4B98-B04D-4605D3C0D784}"/>
                </a:ext>
              </a:extLst>
            </p:cNvPr>
            <p:cNvSpPr txBox="1">
              <a:spLocks noChangeArrowheads="1"/>
            </p:cNvSpPr>
            <p:nvPr/>
          </p:nvSpPr>
          <p:spPr bwMode="auto">
            <a:xfrm>
              <a:off x="5820286" y="2503488"/>
              <a:ext cx="1735601" cy="910120"/>
            </a:xfrm>
            <a:prstGeom prst="rect">
              <a:avLst/>
            </a:prstGeom>
            <a:noFill/>
            <a:ln w="9525">
              <a:noFill/>
              <a:miter lim="800000"/>
              <a:headEnd/>
              <a:tailEnd/>
            </a:ln>
          </p:spPr>
          <p:txBody>
            <a:bodyPr wrap="none" lIns="78358" tIns="39179" rIns="78358" bIns="39179">
              <a:spAutoFit/>
            </a:bodyPr>
            <a:lstStyle/>
            <a:p>
              <a:pPr defTabSz="784225" eaLnBrk="0" fontAlgn="base" hangingPunct="0">
                <a:buSzPct val="100000"/>
                <a:defRPr/>
              </a:pPr>
              <a:r>
                <a:rPr lang="zh-CN" altLang="en-US" sz="5400" dirty="0" smtClean="0">
                  <a:solidFill>
                    <a:schemeClr val="bg1"/>
                  </a:solidFill>
                  <a:effectLst>
                    <a:outerShdw blurRad="38100" dist="38100" dir="2700000" algn="tl">
                      <a:srgbClr val="000000">
                        <a:alpha val="43137"/>
                      </a:srgbClr>
                    </a:outerShdw>
                  </a:effectLst>
                  <a:latin typeface="+mn-ea"/>
                  <a:ea typeface="+mn-ea"/>
                  <a:sym typeface="FrutigerNext LT Regular" pitchFamily="34" charset="0"/>
                </a:rPr>
                <a:t>谢 谢</a:t>
              </a:r>
              <a:endParaRPr lang="zh-CN" altLang="zh-CN" sz="5400" dirty="0">
                <a:solidFill>
                  <a:schemeClr val="bg1"/>
                </a:solidFill>
                <a:effectLst>
                  <a:outerShdw blurRad="38100" dist="38100" dir="2700000" algn="tl">
                    <a:srgbClr val="000000">
                      <a:alpha val="43137"/>
                    </a:srgbClr>
                  </a:outerShdw>
                </a:effectLst>
                <a:latin typeface="+mn-ea"/>
                <a:ea typeface="+mn-ea"/>
                <a:sym typeface="FrutigerNext LT Regular" pitchFamily="34" charset="0"/>
              </a:endParaRPr>
            </a:p>
          </p:txBody>
        </p:sp>
      </p:grpSp>
    </p:spTree>
    <p:extLst>
      <p:ext uri="{BB962C8B-B14F-4D97-AF65-F5344CB8AC3E}">
        <p14:creationId xmlns:p14="http://schemas.microsoft.com/office/powerpoint/2010/main" val="397101909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1688"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1688"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p>
        </p:txBody>
      </p:sp>
      <p:sp>
        <p:nvSpPr>
          <p:cNvPr id="7" name="Rectangle 54">
            <a:extLst>
              <a:ext uri="{FF2B5EF4-FFF2-40B4-BE49-F238E27FC236}">
                <a16:creationId xmlns="" xmlns:a16="http://schemas.microsoft.com/office/drawing/2014/main" id="{2078FA11-5569-4994-AEB7-1AF5CAC763B0}"/>
              </a:ext>
            </a:extLst>
          </p:cNvPr>
          <p:cNvSpPr>
            <a:spLocks noChangeArrowheads="1"/>
          </p:cNvSpPr>
          <p:nvPr userDrawn="1"/>
        </p:nvSpPr>
        <p:spPr bwMode="auto">
          <a:xfrm>
            <a:off x="947428" y="6500581"/>
            <a:ext cx="2604743"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zh-CN" altLang="en-US" sz="1200" baseline="0" dirty="0">
                <a:latin typeface="+mn-ea"/>
                <a:ea typeface="+mn-ea"/>
                <a:cs typeface="Arial" pitchFamily="34" charset="0"/>
              </a:rPr>
              <a:t>版权所有</a:t>
            </a:r>
            <a:r>
              <a:rPr lang="en-US" altLang="zh-CN" sz="1200" baseline="0" dirty="0">
                <a:latin typeface="+mn-ea"/>
                <a:ea typeface="+mn-ea"/>
                <a:cs typeface="Arial" pitchFamily="34" charset="0"/>
              </a:rPr>
              <a:t>© </a:t>
            </a:r>
            <a:r>
              <a:rPr lang="en-US" altLang="zh-CN" sz="1200" baseline="0" dirty="0" smtClean="0">
                <a:latin typeface="+mn-ea"/>
                <a:ea typeface="+mn-ea"/>
                <a:cs typeface="Arial" pitchFamily="34" charset="0"/>
              </a:rPr>
              <a:t>2019 </a:t>
            </a:r>
            <a:r>
              <a:rPr lang="zh-CN" altLang="en-US" sz="1200" baseline="0" dirty="0">
                <a:latin typeface="+mn-ea"/>
                <a:ea typeface="+mn-ea"/>
                <a:cs typeface="Arial" pitchFamily="34" charset="0"/>
              </a:rPr>
              <a:t>华为技术有限公司</a:t>
            </a: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1665402" cy="639559"/>
          </a:xfrm>
          <a:prstGeom prst="rect">
            <a:avLst/>
          </a:prstGeom>
          <a:noFill/>
          <a:ln w="9525">
            <a:noFill/>
            <a:miter lim="800000"/>
            <a:headEnd/>
            <a:tailEnd/>
          </a:ln>
        </p:spPr>
        <p:txBody>
          <a:bodyPr wrap="square" lIns="99980" tIns="49987" rIns="99980" bIns="49987" rtlCol="0">
            <a:spAutoFit/>
          </a:bodyPr>
          <a:lstStyle/>
          <a:p>
            <a:pPr algn="l" defTabSz="1001624" eaLnBrk="0" hangingPunct="0"/>
            <a:r>
              <a:rPr lang="zh-CN" altLang="en-US" sz="3500" b="1" dirty="0" smtClean="0">
                <a:solidFill>
                  <a:schemeClr val="tx1">
                    <a:lumMod val="75000"/>
                    <a:lumOff val="25000"/>
                  </a:schemeClr>
                </a:solidFill>
                <a:latin typeface="+mn-ea"/>
                <a:ea typeface="+mn-ea"/>
                <a:cs typeface="Arial" pitchFamily="34" charset="0"/>
              </a:rPr>
              <a:t>前言</a:t>
            </a:r>
            <a:endParaRPr lang="zh-CN" altLang="en-US" sz="3500" b="1" dirty="0">
              <a:solidFill>
                <a:schemeClr val="tx1">
                  <a:lumMod val="75000"/>
                  <a:lumOff val="25000"/>
                </a:schemeClr>
              </a:solidFill>
              <a:latin typeface="+mn-ea"/>
              <a:ea typeface="+mn-ea"/>
              <a:cs typeface="Arial" pitchFamily="34" charset="0"/>
            </a:endParaRPr>
          </a:p>
        </p:txBody>
      </p:sp>
      <p:sp>
        <p:nvSpPr>
          <p:cNvPr id="9"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Freeform 8"/>
            <p:cNvSpPr>
              <a:spLocks/>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Freeform 9"/>
            <p:cNvSpPr>
              <a:spLocks/>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6" name="Freeform 10"/>
            <p:cNvSpPr>
              <a:spLocks/>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18" name="Freeform 6"/>
          <p:cNvSpPr>
            <a:spLocks/>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9" name="Freeform 11"/>
          <p:cNvSpPr>
            <a:spLocks/>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73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912284" y="1233487"/>
            <a:ext cx="10558800" cy="4680000"/>
          </a:xfrm>
        </p:spPr>
        <p:txBody>
          <a:bodyPr/>
          <a:lstStyle>
            <a:lvl1pPr marL="301625" marR="0" indent="-301625" algn="just" defTabSz="801688" rtl="0" eaLnBrk="1" fontAlgn="base" latinLnBrk="0" hangingPunct="1">
              <a:lnSpc>
                <a:spcPct val="140000"/>
              </a:lnSpc>
              <a:spcBef>
                <a:spcPct val="30000"/>
              </a:spcBef>
              <a:spcAft>
                <a:spcPct val="0"/>
              </a:spcAft>
              <a:buClr>
                <a:srgbClr val="808080"/>
              </a:buClr>
              <a:buSzPct val="60000"/>
              <a:buFont typeface="Wingdings" pitchFamily="2" charset="2"/>
              <a:buChar char="l"/>
              <a:tabLst/>
              <a:defRPr>
                <a:latin typeface="+mn-ea"/>
                <a:ea typeface="+mn-ea"/>
                <a:cs typeface="Arial" panose="020B0604020202020204" pitchFamily="34" charset="0"/>
              </a:defRPr>
            </a:lvl1pPr>
            <a:lvl2pPr algn="just" eaLnBrk="1" hangingPunct="1">
              <a:defRPr>
                <a:latin typeface="+mn-ea"/>
                <a:ea typeface="+mn-ea"/>
                <a:cs typeface="Arial" panose="020B0604020202020204" pitchFamily="34" charset="0"/>
              </a:defRPr>
            </a:lvl2pPr>
            <a:lvl3pPr algn="just" eaLnBrk="1" hangingPunct="1">
              <a:defRPr>
                <a:latin typeface="+mn-ea"/>
                <a:ea typeface="+mn-ea"/>
                <a:cs typeface="Arial" panose="020B0604020202020204" pitchFamily="34" charset="0"/>
              </a:defRPr>
            </a:lvl3pPr>
            <a:lvl4pPr algn="just" eaLnBrk="1" hangingPunct="1">
              <a:defRPr>
                <a:latin typeface="+mn-ea"/>
                <a:ea typeface="+mn-ea"/>
                <a:cs typeface="Arial" panose="020B0604020202020204" pitchFamily="34" charset="0"/>
              </a:defRPr>
            </a:lvl4pPr>
            <a:lvl5pPr algn="just" eaLnBrk="1" hangingPunct="1">
              <a:defRPr>
                <a:latin typeface="+mn-ea"/>
                <a:ea typeface="+mn-ea"/>
                <a:cs typeface="Arial" panose="020B0604020202020204" pitchFamily="34" charset="0"/>
              </a:defRPr>
            </a:lvl5pPr>
          </a:lstStyle>
          <a:p>
            <a:pPr marL="301625" marR="0" lvl="0" indent="-301625" algn="l" defTabSz="801688" rtl="0" eaLnBrk="0" fontAlgn="base" latinLnBrk="0" hangingPunct="0">
              <a:lnSpc>
                <a:spcPct val="140000"/>
              </a:lnSpc>
              <a:spcBef>
                <a:spcPct val="30000"/>
              </a:spcBef>
              <a:spcAft>
                <a:spcPct val="0"/>
              </a:spcAft>
              <a:buClr>
                <a:srgbClr val="808080"/>
              </a:buClr>
              <a:buSzPct val="60000"/>
              <a:buFont typeface="Wingdings" pitchFamily="2" charset="2"/>
              <a:buChar char="l"/>
              <a:tabLst/>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1665402"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a:solidFill>
                  <a:schemeClr val="tx1">
                    <a:lumMod val="75000"/>
                    <a:lumOff val="25000"/>
                  </a:schemeClr>
                </a:solidFill>
                <a:latin typeface="+mn-ea"/>
                <a:ea typeface="+mn-ea"/>
                <a:cs typeface="Arial" pitchFamily="34" charset="0"/>
              </a:rPr>
              <a:t>目标</a:t>
            </a:r>
            <a:endParaRPr lang="en-US" altLang="zh-CN" sz="3500" b="1" dirty="0">
              <a:solidFill>
                <a:schemeClr val="tx1">
                  <a:lumMod val="75000"/>
                  <a:lumOff val="25000"/>
                </a:schemeClr>
              </a:solidFill>
              <a:latin typeface="+mn-ea"/>
              <a:ea typeface="+mn-ea"/>
              <a:cs typeface="Arial" pitchFamily="34" charset="0"/>
            </a:endParaRPr>
          </a:p>
        </p:txBody>
      </p:sp>
      <p:sp>
        <p:nvSpPr>
          <p:cNvPr id="8"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9"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0" name="组合 9"/>
          <p:cNvGrpSpPr/>
          <p:nvPr userDrawn="1"/>
        </p:nvGrpSpPr>
        <p:grpSpPr>
          <a:xfrm>
            <a:off x="443372" y="440668"/>
            <a:ext cx="533970" cy="533470"/>
            <a:chOff x="2960687" y="4865687"/>
            <a:chExt cx="1698626" cy="1697038"/>
          </a:xfrm>
          <a:solidFill>
            <a:schemeClr val="bg1"/>
          </a:solidFill>
        </p:grpSpPr>
        <p:sp>
          <p:nvSpPr>
            <p:cNvPr id="11" name="Freeform 6"/>
            <p:cNvSpPr>
              <a:spLocks/>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2" name="Freeform 7"/>
            <p:cNvSpPr>
              <a:spLocks/>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8"/>
            <p:cNvSpPr>
              <a:spLocks/>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Freeform 9"/>
            <p:cNvSpPr>
              <a:spLocks/>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18" name="Freeform 6"/>
          <p:cNvSpPr>
            <a:spLocks/>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9" name="Freeform 11"/>
          <p:cNvSpPr>
            <a:spLocks/>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1688" rtl="0" eaLnBrk="1" fontAlgn="base" latinLnBrk="0" hangingPunct="1">
              <a:lnSpc>
                <a:spcPct val="140000"/>
              </a:lnSpc>
              <a:spcBef>
                <a:spcPct val="30000"/>
              </a:spcBef>
              <a:spcAft>
                <a:spcPct val="0"/>
              </a:spcAft>
              <a:buClr>
                <a:schemeClr val="tx1"/>
              </a:buClr>
              <a:buSzPct val="100000"/>
              <a:buFont typeface="+mj-lt"/>
              <a:buAutoNum type="arabicPeriod"/>
              <a:tabLst/>
              <a:defRPr>
                <a:latin typeface="+mn-ea"/>
                <a:ea typeface="+mn-ea"/>
                <a:cs typeface="Arial" panose="020B0604020202020204" pitchFamily="34" charset="0"/>
              </a:defRPr>
            </a:lvl1pPr>
            <a:lvl2pPr>
              <a:buFont typeface="Wingdings"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1665402"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smtClean="0">
                <a:solidFill>
                  <a:schemeClr val="tx1">
                    <a:lumMod val="75000"/>
                    <a:lumOff val="25000"/>
                  </a:schemeClr>
                </a:solidFill>
                <a:latin typeface="+mn-ea"/>
                <a:ea typeface="+mn-ea"/>
                <a:cs typeface="Arial" pitchFamily="34" charset="0"/>
              </a:rPr>
              <a:t>目录</a:t>
            </a:r>
            <a:endParaRPr lang="zh-CN" altLang="en-US" sz="3500" b="1" dirty="0">
              <a:solidFill>
                <a:schemeClr val="tx1">
                  <a:lumMod val="75000"/>
                  <a:lumOff val="25000"/>
                </a:schemeClr>
              </a:solidFill>
              <a:latin typeface="+mn-ea"/>
              <a:ea typeface="+mn-ea"/>
              <a:cs typeface="Arial" pitchFamily="34" charset="0"/>
            </a:endParaRPr>
          </a:p>
        </p:txBody>
      </p:sp>
      <p:sp>
        <p:nvSpPr>
          <p:cNvPr id="7"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9"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8" name="Freeform 22"/>
            <p:cNvSpPr>
              <a:spLocks/>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29" name="Freeform 6"/>
          <p:cNvSpPr>
            <a:spLocks/>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30" name="Freeform 11"/>
          <p:cNvSpPr>
            <a:spLocks/>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9829738"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smtClean="0">
                <a:solidFill>
                  <a:schemeClr val="tx1">
                    <a:lumMod val="75000"/>
                    <a:lumOff val="25000"/>
                  </a:schemeClr>
                </a:solidFill>
                <a:latin typeface="+mn-ea"/>
                <a:ea typeface="+mn-ea"/>
                <a:cs typeface="Arial" pitchFamily="34" charset="0"/>
              </a:rPr>
              <a:t>本节概述和学习目标</a:t>
            </a:r>
            <a:endParaRPr lang="zh-CN" altLang="en-US" sz="3500" b="1" dirty="0">
              <a:solidFill>
                <a:schemeClr val="tx1">
                  <a:lumMod val="75000"/>
                  <a:lumOff val="25000"/>
                </a:schemeClr>
              </a:solidFill>
              <a:latin typeface="+mn-ea"/>
              <a:ea typeface="+mn-ea"/>
              <a:cs typeface="Arial" pitchFamily="34" charset="0"/>
            </a:endParaRPr>
          </a:p>
        </p:txBody>
      </p:sp>
      <p:sp>
        <p:nvSpPr>
          <p:cNvPr id="9"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6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4"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p>
        </p:txBody>
      </p:sp>
    </p:spTree>
    <p:extLst>
      <p:ext uri="{BB962C8B-B14F-4D97-AF65-F5344CB8AC3E}">
        <p14:creationId xmlns:p14="http://schemas.microsoft.com/office/powerpoint/2010/main" val="208156854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6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10"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宋体" pitchFamily="2" charset="-122"/>
            </a:endParaRPr>
          </a:p>
        </p:txBody>
      </p:sp>
      <p:sp>
        <p:nvSpPr>
          <p:cNvPr id="11"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宋体"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9168545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全白背景">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p>
            <a:pPr lvl="0"/>
            <a:r>
              <a:rPr lang="zh-CN" altLang="en-US" dirty="0"/>
              <a:t>单击此处编辑母版标题样式</a:t>
            </a:r>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Rectangle 69">
            <a:extLst>
              <a:ext uri="{FF2B5EF4-FFF2-40B4-BE49-F238E27FC236}">
                <a16:creationId xmlns="" xmlns:a16="http://schemas.microsoft.com/office/drawing/2014/main" id="{6ED2DBAA-9261-44D2-836C-78E5FB250BAC}"/>
              </a:ext>
            </a:extLst>
          </p:cNvPr>
          <p:cNvSpPr>
            <a:spLocks noChangeArrowheads="1"/>
          </p:cNvSpPr>
          <p:nvPr userDrawn="1"/>
        </p:nvSpPr>
        <p:spPr bwMode="auto">
          <a:xfrm>
            <a:off x="155340" y="6500581"/>
            <a:ext cx="673125"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zh-CN" altLang="en-US" sz="1200" baseline="0" dirty="0">
                <a:latin typeface="+mn-lt"/>
                <a:ea typeface="黑体" panose="02010609060101010101" pitchFamily="49" charset="-122"/>
                <a:cs typeface="Arial" pitchFamily="34" charset="0"/>
              </a:rPr>
              <a:t>第</a:t>
            </a:r>
            <a:fld id="{2F2CF7F5-F178-4429-B6CA-28062DF31937}" type="slidenum">
              <a:rPr lang="en-US" altLang="zh-CN" sz="1200" smtClean="0">
                <a:latin typeface="+mn-lt"/>
                <a:ea typeface="黑体" panose="02010609060101010101" pitchFamily="49" charset="-122"/>
                <a:cs typeface="Arial" pitchFamily="34" charset="0"/>
              </a:rPr>
              <a:pPr defTabSz="801668" eaLnBrk="0" fontAlgn="base" hangingPunct="0">
                <a:defRPr/>
              </a:pPr>
              <a:t>‹#›</a:t>
            </a:fld>
            <a:r>
              <a:rPr lang="zh-CN" altLang="en-US" sz="1200" dirty="0">
                <a:latin typeface="+mn-lt"/>
                <a:ea typeface="黑体" panose="02010609060101010101" pitchFamily="49" charset="-122"/>
                <a:cs typeface="Arial" pitchFamily="34" charset="0"/>
              </a:rPr>
              <a:t>页</a:t>
            </a:r>
            <a:endParaRPr lang="en-US" altLang="zh-CN" sz="1200" dirty="0">
              <a:latin typeface="+mn-lt"/>
              <a:ea typeface="黑体" panose="02010609060101010101" pitchFamily="49" charset="-122"/>
              <a:cs typeface="Arial" pitchFamily="34" charset="0"/>
            </a:endParaRPr>
          </a:p>
        </p:txBody>
      </p:sp>
      <p:sp>
        <p:nvSpPr>
          <p:cNvPr id="13" name="Rectangle 54">
            <a:extLst>
              <a:ext uri="{FF2B5EF4-FFF2-40B4-BE49-F238E27FC236}">
                <a16:creationId xmlns="" xmlns:a16="http://schemas.microsoft.com/office/drawing/2014/main" id="{2078FA11-5569-4994-AEB7-1AF5CAC763B0}"/>
              </a:ext>
            </a:extLst>
          </p:cNvPr>
          <p:cNvSpPr>
            <a:spLocks noChangeArrowheads="1"/>
          </p:cNvSpPr>
          <p:nvPr userDrawn="1"/>
        </p:nvSpPr>
        <p:spPr bwMode="auto">
          <a:xfrm>
            <a:off x="947428" y="6500581"/>
            <a:ext cx="2604743"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zh-CN" altLang="en-US" sz="1200" baseline="0" dirty="0">
                <a:latin typeface="+mn-lt"/>
                <a:ea typeface="+mn-ea"/>
                <a:cs typeface="Arial" panose="020B0604020202020204" pitchFamily="34" charset="0"/>
              </a:rPr>
              <a:t>版权所有</a:t>
            </a:r>
            <a:r>
              <a:rPr lang="en-US" altLang="zh-CN" sz="1200" baseline="0" dirty="0">
                <a:latin typeface="+mn-lt"/>
                <a:ea typeface="+mn-ea"/>
                <a:cs typeface="Arial" panose="020B0604020202020204" pitchFamily="34" charset="0"/>
              </a:rPr>
              <a:t>© </a:t>
            </a:r>
            <a:r>
              <a:rPr lang="en-US" altLang="zh-CN" sz="1200" baseline="0" dirty="0" smtClean="0">
                <a:latin typeface="+mn-lt"/>
                <a:ea typeface="+mn-ea"/>
                <a:cs typeface="Arial" panose="020B0604020202020204" pitchFamily="34" charset="0"/>
              </a:rPr>
              <a:t>2019 </a:t>
            </a:r>
            <a:r>
              <a:rPr lang="zh-CN" altLang="en-US" sz="1200" baseline="0" dirty="0">
                <a:latin typeface="+mn-lt"/>
                <a:ea typeface="+mn-ea"/>
                <a:cs typeface="Arial" panose="020B0604020202020204" pitchFamily="34" charset="0"/>
              </a:rPr>
              <a:t>华为技术有限公司</a:t>
            </a:r>
          </a:p>
        </p:txBody>
      </p:sp>
      <p:pic>
        <p:nvPicPr>
          <p:cNvPr id="8" name="图片 7"/>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5" r:id="rId1"/>
    <p:sldLayoutId id="2147483830" r:id="rId2"/>
    <p:sldLayoutId id="2147483846" r:id="rId3"/>
    <p:sldLayoutId id="2147483826" r:id="rId4"/>
    <p:sldLayoutId id="2147483848" r:id="rId5"/>
    <p:sldLayoutId id="2147483849" r:id="rId6"/>
    <p:sldLayoutId id="2147483874" r:id="rId7"/>
    <p:sldLayoutId id="2147483873" r:id="rId8"/>
    <p:sldLayoutId id="2147483863" r:id="rId9"/>
    <p:sldLayoutId id="2147483862" r:id="rId10"/>
    <p:sldLayoutId id="2147483851" r:id="rId11"/>
    <p:sldLayoutId id="2147483852" r:id="rId12"/>
    <p:sldLayoutId id="2147483850" r:id="rId13"/>
    <p:sldLayoutId id="2147483861" r:id="rId14"/>
    <p:sldLayoutId id="2147483866" r:id="rId15"/>
  </p:sldLayoutIdLst>
  <p:timing>
    <p:tnLst>
      <p:par>
        <p:cTn id="1" dur="indefinite" restart="never" nodeType="tmRoot"/>
      </p:par>
    </p:tnLst>
  </p:timing>
  <p:hf hdr="0" ftr="0" dt="0"/>
  <p:txStyles>
    <p:titleStyle>
      <a:lvl1pPr algn="l" defTabSz="801688"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p:titleStyle>
    <p:body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35" userDrawn="1">
          <p15:clr>
            <a:srgbClr val="F26B43"/>
          </p15:clr>
        </p15:guide>
        <p15:guide id="2" pos="7227" userDrawn="1">
          <p15:clr>
            <a:srgbClr val="F26B43"/>
          </p15:clr>
        </p15:guide>
        <p15:guide id="3" orient="horz" pos="777" userDrawn="1">
          <p15:clr>
            <a:srgbClr val="F26B43"/>
          </p15:clr>
        </p15:guide>
        <p15:guide id="4" orient="horz" pos="4020" userDrawn="1">
          <p15:clr>
            <a:srgbClr val="F26B43"/>
          </p15:clr>
        </p15:guide>
        <p15:guide id="6" orient="horz" pos="234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100.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9.xml"/><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0.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9.xml"/><Relationship Id="rId1" Type="http://schemas.openxmlformats.org/officeDocument/2006/relationships/slideLayout" Target="../slideLayouts/slideLayout8.xml"/><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文本占位符 9"/>
          <p:cNvSpPr>
            <a:spLocks noGrp="1"/>
          </p:cNvSpPr>
          <p:nvPr>
            <p:ph type="body" sz="quarter" idx="17"/>
          </p:nvPr>
        </p:nvSpPr>
        <p:spPr/>
        <p:txBody>
          <a:bodyPr/>
          <a:lstStyle/>
          <a:p>
            <a:endParaRPr lang="zh-CN" altLang="en-US"/>
          </a:p>
        </p:txBody>
      </p:sp>
      <p:sp>
        <p:nvSpPr>
          <p:cNvPr id="11" name="文本占位符 10"/>
          <p:cNvSpPr>
            <a:spLocks noGrp="1"/>
          </p:cNvSpPr>
          <p:nvPr>
            <p:ph type="body" sz="quarter" idx="18"/>
          </p:nvPr>
        </p:nvSpPr>
        <p:spPr/>
        <p:txBody>
          <a:bodyPr/>
          <a:lstStyle/>
          <a:p>
            <a:r>
              <a:rPr lang="en-US" altLang="zh-CN" dirty="0" err="1" smtClean="0"/>
              <a:t>FusionAccess</a:t>
            </a:r>
            <a:endParaRPr lang="zh-CN" altLang="en-US" dirty="0"/>
          </a:p>
        </p:txBody>
      </p:sp>
      <p:sp>
        <p:nvSpPr>
          <p:cNvPr id="12" name="文本占位符 11"/>
          <p:cNvSpPr>
            <a:spLocks noGrp="1"/>
          </p:cNvSpPr>
          <p:nvPr>
            <p:ph type="body" sz="quarter" idx="19"/>
          </p:nvPr>
        </p:nvSpPr>
        <p:spPr/>
        <p:txBody>
          <a:bodyPr/>
          <a:lstStyle/>
          <a:p>
            <a:r>
              <a:rPr lang="en-US" altLang="zh-CN" dirty="0" smtClean="0"/>
              <a:t>6.2</a:t>
            </a:r>
            <a:endParaRPr lang="zh-CN" altLang="en-US" dirty="0"/>
          </a:p>
        </p:txBody>
      </p:sp>
      <p:sp>
        <p:nvSpPr>
          <p:cNvPr id="13" name="文本占位符 12"/>
          <p:cNvSpPr>
            <a:spLocks noGrp="1"/>
          </p:cNvSpPr>
          <p:nvPr>
            <p:ph type="body" sz="quarter" idx="20"/>
          </p:nvPr>
        </p:nvSpPr>
        <p:spPr/>
        <p:txBody>
          <a:bodyPr/>
          <a:lstStyle/>
          <a:p>
            <a:r>
              <a:rPr lang="en-US" altLang="zh-CN" dirty="0" smtClean="0"/>
              <a:t>V4.0</a:t>
            </a:r>
            <a:endParaRPr lang="zh-CN" altLang="en-US" dirty="0"/>
          </a:p>
        </p:txBody>
      </p:sp>
      <p:sp>
        <p:nvSpPr>
          <p:cNvPr id="3" name="文本占位符 2"/>
          <p:cNvSpPr>
            <a:spLocks noGrp="1"/>
          </p:cNvSpPr>
          <p:nvPr>
            <p:ph type="body" sz="quarter" idx="13"/>
          </p:nvPr>
        </p:nvSpPr>
        <p:spPr/>
        <p:txBody>
          <a:bodyPr/>
          <a:lstStyle/>
          <a:p>
            <a:r>
              <a:rPr lang="zh-CN" altLang="en-US" dirty="0"/>
              <a:t>许金龙</a:t>
            </a:r>
            <a:r>
              <a:rPr lang="en-US" altLang="zh-CN" dirty="0" smtClean="0"/>
              <a:t>/xWX655748</a:t>
            </a:r>
            <a:endParaRPr lang="zh-CN" altLang="en-US" dirty="0"/>
          </a:p>
        </p:txBody>
      </p:sp>
      <p:sp>
        <p:nvSpPr>
          <p:cNvPr id="4" name="文本占位符 3"/>
          <p:cNvSpPr>
            <a:spLocks noGrp="1"/>
          </p:cNvSpPr>
          <p:nvPr>
            <p:ph type="body" sz="quarter" idx="14"/>
          </p:nvPr>
        </p:nvSpPr>
        <p:spPr/>
        <p:txBody>
          <a:bodyPr/>
          <a:lstStyle/>
          <a:p>
            <a:r>
              <a:rPr lang="en-US" altLang="zh-CN" dirty="0" smtClean="0"/>
              <a:t>2019.05.15</a:t>
            </a:r>
            <a:endParaRPr lang="zh-CN" altLang="en-US" dirty="0"/>
          </a:p>
        </p:txBody>
      </p:sp>
      <p:sp>
        <p:nvSpPr>
          <p:cNvPr id="5" name="文本占位符 4"/>
          <p:cNvSpPr>
            <a:spLocks noGrp="1"/>
          </p:cNvSpPr>
          <p:nvPr>
            <p:ph type="body" sz="quarter" idx="15"/>
          </p:nvPr>
        </p:nvSpPr>
        <p:spPr/>
        <p:txBody>
          <a:bodyPr/>
          <a:lstStyle/>
          <a:p>
            <a:endParaRPr lang="zh-CN" altLang="en-US" dirty="0"/>
          </a:p>
        </p:txBody>
      </p:sp>
      <p:sp>
        <p:nvSpPr>
          <p:cNvPr id="6" name="文本占位符 5"/>
          <p:cNvSpPr>
            <a:spLocks noGrp="1"/>
          </p:cNvSpPr>
          <p:nvPr>
            <p:ph type="body" sz="quarter" idx="16"/>
          </p:nvPr>
        </p:nvSpPr>
        <p:spPr/>
        <p:txBody>
          <a:bodyPr/>
          <a:lstStyle/>
          <a:p>
            <a:r>
              <a:rPr lang="zh-CN" altLang="en-US" smtClean="0"/>
              <a:t>新开发</a:t>
            </a:r>
            <a:endParaRPr lang="zh-CN" altLang="en-US" dirty="0"/>
          </a:p>
        </p:txBody>
      </p:sp>
      <p:sp>
        <p:nvSpPr>
          <p:cNvPr id="14" name="文本占位符 13"/>
          <p:cNvSpPr>
            <a:spLocks noGrp="1"/>
          </p:cNvSpPr>
          <p:nvPr>
            <p:ph type="body" sz="quarter" idx="21"/>
          </p:nvPr>
        </p:nvSpPr>
        <p:spPr/>
        <p:txBody>
          <a:bodyPr/>
          <a:lstStyle/>
          <a:p>
            <a:endParaRPr lang="zh-CN" altLang="en-US"/>
          </a:p>
        </p:txBody>
      </p:sp>
      <p:sp>
        <p:nvSpPr>
          <p:cNvPr id="15" name="文本占位符 14"/>
          <p:cNvSpPr>
            <a:spLocks noGrp="1"/>
          </p:cNvSpPr>
          <p:nvPr>
            <p:ph type="body" sz="quarter" idx="22"/>
          </p:nvPr>
        </p:nvSpPr>
        <p:spPr/>
        <p:txBody>
          <a:bodyPr/>
          <a:lstStyle/>
          <a:p>
            <a:endParaRPr lang="zh-CN" altLang="en-US"/>
          </a:p>
        </p:txBody>
      </p:sp>
      <p:sp>
        <p:nvSpPr>
          <p:cNvPr id="16" name="文本占位符 15"/>
          <p:cNvSpPr>
            <a:spLocks noGrp="1"/>
          </p:cNvSpPr>
          <p:nvPr>
            <p:ph type="body" sz="quarter" idx="23"/>
          </p:nvPr>
        </p:nvSpPr>
        <p:spPr/>
        <p:txBody>
          <a:bodyPr/>
          <a:lstStyle/>
          <a:p>
            <a:endParaRPr lang="zh-CN" altLang="en-US"/>
          </a:p>
        </p:txBody>
      </p:sp>
      <p:sp>
        <p:nvSpPr>
          <p:cNvPr id="17" name="文本占位符 16"/>
          <p:cNvSpPr>
            <a:spLocks noGrp="1"/>
          </p:cNvSpPr>
          <p:nvPr>
            <p:ph type="body" sz="quarter" idx="24"/>
          </p:nvPr>
        </p:nvSpPr>
        <p:spPr/>
        <p:txBody>
          <a:bodyPr/>
          <a:lstStyle/>
          <a:p>
            <a:endParaRPr lang="zh-CN" altLang="en-US"/>
          </a:p>
        </p:txBody>
      </p:sp>
      <p:sp>
        <p:nvSpPr>
          <p:cNvPr id="18" name="文本占位符 17"/>
          <p:cNvSpPr>
            <a:spLocks noGrp="1"/>
          </p:cNvSpPr>
          <p:nvPr>
            <p:ph type="body" sz="quarter" idx="25"/>
          </p:nvPr>
        </p:nvSpPr>
        <p:spPr/>
        <p:txBody>
          <a:bodyPr/>
          <a:lstStyle/>
          <a:p>
            <a:endParaRPr lang="zh-CN" altLang="en-US"/>
          </a:p>
        </p:txBody>
      </p:sp>
      <p:sp>
        <p:nvSpPr>
          <p:cNvPr id="19" name="文本占位符 18"/>
          <p:cNvSpPr>
            <a:spLocks noGrp="1"/>
          </p:cNvSpPr>
          <p:nvPr>
            <p:ph type="body" sz="quarter" idx="26"/>
          </p:nvPr>
        </p:nvSpPr>
        <p:spPr/>
        <p:txBody>
          <a:bodyPr/>
          <a:lstStyle/>
          <a:p>
            <a:endParaRPr lang="zh-CN" altLang="en-US"/>
          </a:p>
        </p:txBody>
      </p:sp>
      <p:sp>
        <p:nvSpPr>
          <p:cNvPr id="20" name="文本占位符 19"/>
          <p:cNvSpPr>
            <a:spLocks noGrp="1"/>
          </p:cNvSpPr>
          <p:nvPr>
            <p:ph type="body" sz="quarter" idx="27"/>
          </p:nvPr>
        </p:nvSpPr>
        <p:spPr/>
        <p:txBody>
          <a:bodyPr/>
          <a:lstStyle/>
          <a:p>
            <a:endParaRPr lang="zh-CN" altLang="en-US"/>
          </a:p>
        </p:txBody>
      </p:sp>
      <p:sp>
        <p:nvSpPr>
          <p:cNvPr id="21" name="文本占位符 20"/>
          <p:cNvSpPr>
            <a:spLocks noGrp="1"/>
          </p:cNvSpPr>
          <p:nvPr>
            <p:ph type="body" sz="quarter" idx="28"/>
          </p:nvPr>
        </p:nvSpPr>
        <p:spPr/>
        <p:txBody>
          <a:bodyPr/>
          <a:lstStyle/>
          <a:p>
            <a:endParaRPr lang="zh-CN" altLang="en-US"/>
          </a:p>
        </p:txBody>
      </p:sp>
      <p:sp>
        <p:nvSpPr>
          <p:cNvPr id="22" name="文本占位符 21"/>
          <p:cNvSpPr>
            <a:spLocks noGrp="1"/>
          </p:cNvSpPr>
          <p:nvPr>
            <p:ph type="body" sz="quarter" idx="29"/>
          </p:nvPr>
        </p:nvSpPr>
        <p:spPr/>
        <p:txBody>
          <a:bodyPr/>
          <a:lstStyle/>
          <a:p>
            <a:endParaRPr lang="zh-CN" altLang="en-US"/>
          </a:p>
        </p:txBody>
      </p:sp>
      <p:sp>
        <p:nvSpPr>
          <p:cNvPr id="23" name="文本占位符 22"/>
          <p:cNvSpPr>
            <a:spLocks noGrp="1"/>
          </p:cNvSpPr>
          <p:nvPr>
            <p:ph type="body" sz="quarter" idx="30"/>
          </p:nvPr>
        </p:nvSpPr>
        <p:spPr/>
        <p:txBody>
          <a:bodyPr/>
          <a:lstStyle/>
          <a:p>
            <a:endParaRPr lang="zh-CN" altLang="en-US"/>
          </a:p>
        </p:txBody>
      </p:sp>
      <p:sp>
        <p:nvSpPr>
          <p:cNvPr id="24" name="文本占位符 23"/>
          <p:cNvSpPr>
            <a:spLocks noGrp="1"/>
          </p:cNvSpPr>
          <p:nvPr>
            <p:ph type="body" sz="quarter" idx="31"/>
          </p:nvPr>
        </p:nvSpPr>
        <p:spPr/>
        <p:txBody>
          <a:bodyPr/>
          <a:lstStyle/>
          <a:p>
            <a:endParaRPr lang="zh-CN" altLang="en-US"/>
          </a:p>
        </p:txBody>
      </p:sp>
      <p:sp>
        <p:nvSpPr>
          <p:cNvPr id="25" name="文本占位符 24"/>
          <p:cNvSpPr>
            <a:spLocks noGrp="1"/>
          </p:cNvSpPr>
          <p:nvPr>
            <p:ph type="body" sz="quarter" idx="32"/>
          </p:nvPr>
        </p:nvSpPr>
        <p:spPr/>
        <p:txBody>
          <a:bodyPr/>
          <a:lstStyle/>
          <a:p>
            <a:endParaRPr lang="zh-CN" altLang="en-US"/>
          </a:p>
        </p:txBody>
      </p:sp>
      <p:sp>
        <p:nvSpPr>
          <p:cNvPr id="26" name="文本占位符 25"/>
          <p:cNvSpPr>
            <a:spLocks noGrp="1"/>
          </p:cNvSpPr>
          <p:nvPr>
            <p:ph type="body" sz="quarter" idx="33"/>
          </p:nvPr>
        </p:nvSpPr>
        <p:spPr/>
        <p:txBody>
          <a:bodyPr/>
          <a:lstStyle/>
          <a:p>
            <a:endParaRPr lang="zh-CN" altLang="en-US"/>
          </a:p>
        </p:txBody>
      </p:sp>
      <p:sp>
        <p:nvSpPr>
          <p:cNvPr id="27" name="文本占位符 26"/>
          <p:cNvSpPr>
            <a:spLocks noGrp="1"/>
          </p:cNvSpPr>
          <p:nvPr>
            <p:ph type="body" sz="quarter" idx="34"/>
          </p:nvPr>
        </p:nvSpPr>
        <p:spPr/>
        <p:txBody>
          <a:bodyPr/>
          <a:lstStyle/>
          <a:p>
            <a:endParaRPr lang="zh-CN" altLang="en-US"/>
          </a:p>
        </p:txBody>
      </p:sp>
      <p:sp>
        <p:nvSpPr>
          <p:cNvPr id="28" name="文本占位符 27"/>
          <p:cNvSpPr>
            <a:spLocks noGrp="1"/>
          </p:cNvSpPr>
          <p:nvPr>
            <p:ph type="body" sz="quarter" idx="35"/>
          </p:nvPr>
        </p:nvSpPr>
        <p:spPr/>
        <p:txBody>
          <a:bodyPr/>
          <a:lstStyle/>
          <a:p>
            <a:endParaRPr lang="zh-CN" altLang="en-US"/>
          </a:p>
        </p:txBody>
      </p:sp>
      <p:sp>
        <p:nvSpPr>
          <p:cNvPr id="29" name="文本占位符 28"/>
          <p:cNvSpPr>
            <a:spLocks noGrp="1"/>
          </p:cNvSpPr>
          <p:nvPr>
            <p:ph type="body" sz="quarter" idx="36"/>
          </p:nvPr>
        </p:nvSpPr>
        <p:spPr/>
        <p:txBody>
          <a:bodyPr/>
          <a:lstStyle/>
          <a:p>
            <a:endParaRPr lang="zh-CN" alt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虚拟桌面管理层 </a:t>
            </a:r>
            <a:r>
              <a:rPr lang="en-US" altLang="zh-CN" dirty="0" smtClean="0"/>
              <a:t>(1)</a:t>
            </a:r>
            <a:endParaRPr lang="zh-CN" altLang="en-US" dirty="0"/>
          </a:p>
        </p:txBody>
      </p:sp>
      <p:sp>
        <p:nvSpPr>
          <p:cNvPr id="6" name="文本占位符 5"/>
          <p:cNvSpPr>
            <a:spLocks noGrp="1"/>
          </p:cNvSpPr>
          <p:nvPr>
            <p:ph type="body" sz="quarter" idx="10"/>
          </p:nvPr>
        </p:nvSpPr>
        <p:spPr/>
        <p:txBody>
          <a:bodyPr/>
          <a:lstStyle/>
          <a:p>
            <a:r>
              <a:rPr lang="en-US" altLang="zh-CN" dirty="0" smtClean="0"/>
              <a:t>ITA</a:t>
            </a:r>
            <a:r>
              <a:rPr lang="zh-CN" altLang="en-US" dirty="0" smtClean="0"/>
              <a:t>（</a:t>
            </a:r>
            <a:r>
              <a:rPr lang="en-US" altLang="zh-CN" dirty="0" smtClean="0"/>
              <a:t>IT Adaptor</a:t>
            </a:r>
            <a:r>
              <a:rPr lang="zh-CN" altLang="en-US" dirty="0" smtClean="0"/>
              <a:t>） </a:t>
            </a:r>
            <a:r>
              <a:rPr lang="en-US" altLang="zh-CN" dirty="0" smtClean="0"/>
              <a:t>IT</a:t>
            </a:r>
            <a:r>
              <a:rPr lang="zh-CN" altLang="en-US" dirty="0" smtClean="0"/>
              <a:t>适配器 </a:t>
            </a:r>
            <a:endParaRPr lang="en-US" altLang="zh-CN" dirty="0" smtClean="0"/>
          </a:p>
          <a:p>
            <a:pPr lvl="1"/>
            <a:r>
              <a:rPr lang="en-US" altLang="zh-CN" sz="1800" dirty="0"/>
              <a:t>ITA</a:t>
            </a:r>
            <a:r>
              <a:rPr lang="zh-CN" altLang="en-US" sz="1800" dirty="0"/>
              <a:t>为用户管理虚拟机提供接口，其通过与</a:t>
            </a:r>
            <a:r>
              <a:rPr lang="en-US" altLang="zh-CN" sz="1800" dirty="0"/>
              <a:t>HDC</a:t>
            </a:r>
            <a:r>
              <a:rPr lang="zh-CN" altLang="en-US" sz="1800" dirty="0"/>
              <a:t>（</a:t>
            </a:r>
            <a:r>
              <a:rPr lang="en-US" altLang="zh-CN" sz="1800" dirty="0"/>
              <a:t>Huawei Desktop Controller</a:t>
            </a:r>
            <a:r>
              <a:rPr lang="zh-CN" altLang="en-US" sz="1800" dirty="0"/>
              <a:t>）的交互、以及与云平台软件</a:t>
            </a:r>
            <a:r>
              <a:rPr lang="en-US" altLang="zh-CN" sz="1800" dirty="0" err="1"/>
              <a:t>FusionCompute</a:t>
            </a:r>
            <a:r>
              <a:rPr lang="zh-CN" altLang="en-US" sz="1800" dirty="0"/>
              <a:t>的交互，实现虚拟机创建与分配、虚拟机状态管理、虚拟机模板管理、虚拟机系统操作维护功能。</a:t>
            </a:r>
          </a:p>
        </p:txBody>
      </p:sp>
      <p:pic>
        <p:nvPicPr>
          <p:cNvPr id="5" name="图片 4"/>
          <p:cNvPicPr>
            <a:picLocks noChangeAspect="1"/>
          </p:cNvPicPr>
          <p:nvPr/>
        </p:nvPicPr>
        <p:blipFill>
          <a:blip r:embed="rId3"/>
          <a:stretch>
            <a:fillRect/>
          </a:stretch>
        </p:blipFill>
        <p:spPr>
          <a:xfrm>
            <a:off x="2747627" y="3068960"/>
            <a:ext cx="6648703" cy="3327065"/>
          </a:xfrm>
          <a:prstGeom prst="rect">
            <a:avLst/>
          </a:prstGeom>
          <a:ln>
            <a:solidFill>
              <a:schemeClr val="bg1">
                <a:lumMod val="85000"/>
              </a:schemeClr>
            </a:solidFill>
          </a:ln>
        </p:spPr>
      </p:pic>
    </p:spTree>
    <p:extLst>
      <p:ext uri="{BB962C8B-B14F-4D97-AF65-F5344CB8AC3E}">
        <p14:creationId xmlns:p14="http://schemas.microsoft.com/office/powerpoint/2010/main" val="273329722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初始化配置完成</a:t>
            </a:r>
            <a:endParaRPr lang="zh-CN" altLang="en-US" dirty="0"/>
          </a:p>
        </p:txBody>
      </p:sp>
      <p:pic>
        <p:nvPicPr>
          <p:cNvPr id="3" name="图片 2"/>
          <p:cNvPicPr>
            <a:picLocks noChangeAspect="1"/>
          </p:cNvPicPr>
          <p:nvPr/>
        </p:nvPicPr>
        <p:blipFill rotWithShape="1">
          <a:blip r:embed="rId3"/>
          <a:srcRect l="1224" t="1154" r="49110" b="2217"/>
          <a:stretch/>
        </p:blipFill>
        <p:spPr>
          <a:xfrm>
            <a:off x="1008063" y="2708207"/>
            <a:ext cx="3069387" cy="1980952"/>
          </a:xfrm>
          <a:prstGeom prst="rect">
            <a:avLst/>
          </a:prstGeom>
        </p:spPr>
      </p:pic>
      <p:pic>
        <p:nvPicPr>
          <p:cNvPr id="4" name="图片 3"/>
          <p:cNvPicPr/>
          <p:nvPr/>
        </p:nvPicPr>
        <p:blipFill>
          <a:blip r:embed="rId4"/>
          <a:stretch>
            <a:fillRect/>
          </a:stretch>
        </p:blipFill>
        <p:spPr>
          <a:xfrm>
            <a:off x="4552931" y="1808820"/>
            <a:ext cx="6889031" cy="3619067"/>
          </a:xfrm>
          <a:prstGeom prst="rect">
            <a:avLst/>
          </a:prstGeom>
          <a:ln>
            <a:solidFill>
              <a:schemeClr val="bg1">
                <a:lumMod val="85000"/>
              </a:schemeClr>
            </a:solidFill>
          </a:ln>
        </p:spPr>
      </p:pic>
      <p:sp>
        <p:nvSpPr>
          <p:cNvPr id="5" name="右箭头 4"/>
          <p:cNvSpPr/>
          <p:nvPr/>
        </p:nvSpPr>
        <p:spPr bwMode="auto">
          <a:xfrm>
            <a:off x="4116005" y="3392996"/>
            <a:ext cx="398370" cy="611374"/>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89747632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知识小考</a:t>
            </a:r>
            <a:endParaRPr lang="zh-CN" altLang="en-US" dirty="0"/>
          </a:p>
        </p:txBody>
      </p:sp>
      <p:sp>
        <p:nvSpPr>
          <p:cNvPr id="3" name="文本占位符 2"/>
          <p:cNvSpPr>
            <a:spLocks noGrp="1"/>
          </p:cNvSpPr>
          <p:nvPr>
            <p:ph type="body" sz="quarter" idx="10"/>
          </p:nvPr>
        </p:nvSpPr>
        <p:spPr/>
        <p:txBody>
          <a:bodyPr/>
          <a:lstStyle/>
          <a:p>
            <a:r>
              <a:rPr lang="zh-CN" altLang="en-US" dirty="0"/>
              <a:t>请思考一套</a:t>
            </a:r>
            <a:r>
              <a:rPr lang="en-US" altLang="zh-CN" dirty="0" err="1"/>
              <a:t>FusionAccess</a:t>
            </a:r>
            <a:r>
              <a:rPr lang="zh-CN" altLang="en-US" dirty="0"/>
              <a:t>可以对接多套</a:t>
            </a:r>
            <a:r>
              <a:rPr lang="en-US" altLang="zh-CN" dirty="0" err="1"/>
              <a:t>FusionCompute</a:t>
            </a:r>
            <a:r>
              <a:rPr lang="zh-CN" altLang="en-US" dirty="0"/>
              <a:t>么？如果能，最多能对接几套？如果不能，请说明原因。</a:t>
            </a:r>
            <a:endParaRPr lang="en-US" altLang="zh-CN" dirty="0"/>
          </a:p>
          <a:p>
            <a:pPr marL="0" indent="0">
              <a:buNone/>
            </a:pPr>
            <a:endParaRPr lang="en-US" altLang="zh-CN" dirty="0"/>
          </a:p>
          <a:p>
            <a:pPr marL="0" indent="0">
              <a:buNone/>
            </a:pPr>
            <a:r>
              <a:rPr lang="en-US" altLang="zh-CN" dirty="0" smtClean="0"/>
              <a:t/>
            </a:r>
            <a:br>
              <a:rPr lang="en-US" altLang="zh-CN" dirty="0" smtClean="0"/>
            </a:br>
            <a:endParaRPr lang="en-US" altLang="zh-CN" dirty="0" smtClean="0"/>
          </a:p>
          <a:p>
            <a:pPr lvl="1"/>
            <a:endParaRPr lang="en-US" altLang="zh-CN" dirty="0" smtClean="0"/>
          </a:p>
          <a:p>
            <a:pPr lvl="1"/>
            <a:endParaRPr lang="zh-CN" altLang="en-US" dirty="0"/>
          </a:p>
        </p:txBody>
      </p:sp>
      <p:grpSp>
        <p:nvGrpSpPr>
          <p:cNvPr id="17" name="组合 16"/>
          <p:cNvGrpSpPr/>
          <p:nvPr/>
        </p:nvGrpSpPr>
        <p:grpSpPr>
          <a:xfrm>
            <a:off x="1200895" y="2492896"/>
            <a:ext cx="9790209" cy="3764556"/>
            <a:chOff x="1887639" y="3532401"/>
            <a:chExt cx="20587893" cy="7916508"/>
          </a:xfrm>
        </p:grpSpPr>
        <p:sp>
          <p:nvSpPr>
            <p:cNvPr id="18" name="Freeform 1"/>
            <p:cNvSpPr>
              <a:spLocks noChangeArrowheads="1"/>
            </p:cNvSpPr>
            <p:nvPr/>
          </p:nvSpPr>
          <p:spPr bwMode="auto">
            <a:xfrm rot="5400000">
              <a:off x="15203313" y="4176691"/>
              <a:ext cx="7747041" cy="6797396"/>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59C8D5"/>
            </a:solidFill>
            <a:ln>
              <a:noFill/>
            </a:ln>
            <a:effectLst/>
          </p:spPr>
          <p:txBody>
            <a:bodyPr wrap="none" lIns="243770" tIns="121885" rIns="243770" bIns="121885" anchor="ctr"/>
            <a:lstStyle/>
            <a:p>
              <a:endParaRPr lang="en-US" sz="1600" dirty="0">
                <a:latin typeface="+mj-ea"/>
                <a:ea typeface="+mj-ea"/>
              </a:endParaRPr>
            </a:p>
          </p:txBody>
        </p:sp>
        <p:sp>
          <p:nvSpPr>
            <p:cNvPr id="19" name="Freeform 1"/>
            <p:cNvSpPr>
              <a:spLocks noChangeArrowheads="1"/>
            </p:cNvSpPr>
            <p:nvPr/>
          </p:nvSpPr>
          <p:spPr bwMode="auto">
            <a:xfrm rot="5594423" flipV="1">
              <a:off x="1414246" y="4005794"/>
              <a:ext cx="7747040" cy="6800254"/>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84D0A2"/>
            </a:solidFill>
            <a:ln>
              <a:noFill/>
            </a:ln>
            <a:effectLst/>
          </p:spPr>
          <p:txBody>
            <a:bodyPr wrap="none" lIns="243770" tIns="121885" rIns="243770" bIns="121885" anchor="ctr"/>
            <a:lstStyle/>
            <a:p>
              <a:endParaRPr lang="en-US" sz="1600" dirty="0">
                <a:latin typeface="+mj-ea"/>
                <a:ea typeface="+mj-ea"/>
              </a:endParaRPr>
            </a:p>
          </p:txBody>
        </p:sp>
        <p:sp>
          <p:nvSpPr>
            <p:cNvPr id="23" name="Freeform 2"/>
            <p:cNvSpPr>
              <a:spLocks noChangeArrowheads="1"/>
            </p:cNvSpPr>
            <p:nvPr/>
          </p:nvSpPr>
          <p:spPr bwMode="auto">
            <a:xfrm>
              <a:off x="8857967" y="7559088"/>
              <a:ext cx="1882192" cy="1221211"/>
            </a:xfrm>
            <a:custGeom>
              <a:avLst/>
              <a:gdLst>
                <a:gd name="T0" fmla="*/ 1514 w 2315"/>
                <a:gd name="T1" fmla="*/ 1502 h 1503"/>
                <a:gd name="T2" fmla="*/ 1514 w 2315"/>
                <a:gd name="T3" fmla="*/ 1502 h 1503"/>
                <a:gd name="T4" fmla="*/ 543 w 2315"/>
                <a:gd name="T5" fmla="*/ 1189 h 1503"/>
                <a:gd name="T6" fmla="*/ 15 w 2315"/>
                <a:gd name="T7" fmla="*/ 472 h 1503"/>
                <a:gd name="T8" fmla="*/ 50 w 2315"/>
                <a:gd name="T9" fmla="*/ 353 h 1503"/>
                <a:gd name="T10" fmla="*/ 1024 w 2315"/>
                <a:gd name="T11" fmla="*/ 0 h 1503"/>
                <a:gd name="T12" fmla="*/ 1093 w 2315"/>
                <a:gd name="T13" fmla="*/ 0 h 1503"/>
                <a:gd name="T14" fmla="*/ 2277 w 2315"/>
                <a:gd name="T15" fmla="*/ 572 h 1503"/>
                <a:gd name="T16" fmla="*/ 2295 w 2315"/>
                <a:gd name="T17" fmla="*/ 689 h 1503"/>
                <a:gd name="T18" fmla="*/ 2142 w 2315"/>
                <a:gd name="T19" fmla="*/ 1338 h 1503"/>
                <a:gd name="T20" fmla="*/ 2062 w 2315"/>
                <a:gd name="T21" fmla="*/ 1433 h 1503"/>
                <a:gd name="T22" fmla="*/ 1514 w 2315"/>
                <a:gd name="T23" fmla="*/ 1502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5" h="1503">
                  <a:moveTo>
                    <a:pt x="1514" y="1502"/>
                  </a:moveTo>
                  <a:lnTo>
                    <a:pt x="1514" y="1502"/>
                  </a:lnTo>
                  <a:cubicBezTo>
                    <a:pt x="1141" y="1502"/>
                    <a:pt x="812" y="1396"/>
                    <a:pt x="543" y="1189"/>
                  </a:cubicBezTo>
                  <a:cubicBezTo>
                    <a:pt x="312" y="1012"/>
                    <a:pt x="129" y="766"/>
                    <a:pt x="15" y="472"/>
                  </a:cubicBezTo>
                  <a:cubicBezTo>
                    <a:pt x="0" y="430"/>
                    <a:pt x="13" y="379"/>
                    <a:pt x="50" y="353"/>
                  </a:cubicBezTo>
                  <a:cubicBezTo>
                    <a:pt x="365" y="117"/>
                    <a:pt x="693" y="0"/>
                    <a:pt x="1024" y="0"/>
                  </a:cubicBezTo>
                  <a:cubicBezTo>
                    <a:pt x="1048" y="0"/>
                    <a:pt x="1072" y="0"/>
                    <a:pt x="1093" y="0"/>
                  </a:cubicBezTo>
                  <a:cubicBezTo>
                    <a:pt x="1729" y="32"/>
                    <a:pt x="2192" y="482"/>
                    <a:pt x="2277" y="572"/>
                  </a:cubicBezTo>
                  <a:cubicBezTo>
                    <a:pt x="2309" y="604"/>
                    <a:pt x="2314" y="649"/>
                    <a:pt x="2295" y="689"/>
                  </a:cubicBezTo>
                  <a:cubicBezTo>
                    <a:pt x="2182" y="922"/>
                    <a:pt x="2150" y="1168"/>
                    <a:pt x="2142" y="1338"/>
                  </a:cubicBezTo>
                  <a:cubicBezTo>
                    <a:pt x="2142" y="1383"/>
                    <a:pt x="2107" y="1423"/>
                    <a:pt x="2062" y="1433"/>
                  </a:cubicBezTo>
                  <a:cubicBezTo>
                    <a:pt x="1872" y="1478"/>
                    <a:pt x="1689" y="1502"/>
                    <a:pt x="1514" y="1502"/>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24" name="Freeform 3"/>
            <p:cNvSpPr>
              <a:spLocks noChangeArrowheads="1"/>
            </p:cNvSpPr>
            <p:nvPr/>
          </p:nvSpPr>
          <p:spPr bwMode="auto">
            <a:xfrm>
              <a:off x="8764575" y="7472885"/>
              <a:ext cx="2068975" cy="1390025"/>
            </a:xfrm>
            <a:custGeom>
              <a:avLst/>
              <a:gdLst>
                <a:gd name="T0" fmla="*/ 1139 w 2544"/>
                <a:gd name="T1" fmla="*/ 207 h 1709"/>
                <a:gd name="T2" fmla="*/ 1139 w 2544"/>
                <a:gd name="T3" fmla="*/ 207 h 1709"/>
                <a:gd name="T4" fmla="*/ 1203 w 2544"/>
                <a:gd name="T5" fmla="*/ 207 h 1709"/>
                <a:gd name="T6" fmla="*/ 2318 w 2544"/>
                <a:gd name="T7" fmla="*/ 747 h 1709"/>
                <a:gd name="T8" fmla="*/ 2153 w 2544"/>
                <a:gd name="T9" fmla="*/ 1436 h 1709"/>
                <a:gd name="T10" fmla="*/ 1629 w 2544"/>
                <a:gd name="T11" fmla="*/ 1501 h 1709"/>
                <a:gd name="T12" fmla="*/ 228 w 2544"/>
                <a:gd name="T13" fmla="*/ 538 h 1709"/>
                <a:gd name="T14" fmla="*/ 1139 w 2544"/>
                <a:gd name="T15" fmla="*/ 207 h 1709"/>
                <a:gd name="T16" fmla="*/ 1139 w 2544"/>
                <a:gd name="T17" fmla="*/ 0 h 1709"/>
                <a:gd name="T18" fmla="*/ 1139 w 2544"/>
                <a:gd name="T19" fmla="*/ 0 h 1709"/>
                <a:gd name="T20" fmla="*/ 104 w 2544"/>
                <a:gd name="T21" fmla="*/ 371 h 1709"/>
                <a:gd name="T22" fmla="*/ 35 w 2544"/>
                <a:gd name="T23" fmla="*/ 612 h 1709"/>
                <a:gd name="T24" fmla="*/ 594 w 2544"/>
                <a:gd name="T25" fmla="*/ 1375 h 1709"/>
                <a:gd name="T26" fmla="*/ 1629 w 2544"/>
                <a:gd name="T27" fmla="*/ 1708 h 1709"/>
                <a:gd name="T28" fmla="*/ 2204 w 2544"/>
                <a:gd name="T29" fmla="*/ 1637 h 1709"/>
                <a:gd name="T30" fmla="*/ 2360 w 2544"/>
                <a:gd name="T31" fmla="*/ 1444 h 1709"/>
                <a:gd name="T32" fmla="*/ 2503 w 2544"/>
                <a:gd name="T33" fmla="*/ 837 h 1709"/>
                <a:gd name="T34" fmla="*/ 2469 w 2544"/>
                <a:gd name="T35" fmla="*/ 604 h 1709"/>
                <a:gd name="T36" fmla="*/ 1214 w 2544"/>
                <a:gd name="T37" fmla="*/ 0 h 1709"/>
                <a:gd name="T38" fmla="*/ 1139 w 2544"/>
                <a:gd name="T39" fmla="*/ 0 h 1709"/>
                <a:gd name="T40" fmla="*/ 1139 w 2544"/>
                <a:gd name="T41" fmla="*/ 20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4" h="1709">
                  <a:moveTo>
                    <a:pt x="1139" y="207"/>
                  </a:moveTo>
                  <a:lnTo>
                    <a:pt x="1139" y="207"/>
                  </a:lnTo>
                  <a:cubicBezTo>
                    <a:pt x="1160" y="207"/>
                    <a:pt x="1181" y="207"/>
                    <a:pt x="1203" y="207"/>
                  </a:cubicBezTo>
                  <a:cubicBezTo>
                    <a:pt x="1804" y="236"/>
                    <a:pt x="2246" y="673"/>
                    <a:pt x="2318" y="747"/>
                  </a:cubicBezTo>
                  <a:cubicBezTo>
                    <a:pt x="2196" y="993"/>
                    <a:pt x="2161" y="1258"/>
                    <a:pt x="2153" y="1436"/>
                  </a:cubicBezTo>
                  <a:cubicBezTo>
                    <a:pt x="1965" y="1480"/>
                    <a:pt x="1791" y="1501"/>
                    <a:pt x="1629" y="1501"/>
                  </a:cubicBezTo>
                  <a:cubicBezTo>
                    <a:pt x="877" y="1501"/>
                    <a:pt x="427" y="1046"/>
                    <a:pt x="228" y="538"/>
                  </a:cubicBezTo>
                  <a:cubicBezTo>
                    <a:pt x="522" y="318"/>
                    <a:pt x="829" y="207"/>
                    <a:pt x="1139" y="207"/>
                  </a:cubicBezTo>
                  <a:lnTo>
                    <a:pt x="1139" y="0"/>
                  </a:lnTo>
                  <a:lnTo>
                    <a:pt x="1139" y="0"/>
                  </a:lnTo>
                  <a:cubicBezTo>
                    <a:pt x="784" y="0"/>
                    <a:pt x="435" y="125"/>
                    <a:pt x="104" y="371"/>
                  </a:cubicBezTo>
                  <a:cubicBezTo>
                    <a:pt x="30" y="426"/>
                    <a:pt x="0" y="527"/>
                    <a:pt x="35" y="612"/>
                  </a:cubicBezTo>
                  <a:cubicBezTo>
                    <a:pt x="157" y="924"/>
                    <a:pt x="350" y="1187"/>
                    <a:pt x="594" y="1375"/>
                  </a:cubicBezTo>
                  <a:cubicBezTo>
                    <a:pt x="885" y="1597"/>
                    <a:pt x="1232" y="1708"/>
                    <a:pt x="1629" y="1708"/>
                  </a:cubicBezTo>
                  <a:cubicBezTo>
                    <a:pt x="1812" y="1708"/>
                    <a:pt x="2002" y="1684"/>
                    <a:pt x="2204" y="1637"/>
                  </a:cubicBezTo>
                  <a:cubicBezTo>
                    <a:pt x="2294" y="1616"/>
                    <a:pt x="2357" y="1536"/>
                    <a:pt x="2360" y="1444"/>
                  </a:cubicBezTo>
                  <a:cubicBezTo>
                    <a:pt x="2368" y="1287"/>
                    <a:pt x="2397" y="1054"/>
                    <a:pt x="2503" y="837"/>
                  </a:cubicBezTo>
                  <a:cubicBezTo>
                    <a:pt x="2543" y="760"/>
                    <a:pt x="2527" y="665"/>
                    <a:pt x="2469" y="604"/>
                  </a:cubicBezTo>
                  <a:cubicBezTo>
                    <a:pt x="2376" y="508"/>
                    <a:pt x="1889" y="32"/>
                    <a:pt x="1214" y="0"/>
                  </a:cubicBezTo>
                  <a:cubicBezTo>
                    <a:pt x="1189" y="0"/>
                    <a:pt x="1166" y="0"/>
                    <a:pt x="1139" y="0"/>
                  </a:cubicBezTo>
                  <a:lnTo>
                    <a:pt x="1139" y="20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5" name="Freeform 4"/>
            <p:cNvSpPr>
              <a:spLocks noChangeArrowheads="1"/>
            </p:cNvSpPr>
            <p:nvPr/>
          </p:nvSpPr>
          <p:spPr bwMode="auto">
            <a:xfrm>
              <a:off x="8757391" y="5199277"/>
              <a:ext cx="4267261" cy="2801602"/>
            </a:xfrm>
            <a:custGeom>
              <a:avLst/>
              <a:gdLst>
                <a:gd name="T0" fmla="*/ 2449 w 5244"/>
                <a:gd name="T1" fmla="*/ 3443 h 3444"/>
                <a:gd name="T2" fmla="*/ 2449 w 5244"/>
                <a:gd name="T3" fmla="*/ 3443 h 3444"/>
                <a:gd name="T4" fmla="*/ 2378 w 5244"/>
                <a:gd name="T5" fmla="*/ 3414 h 3444"/>
                <a:gd name="T6" fmla="*/ 1221 w 5244"/>
                <a:gd name="T7" fmla="*/ 2876 h 3444"/>
                <a:gd name="T8" fmla="*/ 1149 w 5244"/>
                <a:gd name="T9" fmla="*/ 2876 h 3444"/>
                <a:gd name="T10" fmla="*/ 225 w 5244"/>
                <a:gd name="T11" fmla="*/ 3188 h 3444"/>
                <a:gd name="T12" fmla="*/ 167 w 5244"/>
                <a:gd name="T13" fmla="*/ 3207 h 3444"/>
                <a:gd name="T14" fmla="*/ 129 w 5244"/>
                <a:gd name="T15" fmla="*/ 3199 h 3444"/>
                <a:gd name="T16" fmla="*/ 66 w 5244"/>
                <a:gd name="T17" fmla="*/ 3128 h 3444"/>
                <a:gd name="T18" fmla="*/ 24 w 5244"/>
                <a:gd name="T19" fmla="*/ 2524 h 3444"/>
                <a:gd name="T20" fmla="*/ 678 w 5244"/>
                <a:gd name="T21" fmla="*/ 1366 h 3444"/>
                <a:gd name="T22" fmla="*/ 1194 w 5244"/>
                <a:gd name="T23" fmla="*/ 474 h 3444"/>
                <a:gd name="T24" fmla="*/ 2333 w 5244"/>
                <a:gd name="T25" fmla="*/ 0 h 3444"/>
                <a:gd name="T26" fmla="*/ 2336 w 5244"/>
                <a:gd name="T27" fmla="*/ 0 h 3444"/>
                <a:gd name="T28" fmla="*/ 2362 w 5244"/>
                <a:gd name="T29" fmla="*/ 5 h 3444"/>
                <a:gd name="T30" fmla="*/ 3377 w 5244"/>
                <a:gd name="T31" fmla="*/ 628 h 3444"/>
                <a:gd name="T32" fmla="*/ 3753 w 5244"/>
                <a:gd name="T33" fmla="*/ 1150 h 3444"/>
                <a:gd name="T34" fmla="*/ 3755 w 5244"/>
                <a:gd name="T35" fmla="*/ 1152 h 3444"/>
                <a:gd name="T36" fmla="*/ 3763 w 5244"/>
                <a:gd name="T37" fmla="*/ 1157 h 3444"/>
                <a:gd name="T38" fmla="*/ 3766 w 5244"/>
                <a:gd name="T39" fmla="*/ 1155 h 3444"/>
                <a:gd name="T40" fmla="*/ 4248 w 5244"/>
                <a:gd name="T41" fmla="*/ 1057 h 3444"/>
                <a:gd name="T42" fmla="*/ 4918 w 5244"/>
                <a:gd name="T43" fmla="*/ 1269 h 3444"/>
                <a:gd name="T44" fmla="*/ 5151 w 5244"/>
                <a:gd name="T45" fmla="*/ 2055 h 3444"/>
                <a:gd name="T46" fmla="*/ 4311 w 5244"/>
                <a:gd name="T47" fmla="*/ 2860 h 3444"/>
                <a:gd name="T48" fmla="*/ 3638 w 5244"/>
                <a:gd name="T49" fmla="*/ 2958 h 3444"/>
                <a:gd name="T50" fmla="*/ 3615 w 5244"/>
                <a:gd name="T51" fmla="*/ 2958 h 3444"/>
                <a:gd name="T52" fmla="*/ 3615 w 5244"/>
                <a:gd name="T53" fmla="*/ 2958 h 3444"/>
                <a:gd name="T54" fmla="*/ 3612 w 5244"/>
                <a:gd name="T55" fmla="*/ 2958 h 3444"/>
                <a:gd name="T56" fmla="*/ 3601 w 5244"/>
                <a:gd name="T57" fmla="*/ 2958 h 3444"/>
                <a:gd name="T58" fmla="*/ 3591 w 5244"/>
                <a:gd name="T59" fmla="*/ 2958 h 3444"/>
                <a:gd name="T60" fmla="*/ 3363 w 5244"/>
                <a:gd name="T61" fmla="*/ 2979 h 3444"/>
                <a:gd name="T62" fmla="*/ 3358 w 5244"/>
                <a:gd name="T63" fmla="*/ 2979 h 3444"/>
                <a:gd name="T64" fmla="*/ 2555 w 5244"/>
                <a:gd name="T65" fmla="*/ 3371 h 3444"/>
                <a:gd name="T66" fmla="*/ 2532 w 5244"/>
                <a:gd name="T67" fmla="*/ 3403 h 3444"/>
                <a:gd name="T68" fmla="*/ 2457 w 5244"/>
                <a:gd name="T69" fmla="*/ 3443 h 3444"/>
                <a:gd name="T70" fmla="*/ 2449 w 5244"/>
                <a:gd name="T71" fmla="*/ 3443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44" h="3444">
                  <a:moveTo>
                    <a:pt x="2449" y="3443"/>
                  </a:moveTo>
                  <a:lnTo>
                    <a:pt x="2449" y="3443"/>
                  </a:lnTo>
                  <a:cubicBezTo>
                    <a:pt x="2423" y="3443"/>
                    <a:pt x="2397" y="3432"/>
                    <a:pt x="2378" y="3414"/>
                  </a:cubicBezTo>
                  <a:cubicBezTo>
                    <a:pt x="2222" y="3263"/>
                    <a:pt x="1795" y="2905"/>
                    <a:pt x="1221" y="2876"/>
                  </a:cubicBezTo>
                  <a:cubicBezTo>
                    <a:pt x="1197" y="2876"/>
                    <a:pt x="1173" y="2876"/>
                    <a:pt x="1149" y="2876"/>
                  </a:cubicBezTo>
                  <a:cubicBezTo>
                    <a:pt x="834" y="2876"/>
                    <a:pt x="522" y="2979"/>
                    <a:pt x="225" y="3188"/>
                  </a:cubicBezTo>
                  <a:cubicBezTo>
                    <a:pt x="206" y="3199"/>
                    <a:pt x="188" y="3207"/>
                    <a:pt x="167" y="3207"/>
                  </a:cubicBezTo>
                  <a:cubicBezTo>
                    <a:pt x="154" y="3207"/>
                    <a:pt x="140" y="3204"/>
                    <a:pt x="129" y="3199"/>
                  </a:cubicBezTo>
                  <a:cubicBezTo>
                    <a:pt x="98" y="3186"/>
                    <a:pt x="74" y="3159"/>
                    <a:pt x="66" y="3128"/>
                  </a:cubicBezTo>
                  <a:cubicBezTo>
                    <a:pt x="16" y="2921"/>
                    <a:pt x="0" y="2712"/>
                    <a:pt x="24" y="2524"/>
                  </a:cubicBezTo>
                  <a:cubicBezTo>
                    <a:pt x="111" y="1817"/>
                    <a:pt x="522" y="1472"/>
                    <a:pt x="678" y="1366"/>
                  </a:cubicBezTo>
                  <a:cubicBezTo>
                    <a:pt x="678" y="1224"/>
                    <a:pt x="739" y="906"/>
                    <a:pt x="1194" y="474"/>
                  </a:cubicBezTo>
                  <a:cubicBezTo>
                    <a:pt x="1610" y="82"/>
                    <a:pt x="2087" y="11"/>
                    <a:pt x="2333" y="0"/>
                  </a:cubicBezTo>
                  <a:cubicBezTo>
                    <a:pt x="2333" y="0"/>
                    <a:pt x="2333" y="0"/>
                    <a:pt x="2336" y="0"/>
                  </a:cubicBezTo>
                  <a:cubicBezTo>
                    <a:pt x="2344" y="0"/>
                    <a:pt x="2354" y="3"/>
                    <a:pt x="2362" y="5"/>
                  </a:cubicBezTo>
                  <a:cubicBezTo>
                    <a:pt x="2741" y="103"/>
                    <a:pt x="3082" y="313"/>
                    <a:pt x="3377" y="628"/>
                  </a:cubicBezTo>
                  <a:cubicBezTo>
                    <a:pt x="3609" y="877"/>
                    <a:pt x="3731" y="1104"/>
                    <a:pt x="3753" y="1150"/>
                  </a:cubicBezTo>
                  <a:cubicBezTo>
                    <a:pt x="3753" y="1150"/>
                    <a:pt x="3755" y="1150"/>
                    <a:pt x="3755" y="1152"/>
                  </a:cubicBezTo>
                  <a:cubicBezTo>
                    <a:pt x="3758" y="1157"/>
                    <a:pt x="3760" y="1157"/>
                    <a:pt x="3763" y="1157"/>
                  </a:cubicBezTo>
                  <a:cubicBezTo>
                    <a:pt x="3763" y="1157"/>
                    <a:pt x="3766" y="1157"/>
                    <a:pt x="3766" y="1155"/>
                  </a:cubicBezTo>
                  <a:cubicBezTo>
                    <a:pt x="3901" y="1091"/>
                    <a:pt x="4070" y="1057"/>
                    <a:pt x="4248" y="1057"/>
                  </a:cubicBezTo>
                  <a:cubicBezTo>
                    <a:pt x="4510" y="1057"/>
                    <a:pt x="4748" y="1134"/>
                    <a:pt x="4918" y="1269"/>
                  </a:cubicBezTo>
                  <a:cubicBezTo>
                    <a:pt x="5076" y="1393"/>
                    <a:pt x="5243" y="1631"/>
                    <a:pt x="5151" y="2055"/>
                  </a:cubicBezTo>
                  <a:cubicBezTo>
                    <a:pt x="5063" y="2444"/>
                    <a:pt x="4780" y="2714"/>
                    <a:pt x="4311" y="2860"/>
                  </a:cubicBezTo>
                  <a:cubicBezTo>
                    <a:pt x="4007" y="2950"/>
                    <a:pt x="3720" y="2958"/>
                    <a:pt x="3638" y="2958"/>
                  </a:cubicBezTo>
                  <a:cubicBezTo>
                    <a:pt x="3628" y="2958"/>
                    <a:pt x="3620" y="2958"/>
                    <a:pt x="3615" y="2958"/>
                  </a:cubicBezTo>
                  <a:lnTo>
                    <a:pt x="3615" y="2958"/>
                  </a:lnTo>
                  <a:lnTo>
                    <a:pt x="3612" y="2958"/>
                  </a:lnTo>
                  <a:cubicBezTo>
                    <a:pt x="3609" y="2958"/>
                    <a:pt x="3604" y="2958"/>
                    <a:pt x="3601" y="2958"/>
                  </a:cubicBezTo>
                  <a:cubicBezTo>
                    <a:pt x="3596" y="2958"/>
                    <a:pt x="3594" y="2958"/>
                    <a:pt x="3591" y="2958"/>
                  </a:cubicBezTo>
                  <a:cubicBezTo>
                    <a:pt x="3488" y="2961"/>
                    <a:pt x="3366" y="2979"/>
                    <a:pt x="3363" y="2979"/>
                  </a:cubicBezTo>
                  <a:cubicBezTo>
                    <a:pt x="3360" y="2979"/>
                    <a:pt x="3360" y="2979"/>
                    <a:pt x="3358" y="2979"/>
                  </a:cubicBezTo>
                  <a:cubicBezTo>
                    <a:pt x="3011" y="3011"/>
                    <a:pt x="2744" y="3144"/>
                    <a:pt x="2555" y="3371"/>
                  </a:cubicBezTo>
                  <a:cubicBezTo>
                    <a:pt x="2547" y="3382"/>
                    <a:pt x="2539" y="3392"/>
                    <a:pt x="2532" y="3403"/>
                  </a:cubicBezTo>
                  <a:cubicBezTo>
                    <a:pt x="2513" y="3427"/>
                    <a:pt x="2487" y="3440"/>
                    <a:pt x="2457" y="3443"/>
                  </a:cubicBezTo>
                  <a:cubicBezTo>
                    <a:pt x="2455" y="3443"/>
                    <a:pt x="2452" y="3443"/>
                    <a:pt x="2449" y="3443"/>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26" name="Freeform 5"/>
            <p:cNvSpPr>
              <a:spLocks noChangeArrowheads="1"/>
            </p:cNvSpPr>
            <p:nvPr/>
          </p:nvSpPr>
          <p:spPr bwMode="auto">
            <a:xfrm>
              <a:off x="8671184" y="5116666"/>
              <a:ext cx="4443267" cy="2970416"/>
            </a:xfrm>
            <a:custGeom>
              <a:avLst/>
              <a:gdLst>
                <a:gd name="T0" fmla="*/ 2439 w 5461"/>
                <a:gd name="T1" fmla="*/ 209 h 3650"/>
                <a:gd name="T2" fmla="*/ 2439 w 5461"/>
                <a:gd name="T3" fmla="*/ 209 h 3650"/>
                <a:gd name="T4" fmla="*/ 3405 w 5461"/>
                <a:gd name="T5" fmla="*/ 800 h 3650"/>
                <a:gd name="T6" fmla="*/ 3763 w 5461"/>
                <a:gd name="T7" fmla="*/ 1300 h 3650"/>
                <a:gd name="T8" fmla="*/ 3866 w 5461"/>
                <a:gd name="T9" fmla="*/ 1364 h 3650"/>
                <a:gd name="T10" fmla="*/ 3914 w 5461"/>
                <a:gd name="T11" fmla="*/ 1353 h 3650"/>
                <a:gd name="T12" fmla="*/ 4351 w 5461"/>
                <a:gd name="T13" fmla="*/ 1263 h 3650"/>
                <a:gd name="T14" fmla="*/ 4957 w 5461"/>
                <a:gd name="T15" fmla="*/ 1451 h 3650"/>
                <a:gd name="T16" fmla="*/ 5153 w 5461"/>
                <a:gd name="T17" fmla="*/ 2137 h 3650"/>
                <a:gd name="T18" fmla="*/ 4383 w 5461"/>
                <a:gd name="T19" fmla="*/ 2862 h 3650"/>
                <a:gd name="T20" fmla="*/ 3741 w 5461"/>
                <a:gd name="T21" fmla="*/ 2958 h 3650"/>
                <a:gd name="T22" fmla="*/ 3720 w 5461"/>
                <a:gd name="T23" fmla="*/ 2958 h 3650"/>
                <a:gd name="T24" fmla="*/ 3718 w 5461"/>
                <a:gd name="T25" fmla="*/ 2958 h 3650"/>
                <a:gd name="T26" fmla="*/ 3704 w 5461"/>
                <a:gd name="T27" fmla="*/ 2958 h 3650"/>
                <a:gd name="T28" fmla="*/ 3704 w 5461"/>
                <a:gd name="T29" fmla="*/ 2958 h 3650"/>
                <a:gd name="T30" fmla="*/ 3450 w 5461"/>
                <a:gd name="T31" fmla="*/ 2979 h 3650"/>
                <a:gd name="T32" fmla="*/ 2579 w 5461"/>
                <a:gd name="T33" fmla="*/ 3408 h 3650"/>
                <a:gd name="T34" fmla="*/ 2552 w 5461"/>
                <a:gd name="T35" fmla="*/ 3442 h 3650"/>
                <a:gd name="T36" fmla="*/ 1329 w 5461"/>
                <a:gd name="T37" fmla="*/ 2876 h 3650"/>
                <a:gd name="T38" fmla="*/ 1252 w 5461"/>
                <a:gd name="T39" fmla="*/ 2876 h 3650"/>
                <a:gd name="T40" fmla="*/ 270 w 5461"/>
                <a:gd name="T41" fmla="*/ 3204 h 3650"/>
                <a:gd name="T42" fmla="*/ 230 w 5461"/>
                <a:gd name="T43" fmla="*/ 2640 h 3650"/>
                <a:gd name="T44" fmla="*/ 892 w 5461"/>
                <a:gd name="T45" fmla="*/ 1523 h 3650"/>
                <a:gd name="T46" fmla="*/ 1369 w 5461"/>
                <a:gd name="T47" fmla="*/ 654 h 3650"/>
                <a:gd name="T48" fmla="*/ 2439 w 5461"/>
                <a:gd name="T49" fmla="*/ 209 h 3650"/>
                <a:gd name="T50" fmla="*/ 2439 w 5461"/>
                <a:gd name="T51" fmla="*/ 0 h 3650"/>
                <a:gd name="T52" fmla="*/ 2439 w 5461"/>
                <a:gd name="T53" fmla="*/ 0 h 3650"/>
                <a:gd name="T54" fmla="*/ 2431 w 5461"/>
                <a:gd name="T55" fmla="*/ 0 h 3650"/>
                <a:gd name="T56" fmla="*/ 1226 w 5461"/>
                <a:gd name="T57" fmla="*/ 503 h 3650"/>
                <a:gd name="T58" fmla="*/ 720 w 5461"/>
                <a:gd name="T59" fmla="*/ 1226 h 3650"/>
                <a:gd name="T60" fmla="*/ 680 w 5461"/>
                <a:gd name="T61" fmla="*/ 1414 h 3650"/>
                <a:gd name="T62" fmla="*/ 23 w 5461"/>
                <a:gd name="T63" fmla="*/ 2614 h 3650"/>
                <a:gd name="T64" fmla="*/ 69 w 5461"/>
                <a:gd name="T65" fmla="*/ 3254 h 3650"/>
                <a:gd name="T66" fmla="*/ 196 w 5461"/>
                <a:gd name="T67" fmla="*/ 3400 h 3650"/>
                <a:gd name="T68" fmla="*/ 270 w 5461"/>
                <a:gd name="T69" fmla="*/ 3413 h 3650"/>
                <a:gd name="T70" fmla="*/ 386 w 5461"/>
                <a:gd name="T71" fmla="*/ 3376 h 3650"/>
                <a:gd name="T72" fmla="*/ 1252 w 5461"/>
                <a:gd name="T73" fmla="*/ 3082 h 3650"/>
                <a:gd name="T74" fmla="*/ 1321 w 5461"/>
                <a:gd name="T75" fmla="*/ 3082 h 3650"/>
                <a:gd name="T76" fmla="*/ 2407 w 5461"/>
                <a:gd name="T77" fmla="*/ 3590 h 3650"/>
                <a:gd name="T78" fmla="*/ 2552 w 5461"/>
                <a:gd name="T79" fmla="*/ 3649 h 3650"/>
                <a:gd name="T80" fmla="*/ 2569 w 5461"/>
                <a:gd name="T81" fmla="*/ 3649 h 3650"/>
                <a:gd name="T82" fmla="*/ 2717 w 5461"/>
                <a:gd name="T83" fmla="*/ 3567 h 3650"/>
                <a:gd name="T84" fmla="*/ 2740 w 5461"/>
                <a:gd name="T85" fmla="*/ 3540 h 3650"/>
                <a:gd name="T86" fmla="*/ 3469 w 5461"/>
                <a:gd name="T87" fmla="*/ 3185 h 3650"/>
                <a:gd name="T88" fmla="*/ 3482 w 5461"/>
                <a:gd name="T89" fmla="*/ 3183 h 3650"/>
                <a:gd name="T90" fmla="*/ 3691 w 5461"/>
                <a:gd name="T91" fmla="*/ 3164 h 3650"/>
                <a:gd name="T92" fmla="*/ 3704 w 5461"/>
                <a:gd name="T93" fmla="*/ 3164 h 3650"/>
                <a:gd name="T94" fmla="*/ 3720 w 5461"/>
                <a:gd name="T95" fmla="*/ 3164 h 3650"/>
                <a:gd name="T96" fmla="*/ 3741 w 5461"/>
                <a:gd name="T97" fmla="*/ 3164 h 3650"/>
                <a:gd name="T98" fmla="*/ 4443 w 5461"/>
                <a:gd name="T99" fmla="*/ 3061 h 3650"/>
                <a:gd name="T100" fmla="*/ 5042 w 5461"/>
                <a:gd name="T101" fmla="*/ 2733 h 3650"/>
                <a:gd name="T102" fmla="*/ 5355 w 5461"/>
                <a:gd name="T103" fmla="*/ 2182 h 3650"/>
                <a:gd name="T104" fmla="*/ 5087 w 5461"/>
                <a:gd name="T105" fmla="*/ 1289 h 3650"/>
                <a:gd name="T106" fmla="*/ 4351 w 5461"/>
                <a:gd name="T107" fmla="*/ 1057 h 3650"/>
                <a:gd name="T108" fmla="*/ 3908 w 5461"/>
                <a:gd name="T109" fmla="*/ 1130 h 3650"/>
                <a:gd name="T110" fmla="*/ 3556 w 5461"/>
                <a:gd name="T111" fmla="*/ 659 h 3650"/>
                <a:gd name="T112" fmla="*/ 2492 w 5461"/>
                <a:gd name="T113" fmla="*/ 8 h 3650"/>
                <a:gd name="T114" fmla="*/ 2439 w 5461"/>
                <a:gd name="T115" fmla="*/ 0 h 3650"/>
                <a:gd name="T116" fmla="*/ 2439 w 5461"/>
                <a:gd name="T117" fmla="*/ 209 h 3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61" h="3650">
                  <a:moveTo>
                    <a:pt x="2439" y="209"/>
                  </a:moveTo>
                  <a:lnTo>
                    <a:pt x="2439" y="209"/>
                  </a:lnTo>
                  <a:cubicBezTo>
                    <a:pt x="2799" y="302"/>
                    <a:pt x="3122" y="500"/>
                    <a:pt x="3405" y="800"/>
                  </a:cubicBezTo>
                  <a:cubicBezTo>
                    <a:pt x="3646" y="1059"/>
                    <a:pt x="3763" y="1297"/>
                    <a:pt x="3763" y="1300"/>
                  </a:cubicBezTo>
                  <a:cubicBezTo>
                    <a:pt x="3784" y="1340"/>
                    <a:pt x="3823" y="1364"/>
                    <a:pt x="3866" y="1364"/>
                  </a:cubicBezTo>
                  <a:cubicBezTo>
                    <a:pt x="3882" y="1364"/>
                    <a:pt x="3898" y="1358"/>
                    <a:pt x="3914" y="1353"/>
                  </a:cubicBezTo>
                  <a:cubicBezTo>
                    <a:pt x="4033" y="1295"/>
                    <a:pt x="4189" y="1263"/>
                    <a:pt x="4351" y="1263"/>
                  </a:cubicBezTo>
                  <a:cubicBezTo>
                    <a:pt x="4565" y="1263"/>
                    <a:pt x="4793" y="1321"/>
                    <a:pt x="4957" y="1451"/>
                  </a:cubicBezTo>
                  <a:cubicBezTo>
                    <a:pt x="5153" y="1607"/>
                    <a:pt x="5219" y="1838"/>
                    <a:pt x="5153" y="2137"/>
                  </a:cubicBezTo>
                  <a:cubicBezTo>
                    <a:pt x="5073" y="2486"/>
                    <a:pt x="4817" y="2730"/>
                    <a:pt x="4383" y="2862"/>
                  </a:cubicBezTo>
                  <a:cubicBezTo>
                    <a:pt x="4094" y="2950"/>
                    <a:pt x="3818" y="2958"/>
                    <a:pt x="3741" y="2958"/>
                  </a:cubicBezTo>
                  <a:cubicBezTo>
                    <a:pt x="3728" y="2958"/>
                    <a:pt x="3720" y="2958"/>
                    <a:pt x="3720" y="2958"/>
                  </a:cubicBezTo>
                  <a:lnTo>
                    <a:pt x="3718" y="2958"/>
                  </a:lnTo>
                  <a:cubicBezTo>
                    <a:pt x="3712" y="2958"/>
                    <a:pt x="3710" y="2958"/>
                    <a:pt x="3704" y="2958"/>
                  </a:cubicBezTo>
                  <a:lnTo>
                    <a:pt x="3704" y="2958"/>
                  </a:lnTo>
                  <a:cubicBezTo>
                    <a:pt x="3591" y="2958"/>
                    <a:pt x="3450" y="2979"/>
                    <a:pt x="3450" y="2979"/>
                  </a:cubicBezTo>
                  <a:cubicBezTo>
                    <a:pt x="3077" y="3013"/>
                    <a:pt x="2783" y="3159"/>
                    <a:pt x="2579" y="3408"/>
                  </a:cubicBezTo>
                  <a:cubicBezTo>
                    <a:pt x="2571" y="3419"/>
                    <a:pt x="2560" y="3432"/>
                    <a:pt x="2552" y="3442"/>
                  </a:cubicBezTo>
                  <a:cubicBezTo>
                    <a:pt x="2399" y="3291"/>
                    <a:pt x="1946" y="2907"/>
                    <a:pt x="1329" y="2876"/>
                  </a:cubicBezTo>
                  <a:cubicBezTo>
                    <a:pt x="1305" y="2876"/>
                    <a:pt x="1279" y="2876"/>
                    <a:pt x="1252" y="2876"/>
                  </a:cubicBezTo>
                  <a:cubicBezTo>
                    <a:pt x="916" y="2876"/>
                    <a:pt x="585" y="2984"/>
                    <a:pt x="270" y="3204"/>
                  </a:cubicBezTo>
                  <a:cubicBezTo>
                    <a:pt x="219" y="3008"/>
                    <a:pt x="209" y="2812"/>
                    <a:pt x="230" y="2640"/>
                  </a:cubicBezTo>
                  <a:cubicBezTo>
                    <a:pt x="331" y="1822"/>
                    <a:pt x="892" y="1523"/>
                    <a:pt x="892" y="1523"/>
                  </a:cubicBezTo>
                  <a:cubicBezTo>
                    <a:pt x="892" y="1523"/>
                    <a:pt x="799" y="1191"/>
                    <a:pt x="1369" y="654"/>
                  </a:cubicBezTo>
                  <a:cubicBezTo>
                    <a:pt x="1755" y="286"/>
                    <a:pt x="2195" y="217"/>
                    <a:pt x="2439" y="209"/>
                  </a:cubicBezTo>
                  <a:lnTo>
                    <a:pt x="2439" y="0"/>
                  </a:lnTo>
                  <a:lnTo>
                    <a:pt x="2439" y="0"/>
                  </a:lnTo>
                  <a:cubicBezTo>
                    <a:pt x="2436" y="0"/>
                    <a:pt x="2433" y="0"/>
                    <a:pt x="2431" y="0"/>
                  </a:cubicBezTo>
                  <a:cubicBezTo>
                    <a:pt x="2171" y="10"/>
                    <a:pt x="1665" y="87"/>
                    <a:pt x="1226" y="503"/>
                  </a:cubicBezTo>
                  <a:cubicBezTo>
                    <a:pt x="964" y="749"/>
                    <a:pt x="794" y="993"/>
                    <a:pt x="720" y="1226"/>
                  </a:cubicBezTo>
                  <a:cubicBezTo>
                    <a:pt x="696" y="1300"/>
                    <a:pt x="686" y="1364"/>
                    <a:pt x="680" y="1414"/>
                  </a:cubicBezTo>
                  <a:cubicBezTo>
                    <a:pt x="487" y="1560"/>
                    <a:pt x="108" y="1925"/>
                    <a:pt x="23" y="2614"/>
                  </a:cubicBezTo>
                  <a:cubicBezTo>
                    <a:pt x="0" y="2815"/>
                    <a:pt x="16" y="3037"/>
                    <a:pt x="69" y="3254"/>
                  </a:cubicBezTo>
                  <a:cubicBezTo>
                    <a:pt x="84" y="3320"/>
                    <a:pt x="132" y="3373"/>
                    <a:pt x="196" y="3400"/>
                  </a:cubicBezTo>
                  <a:cubicBezTo>
                    <a:pt x="219" y="3408"/>
                    <a:pt x="243" y="3413"/>
                    <a:pt x="270" y="3413"/>
                  </a:cubicBezTo>
                  <a:cubicBezTo>
                    <a:pt x="309" y="3413"/>
                    <a:pt x="352" y="3400"/>
                    <a:pt x="386" y="3376"/>
                  </a:cubicBezTo>
                  <a:cubicBezTo>
                    <a:pt x="667" y="3180"/>
                    <a:pt x="958" y="3082"/>
                    <a:pt x="1252" y="3082"/>
                  </a:cubicBezTo>
                  <a:cubicBezTo>
                    <a:pt x="1276" y="3082"/>
                    <a:pt x="1297" y="3082"/>
                    <a:pt x="1321" y="3082"/>
                  </a:cubicBezTo>
                  <a:cubicBezTo>
                    <a:pt x="1859" y="3109"/>
                    <a:pt x="2261" y="3448"/>
                    <a:pt x="2407" y="3590"/>
                  </a:cubicBezTo>
                  <a:cubicBezTo>
                    <a:pt x="2447" y="3628"/>
                    <a:pt x="2500" y="3649"/>
                    <a:pt x="2552" y="3649"/>
                  </a:cubicBezTo>
                  <a:cubicBezTo>
                    <a:pt x="2558" y="3649"/>
                    <a:pt x="2563" y="3649"/>
                    <a:pt x="2569" y="3649"/>
                  </a:cubicBezTo>
                  <a:cubicBezTo>
                    <a:pt x="2627" y="3644"/>
                    <a:pt x="2682" y="3615"/>
                    <a:pt x="2717" y="3567"/>
                  </a:cubicBezTo>
                  <a:cubicBezTo>
                    <a:pt x="2725" y="3556"/>
                    <a:pt x="2732" y="3548"/>
                    <a:pt x="2740" y="3540"/>
                  </a:cubicBezTo>
                  <a:cubicBezTo>
                    <a:pt x="2907" y="3334"/>
                    <a:pt x="3154" y="3214"/>
                    <a:pt x="3469" y="3185"/>
                  </a:cubicBezTo>
                  <a:cubicBezTo>
                    <a:pt x="3474" y="3185"/>
                    <a:pt x="3477" y="3185"/>
                    <a:pt x="3482" y="3183"/>
                  </a:cubicBezTo>
                  <a:cubicBezTo>
                    <a:pt x="3482" y="3183"/>
                    <a:pt x="3599" y="3167"/>
                    <a:pt x="3691" y="3164"/>
                  </a:cubicBezTo>
                  <a:cubicBezTo>
                    <a:pt x="3694" y="3164"/>
                    <a:pt x="3699" y="3164"/>
                    <a:pt x="3704" y="3164"/>
                  </a:cubicBezTo>
                  <a:cubicBezTo>
                    <a:pt x="3710" y="3164"/>
                    <a:pt x="3715" y="3164"/>
                    <a:pt x="3720" y="3164"/>
                  </a:cubicBezTo>
                  <a:cubicBezTo>
                    <a:pt x="3728" y="3164"/>
                    <a:pt x="3736" y="3164"/>
                    <a:pt x="3741" y="3164"/>
                  </a:cubicBezTo>
                  <a:cubicBezTo>
                    <a:pt x="3826" y="3164"/>
                    <a:pt x="4128" y="3156"/>
                    <a:pt x="4443" y="3061"/>
                  </a:cubicBezTo>
                  <a:cubicBezTo>
                    <a:pt x="4690" y="2987"/>
                    <a:pt x="4891" y="2876"/>
                    <a:pt x="5042" y="2733"/>
                  </a:cubicBezTo>
                  <a:cubicBezTo>
                    <a:pt x="5201" y="2582"/>
                    <a:pt x="5307" y="2396"/>
                    <a:pt x="5355" y="2182"/>
                  </a:cubicBezTo>
                  <a:cubicBezTo>
                    <a:pt x="5460" y="1705"/>
                    <a:pt x="5267" y="1435"/>
                    <a:pt x="5087" y="1289"/>
                  </a:cubicBezTo>
                  <a:cubicBezTo>
                    <a:pt x="4896" y="1138"/>
                    <a:pt x="4637" y="1057"/>
                    <a:pt x="4351" y="1057"/>
                  </a:cubicBezTo>
                  <a:cubicBezTo>
                    <a:pt x="4195" y="1057"/>
                    <a:pt x="4038" y="1083"/>
                    <a:pt x="3908" y="1130"/>
                  </a:cubicBezTo>
                  <a:cubicBezTo>
                    <a:pt x="3850" y="1030"/>
                    <a:pt x="3734" y="850"/>
                    <a:pt x="3556" y="659"/>
                  </a:cubicBezTo>
                  <a:cubicBezTo>
                    <a:pt x="3246" y="331"/>
                    <a:pt x="2889" y="111"/>
                    <a:pt x="2492" y="8"/>
                  </a:cubicBezTo>
                  <a:cubicBezTo>
                    <a:pt x="2473" y="3"/>
                    <a:pt x="2457" y="0"/>
                    <a:pt x="2439" y="0"/>
                  </a:cubicBezTo>
                  <a:lnTo>
                    <a:pt x="2439"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7" name="Freeform 6"/>
            <p:cNvSpPr>
              <a:spLocks noChangeArrowheads="1"/>
            </p:cNvSpPr>
            <p:nvPr/>
          </p:nvSpPr>
          <p:spPr bwMode="auto">
            <a:xfrm>
              <a:off x="10621624" y="6718607"/>
              <a:ext cx="4856344" cy="3785754"/>
            </a:xfrm>
            <a:custGeom>
              <a:avLst/>
              <a:gdLst>
                <a:gd name="T0" fmla="*/ 4388 w 5967"/>
                <a:gd name="T1" fmla="*/ 4650 h 4651"/>
                <a:gd name="T2" fmla="*/ 4388 w 5967"/>
                <a:gd name="T3" fmla="*/ 4650 h 4651"/>
                <a:gd name="T4" fmla="*/ 4364 w 5967"/>
                <a:gd name="T5" fmla="*/ 4647 h 4651"/>
                <a:gd name="T6" fmla="*/ 2979 w 5967"/>
                <a:gd name="T7" fmla="*/ 3702 h 4651"/>
                <a:gd name="T8" fmla="*/ 2780 w 5967"/>
                <a:gd name="T9" fmla="*/ 3167 h 4651"/>
                <a:gd name="T10" fmla="*/ 2460 w 5967"/>
                <a:gd name="T11" fmla="*/ 3212 h 4651"/>
                <a:gd name="T12" fmla="*/ 1960 w 5967"/>
                <a:gd name="T13" fmla="*/ 3082 h 4651"/>
                <a:gd name="T14" fmla="*/ 1279 w 5967"/>
                <a:gd name="T15" fmla="*/ 3262 h 4651"/>
                <a:gd name="T16" fmla="*/ 392 w 5967"/>
                <a:gd name="T17" fmla="*/ 2883 h 4651"/>
                <a:gd name="T18" fmla="*/ 13 w 5967"/>
                <a:gd name="T19" fmla="*/ 2388 h 4651"/>
                <a:gd name="T20" fmla="*/ 0 w 5967"/>
                <a:gd name="T21" fmla="*/ 2333 h 4651"/>
                <a:gd name="T22" fmla="*/ 283 w 5967"/>
                <a:gd name="T23" fmla="*/ 1520 h 4651"/>
                <a:gd name="T24" fmla="*/ 1070 w 5967"/>
                <a:gd name="T25" fmla="*/ 1136 h 4651"/>
                <a:gd name="T26" fmla="*/ 1311 w 5967"/>
                <a:gd name="T27" fmla="*/ 1115 h 4651"/>
                <a:gd name="T28" fmla="*/ 1321 w 5967"/>
                <a:gd name="T29" fmla="*/ 1115 h 4651"/>
                <a:gd name="T30" fmla="*/ 1329 w 5967"/>
                <a:gd name="T31" fmla="*/ 1115 h 4651"/>
                <a:gd name="T32" fmla="*/ 1353 w 5967"/>
                <a:gd name="T33" fmla="*/ 1115 h 4651"/>
                <a:gd name="T34" fmla="*/ 2023 w 5967"/>
                <a:gd name="T35" fmla="*/ 1017 h 4651"/>
                <a:gd name="T36" fmla="*/ 2881 w 5967"/>
                <a:gd name="T37" fmla="*/ 198 h 4651"/>
                <a:gd name="T38" fmla="*/ 2892 w 5967"/>
                <a:gd name="T39" fmla="*/ 145 h 4651"/>
                <a:gd name="T40" fmla="*/ 2971 w 5967"/>
                <a:gd name="T41" fmla="*/ 61 h 4651"/>
                <a:gd name="T42" fmla="*/ 3501 w 5967"/>
                <a:gd name="T43" fmla="*/ 0 h 4651"/>
                <a:gd name="T44" fmla="*/ 4333 w 5967"/>
                <a:gd name="T45" fmla="*/ 254 h 4651"/>
                <a:gd name="T46" fmla="*/ 4860 w 5967"/>
                <a:gd name="T47" fmla="*/ 1271 h 4651"/>
                <a:gd name="T48" fmla="*/ 4788 w 5967"/>
                <a:gd name="T49" fmla="*/ 1382 h 4651"/>
                <a:gd name="T50" fmla="*/ 4441 w 5967"/>
                <a:gd name="T51" fmla="*/ 1625 h 4651"/>
                <a:gd name="T52" fmla="*/ 4359 w 5967"/>
                <a:gd name="T53" fmla="*/ 2235 h 4651"/>
                <a:gd name="T54" fmla="*/ 4367 w 5967"/>
                <a:gd name="T55" fmla="*/ 2240 h 4651"/>
                <a:gd name="T56" fmla="*/ 4372 w 5967"/>
                <a:gd name="T57" fmla="*/ 2240 h 4651"/>
                <a:gd name="T58" fmla="*/ 4375 w 5967"/>
                <a:gd name="T59" fmla="*/ 2227 h 4651"/>
                <a:gd name="T60" fmla="*/ 4454 w 5967"/>
                <a:gd name="T61" fmla="*/ 1636 h 4651"/>
                <a:gd name="T62" fmla="*/ 5034 w 5967"/>
                <a:gd name="T63" fmla="*/ 1364 h 4651"/>
                <a:gd name="T64" fmla="*/ 5108 w 5967"/>
                <a:gd name="T65" fmla="*/ 1366 h 4651"/>
                <a:gd name="T66" fmla="*/ 5884 w 5967"/>
                <a:gd name="T67" fmla="*/ 1753 h 4651"/>
                <a:gd name="T68" fmla="*/ 5911 w 5967"/>
                <a:gd name="T69" fmla="*/ 1814 h 4651"/>
                <a:gd name="T70" fmla="*/ 5132 w 5967"/>
                <a:gd name="T71" fmla="*/ 3246 h 4651"/>
                <a:gd name="T72" fmla="*/ 4333 w 5967"/>
                <a:gd name="T73" fmla="*/ 3585 h 4651"/>
                <a:gd name="T74" fmla="*/ 4356 w 5967"/>
                <a:gd name="T75" fmla="*/ 3948 h 4651"/>
                <a:gd name="T76" fmla="*/ 4714 w 5967"/>
                <a:gd name="T77" fmla="*/ 4247 h 4651"/>
                <a:gd name="T78" fmla="*/ 4783 w 5967"/>
                <a:gd name="T79" fmla="*/ 4332 h 4651"/>
                <a:gd name="T80" fmla="*/ 4740 w 5967"/>
                <a:gd name="T81" fmla="*/ 4430 h 4651"/>
                <a:gd name="T82" fmla="*/ 4446 w 5967"/>
                <a:gd name="T83" fmla="*/ 4631 h 4651"/>
                <a:gd name="T84" fmla="*/ 4388 w 5967"/>
                <a:gd name="T85" fmla="*/ 4650 h 4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67" h="4651">
                  <a:moveTo>
                    <a:pt x="4388" y="4650"/>
                  </a:moveTo>
                  <a:lnTo>
                    <a:pt x="4388" y="4650"/>
                  </a:lnTo>
                  <a:cubicBezTo>
                    <a:pt x="4380" y="4650"/>
                    <a:pt x="4372" y="4647"/>
                    <a:pt x="4364" y="4647"/>
                  </a:cubicBezTo>
                  <a:cubicBezTo>
                    <a:pt x="3556" y="4446"/>
                    <a:pt x="3167" y="4022"/>
                    <a:pt x="2979" y="3702"/>
                  </a:cubicBezTo>
                  <a:cubicBezTo>
                    <a:pt x="2855" y="3487"/>
                    <a:pt x="2805" y="3291"/>
                    <a:pt x="2780" y="3167"/>
                  </a:cubicBezTo>
                  <a:cubicBezTo>
                    <a:pt x="2672" y="3196"/>
                    <a:pt x="2563" y="3212"/>
                    <a:pt x="2460" y="3212"/>
                  </a:cubicBezTo>
                  <a:cubicBezTo>
                    <a:pt x="2216" y="3212"/>
                    <a:pt x="2044" y="3132"/>
                    <a:pt x="1960" y="3082"/>
                  </a:cubicBezTo>
                  <a:cubicBezTo>
                    <a:pt x="1729" y="3201"/>
                    <a:pt x="1499" y="3262"/>
                    <a:pt x="1279" y="3262"/>
                  </a:cubicBezTo>
                  <a:cubicBezTo>
                    <a:pt x="956" y="3262"/>
                    <a:pt x="659" y="3135"/>
                    <a:pt x="392" y="2883"/>
                  </a:cubicBezTo>
                  <a:cubicBezTo>
                    <a:pt x="186" y="2690"/>
                    <a:pt x="58" y="2473"/>
                    <a:pt x="13" y="2388"/>
                  </a:cubicBezTo>
                  <a:cubicBezTo>
                    <a:pt x="3" y="2373"/>
                    <a:pt x="0" y="2354"/>
                    <a:pt x="0" y="2333"/>
                  </a:cubicBezTo>
                  <a:cubicBezTo>
                    <a:pt x="13" y="2105"/>
                    <a:pt x="74" y="1776"/>
                    <a:pt x="283" y="1520"/>
                  </a:cubicBezTo>
                  <a:cubicBezTo>
                    <a:pt x="466" y="1297"/>
                    <a:pt x="731" y="1167"/>
                    <a:pt x="1070" y="1136"/>
                  </a:cubicBezTo>
                  <a:cubicBezTo>
                    <a:pt x="1311" y="1115"/>
                    <a:pt x="1311" y="1115"/>
                    <a:pt x="1311" y="1115"/>
                  </a:cubicBezTo>
                  <a:cubicBezTo>
                    <a:pt x="1313" y="1115"/>
                    <a:pt x="1316" y="1115"/>
                    <a:pt x="1321" y="1115"/>
                  </a:cubicBezTo>
                  <a:cubicBezTo>
                    <a:pt x="1321" y="1115"/>
                    <a:pt x="1327" y="1115"/>
                    <a:pt x="1329" y="1115"/>
                  </a:cubicBezTo>
                  <a:cubicBezTo>
                    <a:pt x="1332" y="1115"/>
                    <a:pt x="1340" y="1115"/>
                    <a:pt x="1353" y="1115"/>
                  </a:cubicBezTo>
                  <a:cubicBezTo>
                    <a:pt x="1432" y="1115"/>
                    <a:pt x="1719" y="1107"/>
                    <a:pt x="2023" y="1017"/>
                  </a:cubicBezTo>
                  <a:cubicBezTo>
                    <a:pt x="2497" y="873"/>
                    <a:pt x="2794" y="590"/>
                    <a:pt x="2881" y="198"/>
                  </a:cubicBezTo>
                  <a:cubicBezTo>
                    <a:pt x="2884" y="180"/>
                    <a:pt x="2887" y="164"/>
                    <a:pt x="2892" y="145"/>
                  </a:cubicBezTo>
                  <a:cubicBezTo>
                    <a:pt x="2897" y="103"/>
                    <a:pt x="2929" y="71"/>
                    <a:pt x="2971" y="61"/>
                  </a:cubicBezTo>
                  <a:cubicBezTo>
                    <a:pt x="3159" y="21"/>
                    <a:pt x="3340" y="0"/>
                    <a:pt x="3501" y="0"/>
                  </a:cubicBezTo>
                  <a:cubicBezTo>
                    <a:pt x="3832" y="0"/>
                    <a:pt x="4113" y="84"/>
                    <a:pt x="4333" y="254"/>
                  </a:cubicBezTo>
                  <a:cubicBezTo>
                    <a:pt x="4735" y="561"/>
                    <a:pt x="4835" y="1067"/>
                    <a:pt x="4860" y="1271"/>
                  </a:cubicBezTo>
                  <a:cubicBezTo>
                    <a:pt x="4865" y="1318"/>
                    <a:pt x="4835" y="1366"/>
                    <a:pt x="4788" y="1382"/>
                  </a:cubicBezTo>
                  <a:cubicBezTo>
                    <a:pt x="4645" y="1424"/>
                    <a:pt x="4523" y="1509"/>
                    <a:pt x="4441" y="1625"/>
                  </a:cubicBezTo>
                  <a:cubicBezTo>
                    <a:pt x="4308" y="1803"/>
                    <a:pt x="4279" y="2036"/>
                    <a:pt x="4359" y="2235"/>
                  </a:cubicBezTo>
                  <a:cubicBezTo>
                    <a:pt x="4359" y="2240"/>
                    <a:pt x="4364" y="2240"/>
                    <a:pt x="4367" y="2240"/>
                  </a:cubicBezTo>
                  <a:cubicBezTo>
                    <a:pt x="4367" y="2240"/>
                    <a:pt x="4369" y="2240"/>
                    <a:pt x="4372" y="2240"/>
                  </a:cubicBezTo>
                  <a:cubicBezTo>
                    <a:pt x="4375" y="2237"/>
                    <a:pt x="4377" y="2232"/>
                    <a:pt x="4375" y="2227"/>
                  </a:cubicBezTo>
                  <a:cubicBezTo>
                    <a:pt x="4298" y="2036"/>
                    <a:pt x="4327" y="1808"/>
                    <a:pt x="4454" y="1636"/>
                  </a:cubicBezTo>
                  <a:cubicBezTo>
                    <a:pt x="4584" y="1462"/>
                    <a:pt x="4791" y="1364"/>
                    <a:pt x="5034" y="1364"/>
                  </a:cubicBezTo>
                  <a:cubicBezTo>
                    <a:pt x="5058" y="1364"/>
                    <a:pt x="5084" y="1364"/>
                    <a:pt x="5108" y="1366"/>
                  </a:cubicBezTo>
                  <a:cubicBezTo>
                    <a:pt x="5476" y="1395"/>
                    <a:pt x="5733" y="1591"/>
                    <a:pt x="5884" y="1753"/>
                  </a:cubicBezTo>
                  <a:cubicBezTo>
                    <a:pt x="5900" y="1769"/>
                    <a:pt x="5911" y="1790"/>
                    <a:pt x="5911" y="1814"/>
                  </a:cubicBezTo>
                  <a:cubicBezTo>
                    <a:pt x="5966" y="2399"/>
                    <a:pt x="5696" y="2894"/>
                    <a:pt x="5132" y="3246"/>
                  </a:cubicBezTo>
                  <a:cubicBezTo>
                    <a:pt x="4801" y="3453"/>
                    <a:pt x="4467" y="3551"/>
                    <a:pt x="4333" y="3585"/>
                  </a:cubicBezTo>
                  <a:cubicBezTo>
                    <a:pt x="4295" y="3720"/>
                    <a:pt x="4303" y="3842"/>
                    <a:pt x="4356" y="3948"/>
                  </a:cubicBezTo>
                  <a:cubicBezTo>
                    <a:pt x="4459" y="4157"/>
                    <a:pt x="4711" y="4247"/>
                    <a:pt x="4714" y="4247"/>
                  </a:cubicBezTo>
                  <a:cubicBezTo>
                    <a:pt x="4751" y="4260"/>
                    <a:pt x="4777" y="4292"/>
                    <a:pt x="4783" y="4332"/>
                  </a:cubicBezTo>
                  <a:cubicBezTo>
                    <a:pt x="4791" y="4369"/>
                    <a:pt x="4772" y="4409"/>
                    <a:pt x="4740" y="4430"/>
                  </a:cubicBezTo>
                  <a:cubicBezTo>
                    <a:pt x="4446" y="4631"/>
                    <a:pt x="4446" y="4631"/>
                    <a:pt x="4446" y="4631"/>
                  </a:cubicBezTo>
                  <a:cubicBezTo>
                    <a:pt x="4431" y="4642"/>
                    <a:pt x="4409" y="4650"/>
                    <a:pt x="4388" y="4650"/>
                  </a:cubicBezTo>
                </a:path>
              </a:pathLst>
            </a:custGeom>
            <a:solidFill>
              <a:srgbClr val="8FA1B4"/>
            </a:solidFill>
            <a:ln>
              <a:noFill/>
            </a:ln>
            <a:effectLst/>
            <a:extLst/>
          </p:spPr>
          <p:txBody>
            <a:bodyPr wrap="none" anchor="ctr"/>
            <a:lstStyle/>
            <a:p>
              <a:endParaRPr lang="en-US" sz="1600" dirty="0">
                <a:latin typeface="+mj-ea"/>
                <a:ea typeface="+mj-ea"/>
              </a:endParaRPr>
            </a:p>
          </p:txBody>
        </p:sp>
        <p:sp>
          <p:nvSpPr>
            <p:cNvPr id="28" name="Freeform 7"/>
            <p:cNvSpPr>
              <a:spLocks noChangeArrowheads="1"/>
            </p:cNvSpPr>
            <p:nvPr/>
          </p:nvSpPr>
          <p:spPr bwMode="auto">
            <a:xfrm>
              <a:off x="10531825" y="6632404"/>
              <a:ext cx="5032350" cy="3954569"/>
            </a:xfrm>
            <a:custGeom>
              <a:avLst/>
              <a:gdLst>
                <a:gd name="T0" fmla="*/ 3607 w 6182"/>
                <a:gd name="T1" fmla="*/ 209 h 4860"/>
                <a:gd name="T2" fmla="*/ 4862 w 6182"/>
                <a:gd name="T3" fmla="*/ 1388 h 4860"/>
                <a:gd name="T4" fmla="*/ 4370 w 6182"/>
                <a:gd name="T5" fmla="*/ 2381 h 4860"/>
                <a:gd name="T6" fmla="*/ 4515 w 6182"/>
                <a:gd name="T7" fmla="*/ 2441 h 4860"/>
                <a:gd name="T8" fmla="*/ 4645 w 6182"/>
                <a:gd name="T9" fmla="*/ 1803 h 4860"/>
                <a:gd name="T10" fmla="*/ 5206 w 6182"/>
                <a:gd name="T11" fmla="*/ 1575 h 4860"/>
                <a:gd name="T12" fmla="*/ 4356 w 6182"/>
                <a:gd name="T13" fmla="*/ 3604 h 4860"/>
                <a:gd name="T14" fmla="*/ 4494 w 6182"/>
                <a:gd name="T15" fmla="*/ 4653 h 4860"/>
                <a:gd name="T16" fmla="*/ 2566 w 6182"/>
                <a:gd name="T17" fmla="*/ 3215 h 4860"/>
                <a:gd name="T18" fmla="*/ 1385 w 6182"/>
                <a:gd name="T19" fmla="*/ 3265 h 4860"/>
                <a:gd name="T20" fmla="*/ 469 w 6182"/>
                <a:gd name="T21" fmla="*/ 1692 h 4860"/>
                <a:gd name="T22" fmla="*/ 1427 w 6182"/>
                <a:gd name="T23" fmla="*/ 1324 h 4860"/>
                <a:gd name="T24" fmla="*/ 1459 w 6182"/>
                <a:gd name="T25" fmla="*/ 1324 h 4860"/>
                <a:gd name="T26" fmla="*/ 3088 w 6182"/>
                <a:gd name="T27" fmla="*/ 326 h 4860"/>
                <a:gd name="T28" fmla="*/ 3607 w 6182"/>
                <a:gd name="T29" fmla="*/ 209 h 4860"/>
                <a:gd name="T30" fmla="*/ 3607 w 6182"/>
                <a:gd name="T31" fmla="*/ 0 h 4860"/>
                <a:gd name="T32" fmla="*/ 3053 w 6182"/>
                <a:gd name="T33" fmla="*/ 66 h 4860"/>
                <a:gd name="T34" fmla="*/ 2886 w 6182"/>
                <a:gd name="T35" fmla="*/ 281 h 4860"/>
                <a:gd name="T36" fmla="*/ 1459 w 6182"/>
                <a:gd name="T37" fmla="*/ 1117 h 4860"/>
                <a:gd name="T38" fmla="*/ 1427 w 6182"/>
                <a:gd name="T39" fmla="*/ 1117 h 4860"/>
                <a:gd name="T40" fmla="*/ 1168 w 6182"/>
                <a:gd name="T41" fmla="*/ 1138 h 4860"/>
                <a:gd name="T42" fmla="*/ 307 w 6182"/>
                <a:gd name="T43" fmla="*/ 1562 h 4860"/>
                <a:gd name="T44" fmla="*/ 27 w 6182"/>
                <a:gd name="T45" fmla="*/ 2542 h 4860"/>
                <a:gd name="T46" fmla="*/ 1385 w 6182"/>
                <a:gd name="T47" fmla="*/ 3474 h 4860"/>
                <a:gd name="T48" fmla="*/ 2566 w 6182"/>
                <a:gd name="T49" fmla="*/ 3421 h 4860"/>
                <a:gd name="T50" fmla="*/ 2995 w 6182"/>
                <a:gd name="T51" fmla="*/ 3861 h 4860"/>
                <a:gd name="T52" fmla="*/ 4446 w 6182"/>
                <a:gd name="T53" fmla="*/ 4851 h 4860"/>
                <a:gd name="T54" fmla="*/ 4611 w 6182"/>
                <a:gd name="T55" fmla="*/ 4822 h 4860"/>
                <a:gd name="T56" fmla="*/ 4995 w 6182"/>
                <a:gd name="T57" fmla="*/ 4422 h 4860"/>
                <a:gd name="T58" fmla="*/ 4629 w 6182"/>
                <a:gd name="T59" fmla="*/ 4110 h 4860"/>
                <a:gd name="T60" fmla="*/ 5291 w 6182"/>
                <a:gd name="T61" fmla="*/ 3442 h 4860"/>
                <a:gd name="T62" fmla="*/ 6067 w 6182"/>
                <a:gd name="T63" fmla="*/ 1787 h 4860"/>
                <a:gd name="T64" fmla="*/ 5140 w 6182"/>
                <a:gd name="T65" fmla="*/ 1366 h 4860"/>
                <a:gd name="T66" fmla="*/ 5069 w 6182"/>
                <a:gd name="T67" fmla="*/ 1363 h 4860"/>
                <a:gd name="T68" fmla="*/ 3607 w 6182"/>
                <a:gd name="T69" fmla="*/ 0 h 4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82" h="4860">
                  <a:moveTo>
                    <a:pt x="3607" y="209"/>
                  </a:moveTo>
                  <a:lnTo>
                    <a:pt x="3607" y="209"/>
                  </a:lnTo>
                  <a:cubicBezTo>
                    <a:pt x="3917" y="209"/>
                    <a:pt x="4174" y="286"/>
                    <a:pt x="4375" y="442"/>
                  </a:cubicBezTo>
                  <a:cubicBezTo>
                    <a:pt x="4751" y="728"/>
                    <a:pt x="4841" y="1210"/>
                    <a:pt x="4862" y="1388"/>
                  </a:cubicBezTo>
                  <a:cubicBezTo>
                    <a:pt x="4701" y="1440"/>
                    <a:pt x="4560" y="1536"/>
                    <a:pt x="4462" y="1671"/>
                  </a:cubicBezTo>
                  <a:cubicBezTo>
                    <a:pt x="4311" y="1877"/>
                    <a:pt x="4274" y="2150"/>
                    <a:pt x="4370" y="2381"/>
                  </a:cubicBezTo>
                  <a:cubicBezTo>
                    <a:pt x="4385" y="2423"/>
                    <a:pt x="4428" y="2449"/>
                    <a:pt x="4473" y="2449"/>
                  </a:cubicBezTo>
                  <a:cubicBezTo>
                    <a:pt x="4486" y="2449"/>
                    <a:pt x="4502" y="2446"/>
                    <a:pt x="4515" y="2441"/>
                  </a:cubicBezTo>
                  <a:cubicBezTo>
                    <a:pt x="4573" y="2420"/>
                    <a:pt x="4600" y="2354"/>
                    <a:pt x="4579" y="2296"/>
                  </a:cubicBezTo>
                  <a:cubicBezTo>
                    <a:pt x="4513" y="2137"/>
                    <a:pt x="4539" y="1949"/>
                    <a:pt x="4645" y="1803"/>
                  </a:cubicBezTo>
                  <a:cubicBezTo>
                    <a:pt x="4753" y="1652"/>
                    <a:pt x="4928" y="1573"/>
                    <a:pt x="5140" y="1573"/>
                  </a:cubicBezTo>
                  <a:cubicBezTo>
                    <a:pt x="5162" y="1573"/>
                    <a:pt x="5185" y="1573"/>
                    <a:pt x="5206" y="1575"/>
                  </a:cubicBezTo>
                  <a:cubicBezTo>
                    <a:pt x="5548" y="1602"/>
                    <a:pt x="5787" y="1790"/>
                    <a:pt x="5916" y="1928"/>
                  </a:cubicBezTo>
                  <a:cubicBezTo>
                    <a:pt x="6040" y="3259"/>
                    <a:pt x="4356" y="3604"/>
                    <a:pt x="4356" y="3604"/>
                  </a:cubicBezTo>
                  <a:cubicBezTo>
                    <a:pt x="4142" y="4237"/>
                    <a:pt x="4788" y="4451"/>
                    <a:pt x="4788" y="4451"/>
                  </a:cubicBezTo>
                  <a:cubicBezTo>
                    <a:pt x="4494" y="4653"/>
                    <a:pt x="4494" y="4653"/>
                    <a:pt x="4494" y="4653"/>
                  </a:cubicBezTo>
                  <a:cubicBezTo>
                    <a:pt x="3001" y="4282"/>
                    <a:pt x="2976" y="3138"/>
                    <a:pt x="2976" y="3138"/>
                  </a:cubicBezTo>
                  <a:cubicBezTo>
                    <a:pt x="2821" y="3194"/>
                    <a:pt x="2683" y="3215"/>
                    <a:pt x="2566" y="3215"/>
                  </a:cubicBezTo>
                  <a:cubicBezTo>
                    <a:pt x="2248" y="3215"/>
                    <a:pt x="2073" y="3066"/>
                    <a:pt x="2073" y="3066"/>
                  </a:cubicBezTo>
                  <a:cubicBezTo>
                    <a:pt x="1816" y="3209"/>
                    <a:pt x="1589" y="3265"/>
                    <a:pt x="1385" y="3265"/>
                  </a:cubicBezTo>
                  <a:cubicBezTo>
                    <a:pt x="691" y="3265"/>
                    <a:pt x="294" y="2603"/>
                    <a:pt x="209" y="2446"/>
                  </a:cubicBezTo>
                  <a:cubicBezTo>
                    <a:pt x="220" y="2240"/>
                    <a:pt x="273" y="1930"/>
                    <a:pt x="469" y="1692"/>
                  </a:cubicBezTo>
                  <a:cubicBezTo>
                    <a:pt x="633" y="1491"/>
                    <a:pt x="874" y="1374"/>
                    <a:pt x="1187" y="1345"/>
                  </a:cubicBezTo>
                  <a:cubicBezTo>
                    <a:pt x="1427" y="1324"/>
                    <a:pt x="1427" y="1324"/>
                    <a:pt x="1427" y="1324"/>
                  </a:cubicBezTo>
                  <a:cubicBezTo>
                    <a:pt x="1427" y="1324"/>
                    <a:pt x="1427" y="1324"/>
                    <a:pt x="1430" y="1324"/>
                  </a:cubicBezTo>
                  <a:cubicBezTo>
                    <a:pt x="1430" y="1324"/>
                    <a:pt x="1441" y="1324"/>
                    <a:pt x="1459" y="1324"/>
                  </a:cubicBezTo>
                  <a:cubicBezTo>
                    <a:pt x="1552" y="1324"/>
                    <a:pt x="1843" y="1316"/>
                    <a:pt x="2158" y="1221"/>
                  </a:cubicBezTo>
                  <a:cubicBezTo>
                    <a:pt x="2669" y="1067"/>
                    <a:pt x="2993" y="757"/>
                    <a:pt x="3088" y="326"/>
                  </a:cubicBezTo>
                  <a:cubicBezTo>
                    <a:pt x="3093" y="307"/>
                    <a:pt x="3096" y="289"/>
                    <a:pt x="3099" y="267"/>
                  </a:cubicBezTo>
                  <a:cubicBezTo>
                    <a:pt x="3281" y="228"/>
                    <a:pt x="3451" y="209"/>
                    <a:pt x="3607" y="209"/>
                  </a:cubicBezTo>
                  <a:lnTo>
                    <a:pt x="3607" y="0"/>
                  </a:lnTo>
                  <a:lnTo>
                    <a:pt x="3607" y="0"/>
                  </a:lnTo>
                  <a:lnTo>
                    <a:pt x="3607" y="0"/>
                  </a:lnTo>
                  <a:cubicBezTo>
                    <a:pt x="3437" y="0"/>
                    <a:pt x="3250" y="24"/>
                    <a:pt x="3053" y="66"/>
                  </a:cubicBezTo>
                  <a:cubicBezTo>
                    <a:pt x="2971" y="84"/>
                    <a:pt x="2911" y="151"/>
                    <a:pt x="2894" y="233"/>
                  </a:cubicBezTo>
                  <a:cubicBezTo>
                    <a:pt x="2892" y="249"/>
                    <a:pt x="2889" y="267"/>
                    <a:pt x="2886" y="281"/>
                  </a:cubicBezTo>
                  <a:cubicBezTo>
                    <a:pt x="2805" y="640"/>
                    <a:pt x="2540" y="889"/>
                    <a:pt x="2098" y="1022"/>
                  </a:cubicBezTo>
                  <a:cubicBezTo>
                    <a:pt x="1809" y="1109"/>
                    <a:pt x="1536" y="1117"/>
                    <a:pt x="1459" y="1117"/>
                  </a:cubicBezTo>
                  <a:cubicBezTo>
                    <a:pt x="1449" y="1117"/>
                    <a:pt x="1443" y="1117"/>
                    <a:pt x="1441" y="1117"/>
                  </a:cubicBezTo>
                  <a:cubicBezTo>
                    <a:pt x="1435" y="1117"/>
                    <a:pt x="1430" y="1117"/>
                    <a:pt x="1427" y="1117"/>
                  </a:cubicBezTo>
                  <a:cubicBezTo>
                    <a:pt x="1419" y="1117"/>
                    <a:pt x="1414" y="1117"/>
                    <a:pt x="1409" y="1117"/>
                  </a:cubicBezTo>
                  <a:cubicBezTo>
                    <a:pt x="1168" y="1138"/>
                    <a:pt x="1168" y="1138"/>
                    <a:pt x="1168" y="1138"/>
                  </a:cubicBezTo>
                  <a:lnTo>
                    <a:pt x="1168" y="1138"/>
                  </a:lnTo>
                  <a:cubicBezTo>
                    <a:pt x="800" y="1173"/>
                    <a:pt x="509" y="1316"/>
                    <a:pt x="307" y="1562"/>
                  </a:cubicBezTo>
                  <a:cubicBezTo>
                    <a:pt x="82" y="1840"/>
                    <a:pt x="16" y="2190"/>
                    <a:pt x="3" y="2433"/>
                  </a:cubicBezTo>
                  <a:cubicBezTo>
                    <a:pt x="0" y="2471"/>
                    <a:pt x="8" y="2510"/>
                    <a:pt x="27" y="2542"/>
                  </a:cubicBezTo>
                  <a:cubicBezTo>
                    <a:pt x="74" y="2632"/>
                    <a:pt x="209" y="2860"/>
                    <a:pt x="426" y="3066"/>
                  </a:cubicBezTo>
                  <a:cubicBezTo>
                    <a:pt x="710" y="3331"/>
                    <a:pt x="1041" y="3474"/>
                    <a:pt x="1385" y="3474"/>
                  </a:cubicBezTo>
                  <a:cubicBezTo>
                    <a:pt x="1605" y="3474"/>
                    <a:pt x="1833" y="3416"/>
                    <a:pt x="2063" y="3305"/>
                  </a:cubicBezTo>
                  <a:cubicBezTo>
                    <a:pt x="2169" y="3357"/>
                    <a:pt x="2338" y="3421"/>
                    <a:pt x="2566" y="3421"/>
                  </a:cubicBezTo>
                  <a:cubicBezTo>
                    <a:pt x="2646" y="3421"/>
                    <a:pt x="2728" y="3413"/>
                    <a:pt x="2810" y="3397"/>
                  </a:cubicBezTo>
                  <a:cubicBezTo>
                    <a:pt x="2839" y="3524"/>
                    <a:pt x="2897" y="3689"/>
                    <a:pt x="2995" y="3861"/>
                  </a:cubicBezTo>
                  <a:cubicBezTo>
                    <a:pt x="3122" y="4078"/>
                    <a:pt x="3292" y="4266"/>
                    <a:pt x="3503" y="4425"/>
                  </a:cubicBezTo>
                  <a:cubicBezTo>
                    <a:pt x="3760" y="4618"/>
                    <a:pt x="4078" y="4761"/>
                    <a:pt x="4446" y="4851"/>
                  </a:cubicBezTo>
                  <a:cubicBezTo>
                    <a:pt x="4462" y="4856"/>
                    <a:pt x="4478" y="4859"/>
                    <a:pt x="4494" y="4859"/>
                  </a:cubicBezTo>
                  <a:cubicBezTo>
                    <a:pt x="4537" y="4859"/>
                    <a:pt x="4576" y="4846"/>
                    <a:pt x="4611" y="4822"/>
                  </a:cubicBezTo>
                  <a:cubicBezTo>
                    <a:pt x="4905" y="4623"/>
                    <a:pt x="4905" y="4623"/>
                    <a:pt x="4905" y="4623"/>
                  </a:cubicBezTo>
                  <a:cubicBezTo>
                    <a:pt x="4971" y="4578"/>
                    <a:pt x="5005" y="4499"/>
                    <a:pt x="4995" y="4422"/>
                  </a:cubicBezTo>
                  <a:cubicBezTo>
                    <a:pt x="4981" y="4342"/>
                    <a:pt x="4928" y="4279"/>
                    <a:pt x="4854" y="4255"/>
                  </a:cubicBezTo>
                  <a:cubicBezTo>
                    <a:pt x="4844" y="4252"/>
                    <a:pt x="4722" y="4208"/>
                    <a:pt x="4629" y="4110"/>
                  </a:cubicBezTo>
                  <a:cubicBezTo>
                    <a:pt x="4537" y="4014"/>
                    <a:pt x="4504" y="3908"/>
                    <a:pt x="4526" y="3776"/>
                  </a:cubicBezTo>
                  <a:cubicBezTo>
                    <a:pt x="4690" y="3728"/>
                    <a:pt x="4995" y="3627"/>
                    <a:pt x="5291" y="3442"/>
                  </a:cubicBezTo>
                  <a:cubicBezTo>
                    <a:pt x="5892" y="3066"/>
                    <a:pt x="6181" y="2536"/>
                    <a:pt x="6120" y="1909"/>
                  </a:cubicBezTo>
                  <a:cubicBezTo>
                    <a:pt x="6117" y="1864"/>
                    <a:pt x="6096" y="1821"/>
                    <a:pt x="6067" y="1787"/>
                  </a:cubicBezTo>
                  <a:cubicBezTo>
                    <a:pt x="5903" y="1612"/>
                    <a:pt x="5625" y="1401"/>
                    <a:pt x="5222" y="1369"/>
                  </a:cubicBezTo>
                  <a:cubicBezTo>
                    <a:pt x="5196" y="1366"/>
                    <a:pt x="5167" y="1366"/>
                    <a:pt x="5140" y="1366"/>
                  </a:cubicBezTo>
                  <a:cubicBezTo>
                    <a:pt x="5116" y="1366"/>
                    <a:pt x="5093" y="1366"/>
                    <a:pt x="5069" y="1369"/>
                  </a:cubicBezTo>
                  <a:cubicBezTo>
                    <a:pt x="5069" y="1366"/>
                    <a:pt x="5069" y="1366"/>
                    <a:pt x="5069" y="1363"/>
                  </a:cubicBezTo>
                  <a:cubicBezTo>
                    <a:pt x="5042" y="1149"/>
                    <a:pt x="4936" y="609"/>
                    <a:pt x="4502" y="278"/>
                  </a:cubicBezTo>
                  <a:cubicBezTo>
                    <a:pt x="4264" y="92"/>
                    <a:pt x="3962" y="0"/>
                    <a:pt x="3607" y="0"/>
                  </a:cubicBezTo>
                  <a:lnTo>
                    <a:pt x="3607"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9" name="Freeform 8"/>
            <p:cNvSpPr>
              <a:spLocks noChangeArrowheads="1"/>
            </p:cNvSpPr>
            <p:nvPr/>
          </p:nvSpPr>
          <p:spPr bwMode="auto">
            <a:xfrm>
              <a:off x="13843620" y="5734455"/>
              <a:ext cx="2083343" cy="2323894"/>
            </a:xfrm>
            <a:custGeom>
              <a:avLst/>
              <a:gdLst>
                <a:gd name="T0" fmla="*/ 1891 w 2560"/>
                <a:gd name="T1" fmla="*/ 2858 h 2859"/>
                <a:gd name="T2" fmla="*/ 1891 w 2560"/>
                <a:gd name="T3" fmla="*/ 2858 h 2859"/>
                <a:gd name="T4" fmla="*/ 1825 w 2560"/>
                <a:gd name="T5" fmla="*/ 2833 h 2859"/>
                <a:gd name="T6" fmla="*/ 1155 w 2560"/>
                <a:gd name="T7" fmla="*/ 2555 h 2859"/>
                <a:gd name="T8" fmla="*/ 1081 w 2560"/>
                <a:gd name="T9" fmla="*/ 2553 h 2859"/>
                <a:gd name="T10" fmla="*/ 1028 w 2560"/>
                <a:gd name="T11" fmla="*/ 2553 h 2859"/>
                <a:gd name="T12" fmla="*/ 1023 w 2560"/>
                <a:gd name="T13" fmla="*/ 2555 h 2859"/>
                <a:gd name="T14" fmla="*/ 919 w 2560"/>
                <a:gd name="T15" fmla="*/ 2463 h 2859"/>
                <a:gd name="T16" fmla="*/ 390 w 2560"/>
                <a:gd name="T17" fmla="*/ 1446 h 2859"/>
                <a:gd name="T18" fmla="*/ 80 w 2560"/>
                <a:gd name="T19" fmla="*/ 1276 h 2859"/>
                <a:gd name="T20" fmla="*/ 16 w 2560"/>
                <a:gd name="T21" fmla="*/ 1147 h 2859"/>
                <a:gd name="T22" fmla="*/ 331 w 2560"/>
                <a:gd name="T23" fmla="*/ 845 h 2859"/>
                <a:gd name="T24" fmla="*/ 342 w 2560"/>
                <a:gd name="T25" fmla="*/ 842 h 2859"/>
                <a:gd name="T26" fmla="*/ 874 w 2560"/>
                <a:gd name="T27" fmla="*/ 488 h 2859"/>
                <a:gd name="T28" fmla="*/ 941 w 2560"/>
                <a:gd name="T29" fmla="*/ 112 h 2859"/>
                <a:gd name="T30" fmla="*/ 991 w 2560"/>
                <a:gd name="T31" fmla="*/ 16 h 2859"/>
                <a:gd name="T32" fmla="*/ 1044 w 2560"/>
                <a:gd name="T33" fmla="*/ 0 h 2859"/>
                <a:gd name="T34" fmla="*/ 1100 w 2560"/>
                <a:gd name="T35" fmla="*/ 16 h 2859"/>
                <a:gd name="T36" fmla="*/ 1989 w 2560"/>
                <a:gd name="T37" fmla="*/ 2791 h 2859"/>
                <a:gd name="T38" fmla="*/ 1918 w 2560"/>
                <a:gd name="T39" fmla="*/ 2855 h 2859"/>
                <a:gd name="T40" fmla="*/ 1891 w 2560"/>
                <a:gd name="T41" fmla="*/ 2858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0" h="2859">
                  <a:moveTo>
                    <a:pt x="1891" y="2858"/>
                  </a:moveTo>
                  <a:lnTo>
                    <a:pt x="1891" y="2858"/>
                  </a:lnTo>
                  <a:cubicBezTo>
                    <a:pt x="1867" y="2858"/>
                    <a:pt x="1844" y="2850"/>
                    <a:pt x="1825" y="2833"/>
                  </a:cubicBezTo>
                  <a:cubicBezTo>
                    <a:pt x="1627" y="2670"/>
                    <a:pt x="1401" y="2574"/>
                    <a:pt x="1155" y="2555"/>
                  </a:cubicBezTo>
                  <a:cubicBezTo>
                    <a:pt x="1131" y="2553"/>
                    <a:pt x="1105" y="2553"/>
                    <a:pt x="1081" y="2553"/>
                  </a:cubicBezTo>
                  <a:cubicBezTo>
                    <a:pt x="1065" y="2553"/>
                    <a:pt x="1046" y="2553"/>
                    <a:pt x="1028" y="2553"/>
                  </a:cubicBezTo>
                  <a:cubicBezTo>
                    <a:pt x="1028" y="2553"/>
                    <a:pt x="1025" y="2555"/>
                    <a:pt x="1023" y="2555"/>
                  </a:cubicBezTo>
                  <a:cubicBezTo>
                    <a:pt x="972" y="2555"/>
                    <a:pt x="927" y="2516"/>
                    <a:pt x="919" y="2463"/>
                  </a:cubicBezTo>
                  <a:cubicBezTo>
                    <a:pt x="895" y="2262"/>
                    <a:pt x="795" y="1759"/>
                    <a:pt x="390" y="1446"/>
                  </a:cubicBezTo>
                  <a:cubicBezTo>
                    <a:pt x="297" y="1374"/>
                    <a:pt x="191" y="1319"/>
                    <a:pt x="80" y="1276"/>
                  </a:cubicBezTo>
                  <a:cubicBezTo>
                    <a:pt x="27" y="1258"/>
                    <a:pt x="0" y="1200"/>
                    <a:pt x="16" y="1147"/>
                  </a:cubicBezTo>
                  <a:cubicBezTo>
                    <a:pt x="66" y="1004"/>
                    <a:pt x="178" y="895"/>
                    <a:pt x="331" y="845"/>
                  </a:cubicBezTo>
                  <a:cubicBezTo>
                    <a:pt x="334" y="842"/>
                    <a:pt x="339" y="842"/>
                    <a:pt x="342" y="842"/>
                  </a:cubicBezTo>
                  <a:cubicBezTo>
                    <a:pt x="604" y="784"/>
                    <a:pt x="784" y="665"/>
                    <a:pt x="874" y="488"/>
                  </a:cubicBezTo>
                  <a:cubicBezTo>
                    <a:pt x="930" y="381"/>
                    <a:pt x="951" y="254"/>
                    <a:pt x="941" y="112"/>
                  </a:cubicBezTo>
                  <a:cubicBezTo>
                    <a:pt x="938" y="72"/>
                    <a:pt x="956" y="35"/>
                    <a:pt x="991" y="16"/>
                  </a:cubicBezTo>
                  <a:cubicBezTo>
                    <a:pt x="1007" y="5"/>
                    <a:pt x="1025" y="0"/>
                    <a:pt x="1044" y="0"/>
                  </a:cubicBezTo>
                  <a:cubicBezTo>
                    <a:pt x="1062" y="0"/>
                    <a:pt x="1081" y="5"/>
                    <a:pt x="1100" y="16"/>
                  </a:cubicBezTo>
                  <a:cubicBezTo>
                    <a:pt x="2559" y="940"/>
                    <a:pt x="2148" y="2375"/>
                    <a:pt x="1989" y="2791"/>
                  </a:cubicBezTo>
                  <a:cubicBezTo>
                    <a:pt x="1976" y="2823"/>
                    <a:pt x="1949" y="2847"/>
                    <a:pt x="1918" y="2855"/>
                  </a:cubicBezTo>
                  <a:cubicBezTo>
                    <a:pt x="1910" y="2858"/>
                    <a:pt x="1899" y="2858"/>
                    <a:pt x="1891" y="2858"/>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30" name="Freeform 9"/>
            <p:cNvSpPr>
              <a:spLocks noChangeArrowheads="1"/>
            </p:cNvSpPr>
            <p:nvPr/>
          </p:nvSpPr>
          <p:spPr bwMode="auto">
            <a:xfrm>
              <a:off x="13746639" y="5648253"/>
              <a:ext cx="2068976" cy="2496299"/>
            </a:xfrm>
            <a:custGeom>
              <a:avLst/>
              <a:gdLst>
                <a:gd name="T0" fmla="*/ 1160 w 2546"/>
                <a:gd name="T1" fmla="*/ 206 h 3067"/>
                <a:gd name="T2" fmla="*/ 1160 w 2546"/>
                <a:gd name="T3" fmla="*/ 206 h 3067"/>
                <a:gd name="T4" fmla="*/ 2007 w 2546"/>
                <a:gd name="T5" fmla="*/ 2857 h 3067"/>
                <a:gd name="T6" fmla="*/ 1279 w 2546"/>
                <a:gd name="T7" fmla="*/ 2555 h 3067"/>
                <a:gd name="T8" fmla="*/ 1197 w 2546"/>
                <a:gd name="T9" fmla="*/ 2553 h 3067"/>
                <a:gd name="T10" fmla="*/ 1139 w 2546"/>
                <a:gd name="T11" fmla="*/ 2553 h 3067"/>
                <a:gd name="T12" fmla="*/ 569 w 2546"/>
                <a:gd name="T13" fmla="*/ 1467 h 3067"/>
                <a:gd name="T14" fmla="*/ 230 w 2546"/>
                <a:gd name="T15" fmla="*/ 1281 h 3067"/>
                <a:gd name="T16" fmla="*/ 479 w 2546"/>
                <a:gd name="T17" fmla="*/ 1046 h 3067"/>
                <a:gd name="T18" fmla="*/ 1083 w 2546"/>
                <a:gd name="T19" fmla="*/ 638 h 3067"/>
                <a:gd name="T20" fmla="*/ 1160 w 2546"/>
                <a:gd name="T21" fmla="*/ 206 h 3067"/>
                <a:gd name="T22" fmla="*/ 1160 w 2546"/>
                <a:gd name="T23" fmla="*/ 0 h 3067"/>
                <a:gd name="T24" fmla="*/ 1160 w 2546"/>
                <a:gd name="T25" fmla="*/ 0 h 3067"/>
                <a:gd name="T26" fmla="*/ 1051 w 2546"/>
                <a:gd name="T27" fmla="*/ 29 h 3067"/>
                <a:gd name="T28" fmla="*/ 953 w 2546"/>
                <a:gd name="T29" fmla="*/ 223 h 3067"/>
                <a:gd name="T30" fmla="*/ 898 w 2546"/>
                <a:gd name="T31" fmla="*/ 543 h 3067"/>
                <a:gd name="T32" fmla="*/ 437 w 2546"/>
                <a:gd name="T33" fmla="*/ 842 h 3067"/>
                <a:gd name="T34" fmla="*/ 416 w 2546"/>
                <a:gd name="T35" fmla="*/ 850 h 3067"/>
                <a:gd name="T36" fmla="*/ 34 w 2546"/>
                <a:gd name="T37" fmla="*/ 1215 h 3067"/>
                <a:gd name="T38" fmla="*/ 159 w 2546"/>
                <a:gd name="T39" fmla="*/ 1477 h 3067"/>
                <a:gd name="T40" fmla="*/ 442 w 2546"/>
                <a:gd name="T41" fmla="*/ 1631 h 3067"/>
                <a:gd name="T42" fmla="*/ 935 w 2546"/>
                <a:gd name="T43" fmla="*/ 2579 h 3067"/>
                <a:gd name="T44" fmla="*/ 1139 w 2546"/>
                <a:gd name="T45" fmla="*/ 2762 h 3067"/>
                <a:gd name="T46" fmla="*/ 1149 w 2546"/>
                <a:gd name="T47" fmla="*/ 2759 h 3067"/>
                <a:gd name="T48" fmla="*/ 1197 w 2546"/>
                <a:gd name="T49" fmla="*/ 2759 h 3067"/>
                <a:gd name="T50" fmla="*/ 1263 w 2546"/>
                <a:gd name="T51" fmla="*/ 2762 h 3067"/>
                <a:gd name="T52" fmla="*/ 1875 w 2546"/>
                <a:gd name="T53" fmla="*/ 3016 h 3067"/>
                <a:gd name="T54" fmla="*/ 2007 w 2546"/>
                <a:gd name="T55" fmla="*/ 3066 h 3067"/>
                <a:gd name="T56" fmla="*/ 2060 w 2546"/>
                <a:gd name="T57" fmla="*/ 3059 h 3067"/>
                <a:gd name="T58" fmla="*/ 2201 w 2546"/>
                <a:gd name="T59" fmla="*/ 2931 h 3067"/>
                <a:gd name="T60" fmla="*/ 2370 w 2546"/>
                <a:gd name="T61" fmla="*/ 1676 h 3067"/>
                <a:gd name="T62" fmla="*/ 2076 w 2546"/>
                <a:gd name="T63" fmla="*/ 823 h 3067"/>
                <a:gd name="T64" fmla="*/ 1271 w 2546"/>
                <a:gd name="T65" fmla="*/ 32 h 3067"/>
                <a:gd name="T66" fmla="*/ 1160 w 2546"/>
                <a:gd name="T67" fmla="*/ 0 h 3067"/>
                <a:gd name="T68" fmla="*/ 1160 w 2546"/>
                <a:gd name="T69" fmla="*/ 206 h 3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46" h="3067">
                  <a:moveTo>
                    <a:pt x="1160" y="206"/>
                  </a:moveTo>
                  <a:lnTo>
                    <a:pt x="1160" y="206"/>
                  </a:lnTo>
                  <a:cubicBezTo>
                    <a:pt x="2545" y="1083"/>
                    <a:pt x="2171" y="2431"/>
                    <a:pt x="2007" y="2857"/>
                  </a:cubicBezTo>
                  <a:cubicBezTo>
                    <a:pt x="1843" y="2719"/>
                    <a:pt x="1599" y="2579"/>
                    <a:pt x="1279" y="2555"/>
                  </a:cubicBezTo>
                  <a:cubicBezTo>
                    <a:pt x="1252" y="2553"/>
                    <a:pt x="1223" y="2553"/>
                    <a:pt x="1197" y="2553"/>
                  </a:cubicBezTo>
                  <a:cubicBezTo>
                    <a:pt x="1178" y="2553"/>
                    <a:pt x="1157" y="2553"/>
                    <a:pt x="1139" y="2553"/>
                  </a:cubicBezTo>
                  <a:cubicBezTo>
                    <a:pt x="1112" y="2333"/>
                    <a:pt x="1003" y="1803"/>
                    <a:pt x="569" y="1467"/>
                  </a:cubicBezTo>
                  <a:cubicBezTo>
                    <a:pt x="466" y="1390"/>
                    <a:pt x="355" y="1327"/>
                    <a:pt x="230" y="1281"/>
                  </a:cubicBezTo>
                  <a:cubicBezTo>
                    <a:pt x="257" y="1205"/>
                    <a:pt x="320" y="1099"/>
                    <a:pt x="479" y="1046"/>
                  </a:cubicBezTo>
                  <a:cubicBezTo>
                    <a:pt x="773" y="982"/>
                    <a:pt x="977" y="844"/>
                    <a:pt x="1083" y="638"/>
                  </a:cubicBezTo>
                  <a:cubicBezTo>
                    <a:pt x="1157" y="495"/>
                    <a:pt x="1170" y="339"/>
                    <a:pt x="1160" y="206"/>
                  </a:cubicBezTo>
                  <a:lnTo>
                    <a:pt x="1160" y="0"/>
                  </a:lnTo>
                  <a:lnTo>
                    <a:pt x="1160" y="0"/>
                  </a:lnTo>
                  <a:cubicBezTo>
                    <a:pt x="1123" y="0"/>
                    <a:pt x="1085" y="10"/>
                    <a:pt x="1051" y="29"/>
                  </a:cubicBezTo>
                  <a:cubicBezTo>
                    <a:pt x="985" y="69"/>
                    <a:pt x="948" y="146"/>
                    <a:pt x="953" y="223"/>
                  </a:cubicBezTo>
                  <a:cubicBezTo>
                    <a:pt x="961" y="347"/>
                    <a:pt x="945" y="455"/>
                    <a:pt x="898" y="543"/>
                  </a:cubicBezTo>
                  <a:cubicBezTo>
                    <a:pt x="821" y="694"/>
                    <a:pt x="670" y="792"/>
                    <a:pt x="437" y="842"/>
                  </a:cubicBezTo>
                  <a:cubicBezTo>
                    <a:pt x="429" y="844"/>
                    <a:pt x="421" y="848"/>
                    <a:pt x="416" y="850"/>
                  </a:cubicBezTo>
                  <a:cubicBezTo>
                    <a:pt x="230" y="911"/>
                    <a:pt x="95" y="1041"/>
                    <a:pt x="34" y="1215"/>
                  </a:cubicBezTo>
                  <a:cubicBezTo>
                    <a:pt x="0" y="1321"/>
                    <a:pt x="56" y="1438"/>
                    <a:pt x="159" y="1477"/>
                  </a:cubicBezTo>
                  <a:cubicBezTo>
                    <a:pt x="262" y="1515"/>
                    <a:pt x="357" y="1567"/>
                    <a:pt x="442" y="1631"/>
                  </a:cubicBezTo>
                  <a:cubicBezTo>
                    <a:pt x="815" y="1920"/>
                    <a:pt x="911" y="2391"/>
                    <a:pt x="935" y="2579"/>
                  </a:cubicBezTo>
                  <a:cubicBezTo>
                    <a:pt x="945" y="2683"/>
                    <a:pt x="1035" y="2762"/>
                    <a:pt x="1139" y="2762"/>
                  </a:cubicBezTo>
                  <a:cubicBezTo>
                    <a:pt x="1144" y="2762"/>
                    <a:pt x="1147" y="2762"/>
                    <a:pt x="1149" y="2759"/>
                  </a:cubicBezTo>
                  <a:cubicBezTo>
                    <a:pt x="1165" y="2759"/>
                    <a:pt x="1181" y="2759"/>
                    <a:pt x="1197" y="2759"/>
                  </a:cubicBezTo>
                  <a:cubicBezTo>
                    <a:pt x="1218" y="2759"/>
                    <a:pt x="1242" y="2759"/>
                    <a:pt x="1263" y="2762"/>
                  </a:cubicBezTo>
                  <a:cubicBezTo>
                    <a:pt x="1488" y="2780"/>
                    <a:pt x="1695" y="2865"/>
                    <a:pt x="1875" y="3016"/>
                  </a:cubicBezTo>
                  <a:cubicBezTo>
                    <a:pt x="1912" y="3048"/>
                    <a:pt x="1960" y="3066"/>
                    <a:pt x="2007" y="3066"/>
                  </a:cubicBezTo>
                  <a:cubicBezTo>
                    <a:pt x="2026" y="3066"/>
                    <a:pt x="2042" y="3064"/>
                    <a:pt x="2060" y="3059"/>
                  </a:cubicBezTo>
                  <a:cubicBezTo>
                    <a:pt x="2124" y="3043"/>
                    <a:pt x="2176" y="2995"/>
                    <a:pt x="2201" y="2931"/>
                  </a:cubicBezTo>
                  <a:cubicBezTo>
                    <a:pt x="2291" y="2696"/>
                    <a:pt x="2433" y="2219"/>
                    <a:pt x="2370" y="1676"/>
                  </a:cubicBezTo>
                  <a:cubicBezTo>
                    <a:pt x="2333" y="1369"/>
                    <a:pt x="2235" y="1080"/>
                    <a:pt x="2076" y="823"/>
                  </a:cubicBezTo>
                  <a:cubicBezTo>
                    <a:pt x="1888" y="516"/>
                    <a:pt x="1618" y="252"/>
                    <a:pt x="1271" y="32"/>
                  </a:cubicBezTo>
                  <a:cubicBezTo>
                    <a:pt x="1237" y="10"/>
                    <a:pt x="1197" y="0"/>
                    <a:pt x="1160" y="0"/>
                  </a:cubicBezTo>
                  <a:lnTo>
                    <a:pt x="1160" y="20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31" name="Freeform 10"/>
            <p:cNvSpPr>
              <a:spLocks noChangeArrowheads="1"/>
            </p:cNvSpPr>
            <p:nvPr/>
          </p:nvSpPr>
          <p:spPr bwMode="auto">
            <a:xfrm>
              <a:off x="10815590" y="4685650"/>
              <a:ext cx="3811080" cy="2054508"/>
            </a:xfrm>
            <a:custGeom>
              <a:avLst/>
              <a:gdLst>
                <a:gd name="T0" fmla="*/ 2770 w 4685"/>
                <a:gd name="T1" fmla="*/ 2524 h 2525"/>
                <a:gd name="T2" fmla="*/ 2770 w 4685"/>
                <a:gd name="T3" fmla="*/ 2524 h 2525"/>
                <a:gd name="T4" fmla="*/ 2704 w 4685"/>
                <a:gd name="T5" fmla="*/ 2502 h 2525"/>
                <a:gd name="T6" fmla="*/ 2667 w 4685"/>
                <a:gd name="T7" fmla="*/ 2423 h 2525"/>
                <a:gd name="T8" fmla="*/ 2402 w 4685"/>
                <a:gd name="T9" fmla="*/ 1883 h 2525"/>
                <a:gd name="T10" fmla="*/ 1719 w 4685"/>
                <a:gd name="T11" fmla="*/ 1668 h 2525"/>
                <a:gd name="T12" fmla="*/ 1319 w 4685"/>
                <a:gd name="T13" fmla="*/ 1732 h 2525"/>
                <a:gd name="T14" fmla="*/ 1284 w 4685"/>
                <a:gd name="T15" fmla="*/ 1740 h 2525"/>
                <a:gd name="T16" fmla="*/ 1194 w 4685"/>
                <a:gd name="T17" fmla="*/ 1687 h 2525"/>
                <a:gd name="T18" fmla="*/ 866 w 4685"/>
                <a:gd name="T19" fmla="*/ 1250 h 2525"/>
                <a:gd name="T20" fmla="*/ 69 w 4685"/>
                <a:gd name="T21" fmla="*/ 694 h 2525"/>
                <a:gd name="T22" fmla="*/ 8 w 4685"/>
                <a:gd name="T23" fmla="*/ 620 h 2525"/>
                <a:gd name="T24" fmla="*/ 32 w 4685"/>
                <a:gd name="T25" fmla="*/ 527 h 2525"/>
                <a:gd name="T26" fmla="*/ 884 w 4685"/>
                <a:gd name="T27" fmla="*/ 40 h 2525"/>
                <a:gd name="T28" fmla="*/ 887 w 4685"/>
                <a:gd name="T29" fmla="*/ 40 h 2525"/>
                <a:gd name="T30" fmla="*/ 1319 w 4685"/>
                <a:gd name="T31" fmla="*/ 0 h 2525"/>
                <a:gd name="T32" fmla="*/ 2201 w 4685"/>
                <a:gd name="T33" fmla="*/ 201 h 2525"/>
                <a:gd name="T34" fmla="*/ 2884 w 4685"/>
                <a:gd name="T35" fmla="*/ 114 h 2525"/>
                <a:gd name="T36" fmla="*/ 4581 w 4685"/>
                <a:gd name="T37" fmla="*/ 1136 h 2525"/>
                <a:gd name="T38" fmla="*/ 4587 w 4685"/>
                <a:gd name="T39" fmla="*/ 1149 h 2525"/>
                <a:gd name="T40" fmla="*/ 4573 w 4685"/>
                <a:gd name="T41" fmla="*/ 1764 h 2525"/>
                <a:gd name="T42" fmla="*/ 4075 w 4685"/>
                <a:gd name="T43" fmla="*/ 2102 h 2525"/>
                <a:gd name="T44" fmla="*/ 4054 w 4685"/>
                <a:gd name="T45" fmla="*/ 2105 h 2525"/>
                <a:gd name="T46" fmla="*/ 3662 w 4685"/>
                <a:gd name="T47" fmla="*/ 2274 h 2525"/>
                <a:gd name="T48" fmla="*/ 3623 w 4685"/>
                <a:gd name="T49" fmla="*/ 2386 h 2525"/>
                <a:gd name="T50" fmla="*/ 3588 w 4685"/>
                <a:gd name="T51" fmla="*/ 2465 h 2525"/>
                <a:gd name="T52" fmla="*/ 3519 w 4685"/>
                <a:gd name="T53" fmla="*/ 2489 h 2525"/>
                <a:gd name="T54" fmla="*/ 3506 w 4685"/>
                <a:gd name="T55" fmla="*/ 2489 h 2525"/>
                <a:gd name="T56" fmla="*/ 3263 w 4685"/>
                <a:gd name="T57" fmla="*/ 2470 h 2525"/>
                <a:gd name="T58" fmla="*/ 2788 w 4685"/>
                <a:gd name="T59" fmla="*/ 2521 h 2525"/>
                <a:gd name="T60" fmla="*/ 2770 w 4685"/>
                <a:gd name="T61" fmla="*/ 2524 h 2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85" h="2525">
                  <a:moveTo>
                    <a:pt x="2770" y="2524"/>
                  </a:moveTo>
                  <a:lnTo>
                    <a:pt x="2770" y="2524"/>
                  </a:lnTo>
                  <a:cubicBezTo>
                    <a:pt x="2746" y="2524"/>
                    <a:pt x="2723" y="2516"/>
                    <a:pt x="2704" y="2502"/>
                  </a:cubicBezTo>
                  <a:cubicBezTo>
                    <a:pt x="2680" y="2481"/>
                    <a:pt x="2667" y="2455"/>
                    <a:pt x="2667" y="2423"/>
                  </a:cubicBezTo>
                  <a:cubicBezTo>
                    <a:pt x="2659" y="2203"/>
                    <a:pt x="2566" y="2015"/>
                    <a:pt x="2402" y="1883"/>
                  </a:cubicBezTo>
                  <a:cubicBezTo>
                    <a:pt x="2227" y="1745"/>
                    <a:pt x="1986" y="1668"/>
                    <a:pt x="1719" y="1668"/>
                  </a:cubicBezTo>
                  <a:cubicBezTo>
                    <a:pt x="1576" y="1668"/>
                    <a:pt x="1438" y="1692"/>
                    <a:pt x="1319" y="1732"/>
                  </a:cubicBezTo>
                  <a:cubicBezTo>
                    <a:pt x="1308" y="1737"/>
                    <a:pt x="1295" y="1740"/>
                    <a:pt x="1284" y="1740"/>
                  </a:cubicBezTo>
                  <a:cubicBezTo>
                    <a:pt x="1247" y="1740"/>
                    <a:pt x="1213" y="1721"/>
                    <a:pt x="1194" y="1687"/>
                  </a:cubicBezTo>
                  <a:cubicBezTo>
                    <a:pt x="1133" y="1584"/>
                    <a:pt x="1028" y="1422"/>
                    <a:pt x="866" y="1250"/>
                  </a:cubicBezTo>
                  <a:cubicBezTo>
                    <a:pt x="633" y="998"/>
                    <a:pt x="365" y="813"/>
                    <a:pt x="69" y="694"/>
                  </a:cubicBezTo>
                  <a:cubicBezTo>
                    <a:pt x="37" y="681"/>
                    <a:pt x="13" y="654"/>
                    <a:pt x="8" y="620"/>
                  </a:cubicBezTo>
                  <a:cubicBezTo>
                    <a:pt x="0" y="588"/>
                    <a:pt x="8" y="551"/>
                    <a:pt x="32" y="527"/>
                  </a:cubicBezTo>
                  <a:cubicBezTo>
                    <a:pt x="193" y="355"/>
                    <a:pt x="471" y="132"/>
                    <a:pt x="884" y="40"/>
                  </a:cubicBezTo>
                  <a:cubicBezTo>
                    <a:pt x="887" y="40"/>
                    <a:pt x="887" y="40"/>
                    <a:pt x="887" y="40"/>
                  </a:cubicBezTo>
                  <a:cubicBezTo>
                    <a:pt x="1033" y="13"/>
                    <a:pt x="1176" y="0"/>
                    <a:pt x="1319" y="0"/>
                  </a:cubicBezTo>
                  <a:cubicBezTo>
                    <a:pt x="1780" y="0"/>
                    <a:pt x="2092" y="143"/>
                    <a:pt x="2201" y="201"/>
                  </a:cubicBezTo>
                  <a:cubicBezTo>
                    <a:pt x="2439" y="143"/>
                    <a:pt x="2669" y="114"/>
                    <a:pt x="2884" y="114"/>
                  </a:cubicBezTo>
                  <a:cubicBezTo>
                    <a:pt x="4007" y="114"/>
                    <a:pt x="4468" y="895"/>
                    <a:pt x="4581" y="1136"/>
                  </a:cubicBezTo>
                  <a:cubicBezTo>
                    <a:pt x="4584" y="1141"/>
                    <a:pt x="4584" y="1144"/>
                    <a:pt x="4587" y="1149"/>
                  </a:cubicBezTo>
                  <a:cubicBezTo>
                    <a:pt x="4629" y="1284"/>
                    <a:pt x="4684" y="1544"/>
                    <a:pt x="4573" y="1764"/>
                  </a:cubicBezTo>
                  <a:cubicBezTo>
                    <a:pt x="4489" y="1930"/>
                    <a:pt x="4319" y="2044"/>
                    <a:pt x="4075" y="2102"/>
                  </a:cubicBezTo>
                  <a:cubicBezTo>
                    <a:pt x="4067" y="2102"/>
                    <a:pt x="4062" y="2105"/>
                    <a:pt x="4054" y="2105"/>
                  </a:cubicBezTo>
                  <a:cubicBezTo>
                    <a:pt x="3938" y="2108"/>
                    <a:pt x="3724" y="2145"/>
                    <a:pt x="3662" y="2274"/>
                  </a:cubicBezTo>
                  <a:cubicBezTo>
                    <a:pt x="3628" y="2346"/>
                    <a:pt x="3623" y="2378"/>
                    <a:pt x="3623" y="2386"/>
                  </a:cubicBezTo>
                  <a:cubicBezTo>
                    <a:pt x="3623" y="2415"/>
                    <a:pt x="3612" y="2444"/>
                    <a:pt x="3588" y="2465"/>
                  </a:cubicBezTo>
                  <a:cubicBezTo>
                    <a:pt x="3570" y="2481"/>
                    <a:pt x="3546" y="2489"/>
                    <a:pt x="3519" y="2489"/>
                  </a:cubicBezTo>
                  <a:cubicBezTo>
                    <a:pt x="3517" y="2489"/>
                    <a:pt x="3511" y="2489"/>
                    <a:pt x="3506" y="2489"/>
                  </a:cubicBezTo>
                  <a:cubicBezTo>
                    <a:pt x="3429" y="2478"/>
                    <a:pt x="3347" y="2470"/>
                    <a:pt x="3263" y="2470"/>
                  </a:cubicBezTo>
                  <a:cubicBezTo>
                    <a:pt x="3114" y="2470"/>
                    <a:pt x="2955" y="2489"/>
                    <a:pt x="2788" y="2521"/>
                  </a:cubicBezTo>
                  <a:cubicBezTo>
                    <a:pt x="2783" y="2524"/>
                    <a:pt x="2775" y="2524"/>
                    <a:pt x="2770" y="2524"/>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32" name="Freeform 11"/>
            <p:cNvSpPr>
              <a:spLocks noChangeArrowheads="1"/>
            </p:cNvSpPr>
            <p:nvPr/>
          </p:nvSpPr>
          <p:spPr bwMode="auto">
            <a:xfrm>
              <a:off x="10725791" y="4599447"/>
              <a:ext cx="3994271" cy="2223322"/>
            </a:xfrm>
            <a:custGeom>
              <a:avLst/>
              <a:gdLst>
                <a:gd name="T0" fmla="*/ 1428 w 4906"/>
                <a:gd name="T1" fmla="*/ 209 h 2734"/>
                <a:gd name="T2" fmla="*/ 1428 w 4906"/>
                <a:gd name="T3" fmla="*/ 209 h 2734"/>
                <a:gd name="T4" fmla="*/ 2294 w 4906"/>
                <a:gd name="T5" fmla="*/ 416 h 2734"/>
                <a:gd name="T6" fmla="*/ 2993 w 4906"/>
                <a:gd name="T7" fmla="*/ 323 h 2734"/>
                <a:gd name="T8" fmla="*/ 4598 w 4906"/>
                <a:gd name="T9" fmla="*/ 1287 h 2734"/>
                <a:gd name="T10" fmla="*/ 4590 w 4906"/>
                <a:gd name="T11" fmla="*/ 1822 h 2734"/>
                <a:gd name="T12" fmla="*/ 4161 w 4906"/>
                <a:gd name="T13" fmla="*/ 2108 h 2734"/>
                <a:gd name="T14" fmla="*/ 3676 w 4906"/>
                <a:gd name="T15" fmla="*/ 2336 h 2734"/>
                <a:gd name="T16" fmla="*/ 3628 w 4906"/>
                <a:gd name="T17" fmla="*/ 2492 h 2734"/>
                <a:gd name="T18" fmla="*/ 3372 w 4906"/>
                <a:gd name="T19" fmla="*/ 2473 h 2734"/>
                <a:gd name="T20" fmla="*/ 2879 w 4906"/>
                <a:gd name="T21" fmla="*/ 2526 h 2734"/>
                <a:gd name="T22" fmla="*/ 2575 w 4906"/>
                <a:gd name="T23" fmla="*/ 1909 h 2734"/>
                <a:gd name="T24" fmla="*/ 1828 w 4906"/>
                <a:gd name="T25" fmla="*/ 1671 h 2734"/>
                <a:gd name="T26" fmla="*/ 1393 w 4906"/>
                <a:gd name="T27" fmla="*/ 1740 h 2734"/>
                <a:gd name="T28" fmla="*/ 1052 w 4906"/>
                <a:gd name="T29" fmla="*/ 1284 h 2734"/>
                <a:gd name="T30" fmla="*/ 217 w 4906"/>
                <a:gd name="T31" fmla="*/ 704 h 2734"/>
                <a:gd name="T32" fmla="*/ 1017 w 4906"/>
                <a:gd name="T33" fmla="*/ 246 h 2734"/>
                <a:gd name="T34" fmla="*/ 1428 w 4906"/>
                <a:gd name="T35" fmla="*/ 209 h 2734"/>
                <a:gd name="T36" fmla="*/ 1428 w 4906"/>
                <a:gd name="T37" fmla="*/ 0 h 2734"/>
                <a:gd name="T38" fmla="*/ 1428 w 4906"/>
                <a:gd name="T39" fmla="*/ 0 h 2734"/>
                <a:gd name="T40" fmla="*/ 978 w 4906"/>
                <a:gd name="T41" fmla="*/ 42 h 2734"/>
                <a:gd name="T42" fmla="*/ 972 w 4906"/>
                <a:gd name="T43" fmla="*/ 45 h 2734"/>
                <a:gd name="T44" fmla="*/ 67 w 4906"/>
                <a:gd name="T45" fmla="*/ 561 h 2734"/>
                <a:gd name="T46" fmla="*/ 14 w 4906"/>
                <a:gd name="T47" fmla="*/ 749 h 2734"/>
                <a:gd name="T48" fmla="*/ 141 w 4906"/>
                <a:gd name="T49" fmla="*/ 895 h 2734"/>
                <a:gd name="T50" fmla="*/ 901 w 4906"/>
                <a:gd name="T51" fmla="*/ 1427 h 2734"/>
                <a:gd name="T52" fmla="*/ 1216 w 4906"/>
                <a:gd name="T53" fmla="*/ 1846 h 2734"/>
                <a:gd name="T54" fmla="*/ 1393 w 4906"/>
                <a:gd name="T55" fmla="*/ 1949 h 2734"/>
                <a:gd name="T56" fmla="*/ 1462 w 4906"/>
                <a:gd name="T57" fmla="*/ 1936 h 2734"/>
                <a:gd name="T58" fmla="*/ 1828 w 4906"/>
                <a:gd name="T59" fmla="*/ 1880 h 2734"/>
                <a:gd name="T60" fmla="*/ 2445 w 4906"/>
                <a:gd name="T61" fmla="*/ 2071 h 2734"/>
                <a:gd name="T62" fmla="*/ 2673 w 4906"/>
                <a:gd name="T63" fmla="*/ 2534 h 2734"/>
                <a:gd name="T64" fmla="*/ 2749 w 4906"/>
                <a:gd name="T65" fmla="*/ 2688 h 2734"/>
                <a:gd name="T66" fmla="*/ 2879 w 4906"/>
                <a:gd name="T67" fmla="*/ 2733 h 2734"/>
                <a:gd name="T68" fmla="*/ 2919 w 4906"/>
                <a:gd name="T69" fmla="*/ 2730 h 2734"/>
                <a:gd name="T70" fmla="*/ 3372 w 4906"/>
                <a:gd name="T71" fmla="*/ 2682 h 2734"/>
                <a:gd name="T72" fmla="*/ 3599 w 4906"/>
                <a:gd name="T73" fmla="*/ 2696 h 2734"/>
                <a:gd name="T74" fmla="*/ 3628 w 4906"/>
                <a:gd name="T75" fmla="*/ 2698 h 2734"/>
                <a:gd name="T76" fmla="*/ 3766 w 4906"/>
                <a:gd name="T77" fmla="*/ 2648 h 2734"/>
                <a:gd name="T78" fmla="*/ 3838 w 4906"/>
                <a:gd name="T79" fmla="*/ 2495 h 2734"/>
                <a:gd name="T80" fmla="*/ 3864 w 4906"/>
                <a:gd name="T81" fmla="*/ 2426 h 2734"/>
                <a:gd name="T82" fmla="*/ 4166 w 4906"/>
                <a:gd name="T83" fmla="*/ 2315 h 2734"/>
                <a:gd name="T84" fmla="*/ 4208 w 4906"/>
                <a:gd name="T85" fmla="*/ 2309 h 2734"/>
                <a:gd name="T86" fmla="*/ 4775 w 4906"/>
                <a:gd name="T87" fmla="*/ 1917 h 2734"/>
                <a:gd name="T88" fmla="*/ 4793 w 4906"/>
                <a:gd name="T89" fmla="*/ 1224 h 2734"/>
                <a:gd name="T90" fmla="*/ 4783 w 4906"/>
                <a:gd name="T91" fmla="*/ 1197 h 2734"/>
                <a:gd name="T92" fmla="*/ 2993 w 4906"/>
                <a:gd name="T93" fmla="*/ 116 h 2734"/>
                <a:gd name="T94" fmla="*/ 2323 w 4906"/>
                <a:gd name="T95" fmla="*/ 196 h 2734"/>
                <a:gd name="T96" fmla="*/ 1428 w 4906"/>
                <a:gd name="T97" fmla="*/ 0 h 2734"/>
                <a:gd name="T98" fmla="*/ 1428 w 4906"/>
                <a:gd name="T99" fmla="*/ 209 h 2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6" h="2734">
                  <a:moveTo>
                    <a:pt x="1428" y="209"/>
                  </a:moveTo>
                  <a:lnTo>
                    <a:pt x="1428" y="209"/>
                  </a:lnTo>
                  <a:cubicBezTo>
                    <a:pt x="1968" y="209"/>
                    <a:pt x="2294" y="416"/>
                    <a:pt x="2294" y="416"/>
                  </a:cubicBezTo>
                  <a:cubicBezTo>
                    <a:pt x="2553" y="352"/>
                    <a:pt x="2784" y="323"/>
                    <a:pt x="2993" y="323"/>
                  </a:cubicBezTo>
                  <a:cubicBezTo>
                    <a:pt x="4055" y="323"/>
                    <a:pt x="4486" y="1057"/>
                    <a:pt x="4598" y="1287"/>
                  </a:cubicBezTo>
                  <a:cubicBezTo>
                    <a:pt x="4629" y="1393"/>
                    <a:pt x="4688" y="1631"/>
                    <a:pt x="4590" y="1822"/>
                  </a:cubicBezTo>
                  <a:cubicBezTo>
                    <a:pt x="4518" y="1962"/>
                    <a:pt x="4375" y="2058"/>
                    <a:pt x="4161" y="2108"/>
                  </a:cubicBezTo>
                  <a:cubicBezTo>
                    <a:pt x="4111" y="2108"/>
                    <a:pt x="3779" y="2124"/>
                    <a:pt x="3676" y="2336"/>
                  </a:cubicBezTo>
                  <a:cubicBezTo>
                    <a:pt x="3641" y="2407"/>
                    <a:pt x="3628" y="2457"/>
                    <a:pt x="3628" y="2492"/>
                  </a:cubicBezTo>
                  <a:cubicBezTo>
                    <a:pt x="3546" y="2481"/>
                    <a:pt x="3461" y="2473"/>
                    <a:pt x="3372" y="2473"/>
                  </a:cubicBezTo>
                  <a:cubicBezTo>
                    <a:pt x="3215" y="2473"/>
                    <a:pt x="3051" y="2492"/>
                    <a:pt x="2879" y="2526"/>
                  </a:cubicBezTo>
                  <a:cubicBezTo>
                    <a:pt x="2868" y="2275"/>
                    <a:pt x="2765" y="2060"/>
                    <a:pt x="2575" y="1909"/>
                  </a:cubicBezTo>
                  <a:cubicBezTo>
                    <a:pt x="2368" y="1742"/>
                    <a:pt x="2090" y="1671"/>
                    <a:pt x="1828" y="1671"/>
                  </a:cubicBezTo>
                  <a:cubicBezTo>
                    <a:pt x="1672" y="1671"/>
                    <a:pt x="1523" y="1698"/>
                    <a:pt x="1393" y="1740"/>
                  </a:cubicBezTo>
                  <a:cubicBezTo>
                    <a:pt x="1335" y="1639"/>
                    <a:pt x="1221" y="1467"/>
                    <a:pt x="1052" y="1284"/>
                  </a:cubicBezTo>
                  <a:cubicBezTo>
                    <a:pt x="808" y="1022"/>
                    <a:pt x="525" y="826"/>
                    <a:pt x="217" y="704"/>
                  </a:cubicBezTo>
                  <a:cubicBezTo>
                    <a:pt x="355" y="556"/>
                    <a:pt x="617" y="336"/>
                    <a:pt x="1017" y="246"/>
                  </a:cubicBezTo>
                  <a:cubicBezTo>
                    <a:pt x="1163" y="220"/>
                    <a:pt x="1300" y="209"/>
                    <a:pt x="1428" y="209"/>
                  </a:cubicBezTo>
                  <a:lnTo>
                    <a:pt x="1428" y="0"/>
                  </a:lnTo>
                  <a:lnTo>
                    <a:pt x="1428" y="0"/>
                  </a:lnTo>
                  <a:cubicBezTo>
                    <a:pt x="1279" y="0"/>
                    <a:pt x="1129" y="16"/>
                    <a:pt x="978" y="42"/>
                  </a:cubicBezTo>
                  <a:cubicBezTo>
                    <a:pt x="975" y="45"/>
                    <a:pt x="975" y="45"/>
                    <a:pt x="972" y="45"/>
                  </a:cubicBezTo>
                  <a:cubicBezTo>
                    <a:pt x="530" y="143"/>
                    <a:pt x="236" y="381"/>
                    <a:pt x="67" y="561"/>
                  </a:cubicBezTo>
                  <a:cubicBezTo>
                    <a:pt x="19" y="612"/>
                    <a:pt x="0" y="680"/>
                    <a:pt x="14" y="749"/>
                  </a:cubicBezTo>
                  <a:cubicBezTo>
                    <a:pt x="29" y="816"/>
                    <a:pt x="77" y="871"/>
                    <a:pt x="141" y="895"/>
                  </a:cubicBezTo>
                  <a:cubicBezTo>
                    <a:pt x="422" y="1009"/>
                    <a:pt x="675" y="1186"/>
                    <a:pt x="901" y="1427"/>
                  </a:cubicBezTo>
                  <a:cubicBezTo>
                    <a:pt x="1055" y="1591"/>
                    <a:pt x="1155" y="1745"/>
                    <a:pt x="1216" y="1846"/>
                  </a:cubicBezTo>
                  <a:cubicBezTo>
                    <a:pt x="1253" y="1912"/>
                    <a:pt x="1322" y="1949"/>
                    <a:pt x="1393" y="1949"/>
                  </a:cubicBezTo>
                  <a:cubicBezTo>
                    <a:pt x="1417" y="1949"/>
                    <a:pt x="1438" y="1943"/>
                    <a:pt x="1462" y="1936"/>
                  </a:cubicBezTo>
                  <a:cubicBezTo>
                    <a:pt x="1571" y="1899"/>
                    <a:pt x="1698" y="1880"/>
                    <a:pt x="1828" y="1880"/>
                  </a:cubicBezTo>
                  <a:cubicBezTo>
                    <a:pt x="2071" y="1880"/>
                    <a:pt x="2291" y="1946"/>
                    <a:pt x="2445" y="2071"/>
                  </a:cubicBezTo>
                  <a:cubicBezTo>
                    <a:pt x="2588" y="2185"/>
                    <a:pt x="2665" y="2341"/>
                    <a:pt x="2673" y="2534"/>
                  </a:cubicBezTo>
                  <a:cubicBezTo>
                    <a:pt x="2673" y="2595"/>
                    <a:pt x="2702" y="2651"/>
                    <a:pt x="2749" y="2688"/>
                  </a:cubicBezTo>
                  <a:cubicBezTo>
                    <a:pt x="2786" y="2717"/>
                    <a:pt x="2832" y="2733"/>
                    <a:pt x="2879" y="2733"/>
                  </a:cubicBezTo>
                  <a:cubicBezTo>
                    <a:pt x="2892" y="2733"/>
                    <a:pt x="2905" y="2733"/>
                    <a:pt x="2919" y="2730"/>
                  </a:cubicBezTo>
                  <a:cubicBezTo>
                    <a:pt x="3078" y="2698"/>
                    <a:pt x="3231" y="2682"/>
                    <a:pt x="3372" y="2682"/>
                  </a:cubicBezTo>
                  <a:cubicBezTo>
                    <a:pt x="3451" y="2682"/>
                    <a:pt x="3528" y="2688"/>
                    <a:pt x="3599" y="2696"/>
                  </a:cubicBezTo>
                  <a:cubicBezTo>
                    <a:pt x="3610" y="2698"/>
                    <a:pt x="3620" y="2698"/>
                    <a:pt x="3628" y="2698"/>
                  </a:cubicBezTo>
                  <a:cubicBezTo>
                    <a:pt x="3679" y="2698"/>
                    <a:pt x="3726" y="2680"/>
                    <a:pt x="3766" y="2648"/>
                  </a:cubicBezTo>
                  <a:cubicBezTo>
                    <a:pt x="3808" y="2611"/>
                    <a:pt x="3835" y="2555"/>
                    <a:pt x="3838" y="2495"/>
                  </a:cubicBezTo>
                  <a:cubicBezTo>
                    <a:pt x="3838" y="2492"/>
                    <a:pt x="3843" y="2471"/>
                    <a:pt x="3864" y="2426"/>
                  </a:cubicBezTo>
                  <a:cubicBezTo>
                    <a:pt x="3896" y="2359"/>
                    <a:pt x="4044" y="2317"/>
                    <a:pt x="4166" y="2315"/>
                  </a:cubicBezTo>
                  <a:cubicBezTo>
                    <a:pt x="4179" y="2315"/>
                    <a:pt x="4195" y="2312"/>
                    <a:pt x="4208" y="2309"/>
                  </a:cubicBezTo>
                  <a:cubicBezTo>
                    <a:pt x="4484" y="2246"/>
                    <a:pt x="4674" y="2113"/>
                    <a:pt x="4775" y="1917"/>
                  </a:cubicBezTo>
                  <a:cubicBezTo>
                    <a:pt x="4905" y="1663"/>
                    <a:pt x="4841" y="1374"/>
                    <a:pt x="4793" y="1224"/>
                  </a:cubicBezTo>
                  <a:cubicBezTo>
                    <a:pt x="4791" y="1215"/>
                    <a:pt x="4788" y="1205"/>
                    <a:pt x="4783" y="1197"/>
                  </a:cubicBezTo>
                  <a:cubicBezTo>
                    <a:pt x="4661" y="943"/>
                    <a:pt x="4176" y="116"/>
                    <a:pt x="2993" y="116"/>
                  </a:cubicBezTo>
                  <a:cubicBezTo>
                    <a:pt x="2781" y="116"/>
                    <a:pt x="2556" y="143"/>
                    <a:pt x="2323" y="196"/>
                  </a:cubicBezTo>
                  <a:cubicBezTo>
                    <a:pt x="2180" y="127"/>
                    <a:pt x="1865" y="0"/>
                    <a:pt x="1428" y="0"/>
                  </a:cubicBezTo>
                  <a:lnTo>
                    <a:pt x="1428"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42" name="Freeform 22"/>
            <p:cNvSpPr>
              <a:spLocks noChangeArrowheads="1"/>
            </p:cNvSpPr>
            <p:nvPr/>
          </p:nvSpPr>
          <p:spPr bwMode="auto">
            <a:xfrm>
              <a:off x="12618879" y="7938599"/>
              <a:ext cx="812904" cy="812911"/>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3" name="Freeform 70"/>
            <p:cNvSpPr>
              <a:spLocks noChangeArrowheads="1"/>
            </p:cNvSpPr>
            <p:nvPr/>
          </p:nvSpPr>
          <p:spPr bwMode="auto">
            <a:xfrm>
              <a:off x="14507792" y="6524485"/>
              <a:ext cx="874847" cy="781942"/>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4" name="Freeform 110"/>
            <p:cNvSpPr>
              <a:spLocks noChangeArrowheads="1"/>
            </p:cNvSpPr>
            <p:nvPr/>
          </p:nvSpPr>
          <p:spPr bwMode="auto">
            <a:xfrm>
              <a:off x="12616197" y="5288051"/>
              <a:ext cx="812904" cy="658070"/>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5" name="Freeform 119"/>
            <p:cNvSpPr>
              <a:spLocks noChangeArrowheads="1"/>
            </p:cNvSpPr>
            <p:nvPr/>
          </p:nvSpPr>
          <p:spPr bwMode="auto">
            <a:xfrm>
              <a:off x="10442244" y="6280514"/>
              <a:ext cx="874840" cy="781936"/>
            </a:xfrm>
            <a:custGeom>
              <a:avLst/>
              <a:gdLst>
                <a:gd name="T0" fmla="*/ 443 w 497"/>
                <a:gd name="T1" fmla="*/ 70 h 444"/>
                <a:gd name="T2" fmla="*/ 443 w 497"/>
                <a:gd name="T3" fmla="*/ 70 h 444"/>
                <a:gd name="T4" fmla="*/ 426 w 497"/>
                <a:gd name="T5" fmla="*/ 70 h 444"/>
                <a:gd name="T6" fmla="*/ 426 w 497"/>
                <a:gd name="T7" fmla="*/ 443 h 444"/>
                <a:gd name="T8" fmla="*/ 443 w 497"/>
                <a:gd name="T9" fmla="*/ 443 h 444"/>
                <a:gd name="T10" fmla="*/ 496 w 497"/>
                <a:gd name="T11" fmla="*/ 398 h 444"/>
                <a:gd name="T12" fmla="*/ 496 w 497"/>
                <a:gd name="T13" fmla="*/ 124 h 444"/>
                <a:gd name="T14" fmla="*/ 443 w 497"/>
                <a:gd name="T15" fmla="*/ 70 h 444"/>
                <a:gd name="T16" fmla="*/ 0 w 497"/>
                <a:gd name="T17" fmla="*/ 124 h 444"/>
                <a:gd name="T18" fmla="*/ 0 w 497"/>
                <a:gd name="T19" fmla="*/ 124 h 444"/>
                <a:gd name="T20" fmla="*/ 0 w 497"/>
                <a:gd name="T21" fmla="*/ 398 h 444"/>
                <a:gd name="T22" fmla="*/ 53 w 497"/>
                <a:gd name="T23" fmla="*/ 443 h 444"/>
                <a:gd name="T24" fmla="*/ 71 w 497"/>
                <a:gd name="T25" fmla="*/ 443 h 444"/>
                <a:gd name="T26" fmla="*/ 71 w 497"/>
                <a:gd name="T27" fmla="*/ 70 h 444"/>
                <a:gd name="T28" fmla="*/ 53 w 497"/>
                <a:gd name="T29" fmla="*/ 70 h 444"/>
                <a:gd name="T30" fmla="*/ 0 w 497"/>
                <a:gd name="T31" fmla="*/ 124 h 444"/>
                <a:gd name="T32" fmla="*/ 337 w 497"/>
                <a:gd name="T33" fmla="*/ 26 h 444"/>
                <a:gd name="T34" fmla="*/ 337 w 497"/>
                <a:gd name="T35" fmla="*/ 26 h 444"/>
                <a:gd name="T36" fmla="*/ 248 w 497"/>
                <a:gd name="T37" fmla="*/ 0 h 444"/>
                <a:gd name="T38" fmla="*/ 160 w 497"/>
                <a:gd name="T39" fmla="*/ 26 h 444"/>
                <a:gd name="T40" fmla="*/ 160 w 497"/>
                <a:gd name="T41" fmla="*/ 70 h 444"/>
                <a:gd name="T42" fmla="*/ 107 w 497"/>
                <a:gd name="T43" fmla="*/ 70 h 444"/>
                <a:gd name="T44" fmla="*/ 107 w 497"/>
                <a:gd name="T45" fmla="*/ 443 h 444"/>
                <a:gd name="T46" fmla="*/ 390 w 497"/>
                <a:gd name="T47" fmla="*/ 443 h 444"/>
                <a:gd name="T48" fmla="*/ 390 w 497"/>
                <a:gd name="T49" fmla="*/ 70 h 444"/>
                <a:gd name="T50" fmla="*/ 337 w 497"/>
                <a:gd name="T51" fmla="*/ 70 h 444"/>
                <a:gd name="T52" fmla="*/ 337 w 497"/>
                <a:gd name="T53" fmla="*/ 26 h 444"/>
                <a:gd name="T54" fmla="*/ 301 w 497"/>
                <a:gd name="T55" fmla="*/ 70 h 444"/>
                <a:gd name="T56" fmla="*/ 301 w 497"/>
                <a:gd name="T57" fmla="*/ 70 h 444"/>
                <a:gd name="T58" fmla="*/ 195 w 497"/>
                <a:gd name="T59" fmla="*/ 70 h 444"/>
                <a:gd name="T60" fmla="*/ 195 w 497"/>
                <a:gd name="T61" fmla="*/ 44 h 444"/>
                <a:gd name="T62" fmla="*/ 248 w 497"/>
                <a:gd name="T63" fmla="*/ 26 h 444"/>
                <a:gd name="T64" fmla="*/ 301 w 497"/>
                <a:gd name="T65" fmla="*/ 44 h 444"/>
                <a:gd name="T66" fmla="*/ 301 w 497"/>
                <a:gd name="T67" fmla="*/ 7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6" name="Freeform 158"/>
            <p:cNvSpPr>
              <a:spLocks noChangeArrowheads="1"/>
            </p:cNvSpPr>
            <p:nvPr/>
          </p:nvSpPr>
          <p:spPr bwMode="auto">
            <a:xfrm>
              <a:off x="9411438" y="7948761"/>
              <a:ext cx="874846" cy="410322"/>
            </a:xfrm>
            <a:custGeom>
              <a:avLst/>
              <a:gdLst>
                <a:gd name="T0" fmla="*/ 380 w 497"/>
                <a:gd name="T1" fmla="*/ 0 h 232"/>
                <a:gd name="T2" fmla="*/ 380 w 497"/>
                <a:gd name="T3" fmla="*/ 0 h 232"/>
                <a:gd name="T4" fmla="*/ 266 w 497"/>
                <a:gd name="T5" fmla="*/ 115 h 232"/>
                <a:gd name="T6" fmla="*/ 283 w 497"/>
                <a:gd name="T7" fmla="*/ 186 h 232"/>
                <a:gd name="T8" fmla="*/ 203 w 497"/>
                <a:gd name="T9" fmla="*/ 186 h 232"/>
                <a:gd name="T10" fmla="*/ 230 w 497"/>
                <a:gd name="T11" fmla="*/ 115 h 232"/>
                <a:gd name="T12" fmla="*/ 114 w 497"/>
                <a:gd name="T13" fmla="*/ 0 h 232"/>
                <a:gd name="T14" fmla="*/ 0 w 497"/>
                <a:gd name="T15" fmla="*/ 115 h 232"/>
                <a:gd name="T16" fmla="*/ 114 w 497"/>
                <a:gd name="T17" fmla="*/ 231 h 232"/>
                <a:gd name="T18" fmla="*/ 380 w 497"/>
                <a:gd name="T19" fmla="*/ 231 h 232"/>
                <a:gd name="T20" fmla="*/ 496 w 497"/>
                <a:gd name="T21" fmla="*/ 115 h 232"/>
                <a:gd name="T22" fmla="*/ 380 w 497"/>
                <a:gd name="T23" fmla="*/ 0 h 232"/>
                <a:gd name="T24" fmla="*/ 53 w 497"/>
                <a:gd name="T25" fmla="*/ 115 h 232"/>
                <a:gd name="T26" fmla="*/ 53 w 497"/>
                <a:gd name="T27" fmla="*/ 115 h 232"/>
                <a:gd name="T28" fmla="*/ 114 w 497"/>
                <a:gd name="T29" fmla="*/ 53 h 232"/>
                <a:gd name="T30" fmla="*/ 177 w 497"/>
                <a:gd name="T31" fmla="*/ 115 h 232"/>
                <a:gd name="T32" fmla="*/ 114 w 497"/>
                <a:gd name="T33" fmla="*/ 186 h 232"/>
                <a:gd name="T34" fmla="*/ 53 w 497"/>
                <a:gd name="T35" fmla="*/ 115 h 232"/>
                <a:gd name="T36" fmla="*/ 380 w 497"/>
                <a:gd name="T37" fmla="*/ 186 h 232"/>
                <a:gd name="T38" fmla="*/ 380 w 497"/>
                <a:gd name="T39" fmla="*/ 186 h 232"/>
                <a:gd name="T40" fmla="*/ 319 w 497"/>
                <a:gd name="T41" fmla="*/ 115 h 232"/>
                <a:gd name="T42" fmla="*/ 380 w 497"/>
                <a:gd name="T43" fmla="*/ 53 h 232"/>
                <a:gd name="T44" fmla="*/ 442 w 497"/>
                <a:gd name="T45" fmla="*/ 115 h 232"/>
                <a:gd name="T46" fmla="*/ 380 w 497"/>
                <a:gd name="T47" fmla="*/ 18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232">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solidFill>
              <a:schemeClr val="bg1"/>
            </a:solidFill>
            <a:ln>
              <a:noFill/>
            </a:ln>
            <a:effectLst/>
            <a:extLst/>
          </p:spPr>
          <p:txBody>
            <a:bodyPr wrap="none" anchor="ctr"/>
            <a:lstStyle/>
            <a:p>
              <a:endParaRPr lang="en-US" sz="1600" dirty="0">
                <a:latin typeface="+mj-ea"/>
                <a:ea typeface="+mj-ea"/>
              </a:endParaRPr>
            </a:p>
          </p:txBody>
        </p:sp>
      </p:grpSp>
    </p:spTree>
    <p:extLst>
      <p:ext uri="{BB962C8B-B14F-4D97-AF65-F5344CB8AC3E}">
        <p14:creationId xmlns:p14="http://schemas.microsoft.com/office/powerpoint/2010/main" val="70383986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初始化配置至关重要，虚拟化环境除了</a:t>
            </a:r>
            <a:r>
              <a:rPr lang="en-US" altLang="zh-CN" dirty="0" err="1" smtClean="0"/>
              <a:t>FusionCompute</a:t>
            </a:r>
            <a:r>
              <a:rPr lang="zh-CN" altLang="en-US" dirty="0" smtClean="0"/>
              <a:t>之外，还可以选择其他的云平台，例如</a:t>
            </a:r>
            <a:r>
              <a:rPr lang="en-US" altLang="zh-CN" dirty="0" err="1" smtClean="0"/>
              <a:t>OpenStack</a:t>
            </a:r>
            <a:r>
              <a:rPr lang="zh-CN" altLang="en-US" dirty="0" smtClean="0"/>
              <a:t>。</a:t>
            </a:r>
            <a:endParaRPr lang="en-US" altLang="zh-CN" dirty="0" smtClean="0"/>
          </a:p>
        </p:txBody>
      </p:sp>
    </p:spTree>
    <p:extLst>
      <p:ext uri="{BB962C8B-B14F-4D97-AF65-F5344CB8AC3E}">
        <p14:creationId xmlns:p14="http://schemas.microsoft.com/office/powerpoint/2010/main" val="310885653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accent3">
                    <a:lumMod val="50000"/>
                  </a:schemeClr>
                </a:solidFill>
              </a:rPr>
              <a:t>桌面云</a:t>
            </a:r>
            <a:r>
              <a:rPr lang="zh-CN" altLang="en-US" dirty="0" smtClean="0">
                <a:solidFill>
                  <a:schemeClr val="accent3">
                    <a:lumMod val="50000"/>
                  </a:schemeClr>
                </a:solidFill>
              </a:rPr>
              <a:t>管理组件</a:t>
            </a:r>
            <a:endParaRPr lang="en-US" altLang="zh-CN" dirty="0" smtClean="0">
              <a:solidFill>
                <a:schemeClr val="accent3">
                  <a:lumMod val="50000"/>
                </a:schemeClr>
              </a:solidFill>
            </a:endParaRPr>
          </a:p>
          <a:p>
            <a:r>
              <a:rPr lang="zh-CN" altLang="en-US" dirty="0" smtClean="0">
                <a:solidFill>
                  <a:schemeClr val="accent3">
                    <a:lumMod val="50000"/>
                  </a:schemeClr>
                </a:solidFill>
              </a:rPr>
              <a:t>桌面云管理组件安装</a:t>
            </a:r>
            <a:endParaRPr lang="en-US" altLang="zh-CN" dirty="0">
              <a:solidFill>
                <a:schemeClr val="accent3">
                  <a:lumMod val="50000"/>
                </a:schemeClr>
              </a:solidFill>
            </a:endParaRPr>
          </a:p>
          <a:p>
            <a:r>
              <a:rPr lang="zh-CN" altLang="en-US" dirty="0">
                <a:solidFill>
                  <a:schemeClr val="accent3">
                    <a:lumMod val="50000"/>
                  </a:schemeClr>
                </a:solidFill>
              </a:rPr>
              <a:t>桌面云</a:t>
            </a:r>
            <a:r>
              <a:rPr lang="zh-CN" altLang="en-US" dirty="0" smtClean="0">
                <a:solidFill>
                  <a:schemeClr val="accent3">
                    <a:lumMod val="50000"/>
                  </a:schemeClr>
                </a:solidFill>
              </a:rPr>
              <a:t>关联组件</a:t>
            </a:r>
            <a:endParaRPr lang="en-US" altLang="zh-CN" dirty="0" smtClean="0">
              <a:solidFill>
                <a:schemeClr val="accent3">
                  <a:lumMod val="50000"/>
                </a:schemeClr>
              </a:solidFill>
            </a:endParaRPr>
          </a:p>
          <a:p>
            <a:r>
              <a:rPr lang="zh-CN" altLang="en-US" dirty="0" smtClean="0">
                <a:solidFill>
                  <a:schemeClr val="accent3">
                    <a:lumMod val="50000"/>
                  </a:schemeClr>
                </a:solidFill>
              </a:rPr>
              <a:t>桌面云关联组件安装</a:t>
            </a:r>
            <a:endParaRPr lang="en-US" altLang="zh-CN" dirty="0" smtClean="0">
              <a:solidFill>
                <a:schemeClr val="accent3">
                  <a:lumMod val="50000"/>
                </a:schemeClr>
              </a:solidFill>
            </a:endParaRPr>
          </a:p>
          <a:p>
            <a:r>
              <a:rPr lang="en-US" altLang="zh-CN" dirty="0" err="1" smtClean="0">
                <a:solidFill>
                  <a:schemeClr val="accent3">
                    <a:lumMod val="50000"/>
                  </a:schemeClr>
                </a:solidFill>
              </a:rPr>
              <a:t>FusionAccess</a:t>
            </a:r>
            <a:r>
              <a:rPr lang="zh-CN" altLang="en-US" dirty="0" smtClean="0">
                <a:solidFill>
                  <a:schemeClr val="accent3">
                    <a:lumMod val="50000"/>
                  </a:schemeClr>
                </a:solidFill>
              </a:rPr>
              <a:t>初始化配置</a:t>
            </a:r>
            <a:endParaRPr lang="en-US" altLang="zh-CN" dirty="0">
              <a:solidFill>
                <a:schemeClr val="accent3">
                  <a:lumMod val="50000"/>
                </a:schemeClr>
              </a:solidFill>
            </a:endParaRPr>
          </a:p>
          <a:p>
            <a:r>
              <a:rPr lang="zh-CN" altLang="en-US" b="1" dirty="0" smtClean="0"/>
              <a:t>桌面云组件</a:t>
            </a:r>
            <a:r>
              <a:rPr lang="zh-CN" altLang="en-US" b="1" dirty="0"/>
              <a:t>交互流程</a:t>
            </a:r>
          </a:p>
          <a:p>
            <a:endParaRPr lang="zh-CN" altLang="en-US" dirty="0"/>
          </a:p>
        </p:txBody>
      </p:sp>
    </p:spTree>
    <p:extLst>
      <p:ext uri="{BB962C8B-B14F-4D97-AF65-F5344CB8AC3E}">
        <p14:creationId xmlns:p14="http://schemas.microsoft.com/office/powerpoint/2010/main" val="313891284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54"/>
          <p:cNvSpPr>
            <a:spLocks noGrp="1"/>
          </p:cNvSpPr>
          <p:nvPr>
            <p:ph type="title"/>
          </p:nvPr>
        </p:nvSpPr>
        <p:spPr/>
        <p:txBody>
          <a:bodyPr/>
          <a:lstStyle/>
          <a:p>
            <a:r>
              <a:rPr lang="zh-CN" altLang="en-US" dirty="0"/>
              <a:t>虚拟桌面发放流程：创建、关联虚拟机 </a:t>
            </a:r>
            <a:r>
              <a:rPr lang="en-US" altLang="zh-CN" dirty="0" smtClean="0"/>
              <a:t>(</a:t>
            </a:r>
            <a:r>
              <a:rPr lang="en-US" altLang="zh-CN" dirty="0"/>
              <a:t>1</a:t>
            </a:r>
            <a:r>
              <a:rPr lang="en-US" altLang="zh-CN" dirty="0" smtClean="0"/>
              <a:t>)</a:t>
            </a:r>
            <a:endParaRPr lang="zh-CN" altLang="en-US" dirty="0"/>
          </a:p>
        </p:txBody>
      </p:sp>
      <p:sp>
        <p:nvSpPr>
          <p:cNvPr id="56" name="圆角矩形 55"/>
          <p:cNvSpPr/>
          <p:nvPr/>
        </p:nvSpPr>
        <p:spPr>
          <a:xfrm>
            <a:off x="1239148" y="1241810"/>
            <a:ext cx="874986"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a:solidFill>
                  <a:schemeClr val="lt1"/>
                </a:solidFill>
                <a:latin typeface="微软雅黑" panose="020B0503020204020204" pitchFamily="34" charset="-122"/>
                <a:ea typeface="微软雅黑" panose="020B0503020204020204" pitchFamily="34" charset="-122"/>
              </a:rPr>
              <a:t>ITA</a:t>
            </a:r>
            <a:endParaRPr lang="zh-CN" altLang="en-US" sz="1600" dirty="0">
              <a:solidFill>
                <a:schemeClr val="lt1"/>
              </a:solidFill>
              <a:latin typeface="微软雅黑" panose="020B0503020204020204" pitchFamily="34" charset="-122"/>
              <a:ea typeface="微软雅黑" panose="020B0503020204020204" pitchFamily="34" charset="-122"/>
            </a:endParaRPr>
          </a:p>
        </p:txBody>
      </p:sp>
      <p:sp>
        <p:nvSpPr>
          <p:cNvPr id="57" name="圆角矩形 56"/>
          <p:cNvSpPr/>
          <p:nvPr/>
        </p:nvSpPr>
        <p:spPr>
          <a:xfrm>
            <a:off x="3473434" y="1233348"/>
            <a:ext cx="874986"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a:solidFill>
                  <a:schemeClr val="lt1"/>
                </a:solidFill>
                <a:latin typeface="微软雅黑" panose="020B0503020204020204" pitchFamily="34" charset="-122"/>
                <a:ea typeface="微软雅黑" panose="020B0503020204020204" pitchFamily="34" charset="-122"/>
              </a:rPr>
              <a:t>VRM</a:t>
            </a:r>
            <a:endParaRPr lang="zh-CN" altLang="en-US" sz="1600" dirty="0">
              <a:solidFill>
                <a:schemeClr val="lt1"/>
              </a:solidFill>
              <a:latin typeface="微软雅黑" panose="020B0503020204020204" pitchFamily="34" charset="-122"/>
              <a:ea typeface="微软雅黑" panose="020B0503020204020204" pitchFamily="34" charset="-122"/>
            </a:endParaRPr>
          </a:p>
        </p:txBody>
      </p:sp>
      <p:sp>
        <p:nvSpPr>
          <p:cNvPr id="58" name="圆角矩形 57"/>
          <p:cNvSpPr/>
          <p:nvPr/>
        </p:nvSpPr>
        <p:spPr>
          <a:xfrm>
            <a:off x="5691773" y="1233488"/>
            <a:ext cx="874986"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a:solidFill>
                  <a:schemeClr val="lt1"/>
                </a:solidFill>
                <a:latin typeface="微软雅黑" panose="020B0503020204020204" pitchFamily="34" charset="-122"/>
                <a:ea typeface="微软雅黑" panose="020B0503020204020204" pitchFamily="34" charset="-122"/>
              </a:rPr>
              <a:t>HDC</a:t>
            </a:r>
            <a:endParaRPr lang="zh-CN" altLang="en-US" sz="1600" dirty="0">
              <a:solidFill>
                <a:schemeClr val="lt1"/>
              </a:solidFill>
              <a:latin typeface="微软雅黑" panose="020B0503020204020204" pitchFamily="34" charset="-122"/>
              <a:ea typeface="微软雅黑" panose="020B0503020204020204" pitchFamily="34" charset="-122"/>
            </a:endParaRPr>
          </a:p>
        </p:txBody>
      </p:sp>
      <p:sp>
        <p:nvSpPr>
          <p:cNvPr id="59" name="圆角矩形 58"/>
          <p:cNvSpPr/>
          <p:nvPr/>
        </p:nvSpPr>
        <p:spPr>
          <a:xfrm>
            <a:off x="7910111" y="1233488"/>
            <a:ext cx="874986"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a:solidFill>
                  <a:schemeClr val="lt1"/>
                </a:solidFill>
                <a:latin typeface="微软雅黑" panose="020B0503020204020204" pitchFamily="34" charset="-122"/>
                <a:ea typeface="微软雅黑" panose="020B0503020204020204" pitchFamily="34" charset="-122"/>
              </a:rPr>
              <a:t>VM</a:t>
            </a:r>
            <a:endParaRPr lang="zh-CN" altLang="en-US" sz="1600" dirty="0">
              <a:solidFill>
                <a:schemeClr val="lt1"/>
              </a:solidFill>
              <a:latin typeface="微软雅黑" panose="020B0503020204020204" pitchFamily="34" charset="-122"/>
              <a:ea typeface="微软雅黑" panose="020B0503020204020204" pitchFamily="34" charset="-122"/>
            </a:endParaRPr>
          </a:p>
        </p:txBody>
      </p:sp>
      <p:sp>
        <p:nvSpPr>
          <p:cNvPr id="60" name="圆角矩形 59"/>
          <p:cNvSpPr/>
          <p:nvPr/>
        </p:nvSpPr>
        <p:spPr>
          <a:xfrm>
            <a:off x="10128448" y="1233488"/>
            <a:ext cx="874986"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a:solidFill>
                  <a:schemeClr val="lt1"/>
                </a:solidFill>
                <a:latin typeface="微软雅黑" panose="020B0503020204020204" pitchFamily="34" charset="-122"/>
                <a:ea typeface="微软雅黑" panose="020B0503020204020204" pitchFamily="34" charset="-122"/>
              </a:rPr>
              <a:t>DB</a:t>
            </a:r>
            <a:endParaRPr lang="zh-CN" altLang="en-US" sz="1600" dirty="0">
              <a:solidFill>
                <a:schemeClr val="lt1"/>
              </a:solidFill>
              <a:latin typeface="微软雅黑" panose="020B0503020204020204" pitchFamily="34" charset="-122"/>
              <a:ea typeface="微软雅黑" panose="020B0503020204020204" pitchFamily="34" charset="-122"/>
            </a:endParaRPr>
          </a:p>
        </p:txBody>
      </p:sp>
      <p:cxnSp>
        <p:nvCxnSpPr>
          <p:cNvPr id="61" name="直接连接符 60"/>
          <p:cNvCxnSpPr>
            <a:stCxn id="56" idx="2"/>
          </p:cNvCxnSpPr>
          <p:nvPr/>
        </p:nvCxnSpPr>
        <p:spPr>
          <a:xfrm>
            <a:off x="1676641" y="1478293"/>
            <a:ext cx="23981" cy="4959074"/>
          </a:xfrm>
          <a:prstGeom prst="line">
            <a:avLst/>
          </a:prstGeom>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3910927" y="1422676"/>
            <a:ext cx="0" cy="4959074"/>
          </a:xfrm>
          <a:prstGeom prst="line">
            <a:avLst/>
          </a:prstGeom>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6129266" y="1469971"/>
            <a:ext cx="0" cy="4911779"/>
          </a:xfrm>
          <a:prstGeom prst="line">
            <a:avLst/>
          </a:prstGeom>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flipH="1">
            <a:off x="8307862" y="1469970"/>
            <a:ext cx="39742" cy="4911780"/>
          </a:xfrm>
          <a:prstGeom prst="line">
            <a:avLst/>
          </a:prstGeom>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10650031" y="1469969"/>
            <a:ext cx="0" cy="4911781"/>
          </a:xfrm>
          <a:prstGeom prst="line">
            <a:avLst/>
          </a:prstGeom>
        </p:spPr>
        <p:style>
          <a:lnRef idx="1">
            <a:schemeClr val="dk1"/>
          </a:lnRef>
          <a:fillRef idx="0">
            <a:schemeClr val="dk1"/>
          </a:fillRef>
          <a:effectRef idx="0">
            <a:schemeClr val="dk1"/>
          </a:effectRef>
          <a:fontRef idx="minor">
            <a:schemeClr val="tx1"/>
          </a:fontRef>
        </p:style>
      </p:cxnSp>
      <p:cxnSp>
        <p:nvCxnSpPr>
          <p:cNvPr id="66" name="直接箭头连接符 65"/>
          <p:cNvCxnSpPr/>
          <p:nvPr/>
        </p:nvCxnSpPr>
        <p:spPr>
          <a:xfrm>
            <a:off x="1663518" y="1802817"/>
            <a:ext cx="8957442" cy="23648"/>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5073301" y="1546076"/>
            <a:ext cx="2986915" cy="276999"/>
          </a:xfrm>
          <a:prstGeom prst="rect">
            <a:avLst/>
          </a:prstGeom>
          <a:noFill/>
        </p:spPr>
        <p:txBody>
          <a:bodyPr wrap="square" rtlCol="0">
            <a:spAutoFit/>
          </a:bodyPr>
          <a:lstStyle/>
          <a:p>
            <a:r>
              <a:rPr lang="zh-CN" altLang="en-US" sz="1200" dirty="0" smtClean="0">
                <a:latin typeface="+mn-ea"/>
                <a:ea typeface="+mn-ea"/>
              </a:rPr>
              <a:t>将任务更新为</a:t>
            </a:r>
            <a:r>
              <a:rPr lang="en-US" altLang="zh-CN" sz="1200" dirty="0" smtClean="0">
                <a:latin typeface="+mn-ea"/>
                <a:ea typeface="+mn-ea"/>
              </a:rPr>
              <a:t>running</a:t>
            </a:r>
            <a:r>
              <a:rPr lang="zh-CN" altLang="en-US" sz="1200" dirty="0" smtClean="0">
                <a:latin typeface="+mn-ea"/>
                <a:ea typeface="+mn-ea"/>
              </a:rPr>
              <a:t>状态</a:t>
            </a:r>
            <a:endParaRPr lang="zh-CN" altLang="en-US" sz="1200" dirty="0">
              <a:latin typeface="+mn-ea"/>
              <a:ea typeface="+mn-ea"/>
            </a:endParaRPr>
          </a:p>
        </p:txBody>
      </p:sp>
      <p:cxnSp>
        <p:nvCxnSpPr>
          <p:cNvPr id="68" name="直接箭头连接符 67"/>
          <p:cNvCxnSpPr/>
          <p:nvPr/>
        </p:nvCxnSpPr>
        <p:spPr>
          <a:xfrm flipH="1" flipV="1">
            <a:off x="1647524" y="2121993"/>
            <a:ext cx="8957442" cy="2364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5694732" y="2662731"/>
            <a:ext cx="2986915" cy="276999"/>
          </a:xfrm>
          <a:prstGeom prst="rect">
            <a:avLst/>
          </a:prstGeom>
          <a:noFill/>
        </p:spPr>
        <p:txBody>
          <a:bodyPr wrap="square" rtlCol="0">
            <a:spAutoFit/>
          </a:bodyPr>
          <a:lstStyle/>
          <a:p>
            <a:r>
              <a:rPr lang="zh-CN" altLang="en-US" sz="1200" dirty="0" smtClean="0">
                <a:latin typeface="+mn-ea"/>
                <a:ea typeface="+mn-ea"/>
              </a:rPr>
              <a:t>创建结果</a:t>
            </a:r>
            <a:endParaRPr lang="zh-CN" altLang="en-US" sz="1200" dirty="0">
              <a:latin typeface="+mn-ea"/>
              <a:ea typeface="+mn-ea"/>
            </a:endParaRPr>
          </a:p>
        </p:txBody>
      </p:sp>
      <p:sp>
        <p:nvSpPr>
          <p:cNvPr id="70" name="任意多边形 69"/>
          <p:cNvSpPr/>
          <p:nvPr/>
        </p:nvSpPr>
        <p:spPr>
          <a:xfrm>
            <a:off x="1671087" y="2192716"/>
            <a:ext cx="571166" cy="315309"/>
          </a:xfrm>
          <a:custGeom>
            <a:avLst/>
            <a:gdLst>
              <a:gd name="connsiteX0" fmla="*/ 0 w 2238732"/>
              <a:gd name="connsiteY0" fmla="*/ 0 h 323193"/>
              <a:gd name="connsiteX1" fmla="*/ 2238703 w 2238732"/>
              <a:gd name="connsiteY1" fmla="*/ 86710 h 323193"/>
              <a:gd name="connsiteX2" fmla="*/ 39413 w 2238732"/>
              <a:gd name="connsiteY2" fmla="*/ 323193 h 323193"/>
            </a:gdLst>
            <a:ahLst/>
            <a:cxnLst>
              <a:cxn ang="0">
                <a:pos x="connsiteX0" y="connsiteY0"/>
              </a:cxn>
              <a:cxn ang="0">
                <a:pos x="connsiteX1" y="connsiteY1"/>
              </a:cxn>
              <a:cxn ang="0">
                <a:pos x="connsiteX2" y="connsiteY2"/>
              </a:cxn>
            </a:cxnLst>
            <a:rect l="l" t="t" r="r" b="b"/>
            <a:pathLst>
              <a:path w="2238732" h="323193">
                <a:moveTo>
                  <a:pt x="0" y="0"/>
                </a:moveTo>
                <a:cubicBezTo>
                  <a:pt x="1116067" y="16422"/>
                  <a:pt x="2232134" y="32845"/>
                  <a:pt x="2238703" y="86710"/>
                </a:cubicBezTo>
                <a:cubicBezTo>
                  <a:pt x="2245272" y="140575"/>
                  <a:pt x="1142342" y="231884"/>
                  <a:pt x="39413" y="323193"/>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a:latin typeface="+mn-ea"/>
            </a:endParaRPr>
          </a:p>
        </p:txBody>
      </p:sp>
      <p:cxnSp>
        <p:nvCxnSpPr>
          <p:cNvPr id="71" name="直接箭头连接符 70"/>
          <p:cNvCxnSpPr/>
          <p:nvPr/>
        </p:nvCxnSpPr>
        <p:spPr>
          <a:xfrm>
            <a:off x="1692589" y="2628741"/>
            <a:ext cx="8957442" cy="23648"/>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flipV="1">
            <a:off x="1676641" y="2976712"/>
            <a:ext cx="8957442" cy="2364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任意多边形 72"/>
          <p:cNvSpPr/>
          <p:nvPr/>
        </p:nvSpPr>
        <p:spPr>
          <a:xfrm>
            <a:off x="1671087" y="3159131"/>
            <a:ext cx="571166" cy="315309"/>
          </a:xfrm>
          <a:custGeom>
            <a:avLst/>
            <a:gdLst>
              <a:gd name="connsiteX0" fmla="*/ 0 w 2238732"/>
              <a:gd name="connsiteY0" fmla="*/ 0 h 323193"/>
              <a:gd name="connsiteX1" fmla="*/ 2238703 w 2238732"/>
              <a:gd name="connsiteY1" fmla="*/ 86710 h 323193"/>
              <a:gd name="connsiteX2" fmla="*/ 39413 w 2238732"/>
              <a:gd name="connsiteY2" fmla="*/ 323193 h 323193"/>
            </a:gdLst>
            <a:ahLst/>
            <a:cxnLst>
              <a:cxn ang="0">
                <a:pos x="connsiteX0" y="connsiteY0"/>
              </a:cxn>
              <a:cxn ang="0">
                <a:pos x="connsiteX1" y="connsiteY1"/>
              </a:cxn>
              <a:cxn ang="0">
                <a:pos x="connsiteX2" y="connsiteY2"/>
              </a:cxn>
            </a:cxnLst>
            <a:rect l="l" t="t" r="r" b="b"/>
            <a:pathLst>
              <a:path w="2238732" h="323193">
                <a:moveTo>
                  <a:pt x="0" y="0"/>
                </a:moveTo>
                <a:cubicBezTo>
                  <a:pt x="1116067" y="16422"/>
                  <a:pt x="2232134" y="32845"/>
                  <a:pt x="2238703" y="86710"/>
                </a:cubicBezTo>
                <a:cubicBezTo>
                  <a:pt x="2245272" y="140575"/>
                  <a:pt x="1142342" y="231884"/>
                  <a:pt x="39413" y="323193"/>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a:latin typeface="+mn-ea"/>
            </a:endParaRPr>
          </a:p>
        </p:txBody>
      </p:sp>
      <p:sp>
        <p:nvSpPr>
          <p:cNvPr id="74" name="文本框 73"/>
          <p:cNvSpPr txBox="1"/>
          <p:nvPr/>
        </p:nvSpPr>
        <p:spPr>
          <a:xfrm>
            <a:off x="5138984" y="2378955"/>
            <a:ext cx="2986915" cy="276999"/>
          </a:xfrm>
          <a:prstGeom prst="rect">
            <a:avLst/>
          </a:prstGeom>
          <a:noFill/>
        </p:spPr>
        <p:txBody>
          <a:bodyPr wrap="square" rtlCol="0">
            <a:spAutoFit/>
          </a:bodyPr>
          <a:lstStyle/>
          <a:p>
            <a:r>
              <a:rPr lang="zh-CN" altLang="en-US" sz="1200" dirty="0" smtClean="0">
                <a:latin typeface="+mn-ea"/>
                <a:ea typeface="+mn-ea"/>
              </a:rPr>
              <a:t>如果指定的虚拟机组不存在则创建</a:t>
            </a:r>
            <a:endParaRPr lang="zh-CN" altLang="en-US" sz="1200" dirty="0">
              <a:latin typeface="+mn-ea"/>
              <a:ea typeface="+mn-ea"/>
            </a:endParaRPr>
          </a:p>
        </p:txBody>
      </p:sp>
      <p:sp>
        <p:nvSpPr>
          <p:cNvPr id="75" name="文本框 74"/>
          <p:cNvSpPr txBox="1"/>
          <p:nvPr/>
        </p:nvSpPr>
        <p:spPr>
          <a:xfrm>
            <a:off x="5724576" y="1866795"/>
            <a:ext cx="2986915" cy="276999"/>
          </a:xfrm>
          <a:prstGeom prst="rect">
            <a:avLst/>
          </a:prstGeom>
          <a:noFill/>
        </p:spPr>
        <p:txBody>
          <a:bodyPr wrap="square" rtlCol="0">
            <a:spAutoFit/>
          </a:bodyPr>
          <a:lstStyle/>
          <a:p>
            <a:r>
              <a:rPr lang="zh-CN" altLang="en-US" sz="1200" dirty="0" smtClean="0">
                <a:latin typeface="+mn-ea"/>
                <a:ea typeface="+mn-ea"/>
              </a:rPr>
              <a:t>更新结果</a:t>
            </a:r>
            <a:endParaRPr lang="zh-CN" altLang="en-US" sz="1200" dirty="0">
              <a:latin typeface="+mn-ea"/>
              <a:ea typeface="+mn-ea"/>
            </a:endParaRPr>
          </a:p>
        </p:txBody>
      </p:sp>
      <p:sp>
        <p:nvSpPr>
          <p:cNvPr id="76" name="文本框 75"/>
          <p:cNvSpPr txBox="1"/>
          <p:nvPr/>
        </p:nvSpPr>
        <p:spPr>
          <a:xfrm>
            <a:off x="2255376" y="3101870"/>
            <a:ext cx="2986915" cy="461665"/>
          </a:xfrm>
          <a:prstGeom prst="rect">
            <a:avLst/>
          </a:prstGeom>
          <a:noFill/>
        </p:spPr>
        <p:txBody>
          <a:bodyPr wrap="square" rtlCol="0">
            <a:spAutoFit/>
          </a:bodyPr>
          <a:lstStyle/>
          <a:p>
            <a:r>
              <a:rPr lang="zh-CN" altLang="en-US" sz="1200" dirty="0" smtClean="0">
                <a:latin typeface="+mn-ea"/>
                <a:ea typeface="+mn-ea"/>
              </a:rPr>
              <a:t>检查指定的</a:t>
            </a:r>
            <a:r>
              <a:rPr lang="zh-CN" altLang="en-US" sz="1200" dirty="0">
                <a:latin typeface="+mn-ea"/>
                <a:ea typeface="+mn-ea"/>
              </a:rPr>
              <a:t>桌面</a:t>
            </a:r>
            <a:r>
              <a:rPr lang="zh-CN" altLang="en-US" sz="1200" dirty="0" smtClean="0">
                <a:latin typeface="+mn-ea"/>
                <a:ea typeface="+mn-ea"/>
              </a:rPr>
              <a:t>组</a:t>
            </a:r>
            <a:endParaRPr lang="en-US" altLang="zh-CN" sz="1200" dirty="0" smtClean="0">
              <a:latin typeface="+mn-ea"/>
              <a:ea typeface="+mn-ea"/>
            </a:endParaRPr>
          </a:p>
          <a:p>
            <a:r>
              <a:rPr lang="zh-CN" altLang="en-US" sz="1200" dirty="0" smtClean="0">
                <a:latin typeface="+mn-ea"/>
                <a:ea typeface="+mn-ea"/>
              </a:rPr>
              <a:t>是否存在</a:t>
            </a:r>
            <a:endParaRPr lang="zh-CN" altLang="en-US" sz="1200" dirty="0">
              <a:latin typeface="+mn-ea"/>
              <a:ea typeface="+mn-ea"/>
            </a:endParaRPr>
          </a:p>
        </p:txBody>
      </p:sp>
      <p:sp>
        <p:nvSpPr>
          <p:cNvPr id="77" name="文本框 76"/>
          <p:cNvSpPr txBox="1"/>
          <p:nvPr/>
        </p:nvSpPr>
        <p:spPr>
          <a:xfrm>
            <a:off x="2287736" y="2146273"/>
            <a:ext cx="1968383" cy="461665"/>
          </a:xfrm>
          <a:prstGeom prst="rect">
            <a:avLst/>
          </a:prstGeom>
          <a:noFill/>
        </p:spPr>
        <p:txBody>
          <a:bodyPr wrap="square" rtlCol="0">
            <a:spAutoFit/>
          </a:bodyPr>
          <a:lstStyle/>
          <a:p>
            <a:r>
              <a:rPr lang="zh-CN" altLang="en-US" sz="1200" dirty="0" smtClean="0">
                <a:latin typeface="+mn-ea"/>
                <a:ea typeface="+mn-ea"/>
              </a:rPr>
              <a:t>检查指定的虚拟机组</a:t>
            </a:r>
            <a:endParaRPr lang="en-US" altLang="zh-CN" sz="1200" dirty="0" smtClean="0">
              <a:latin typeface="+mn-ea"/>
              <a:ea typeface="+mn-ea"/>
            </a:endParaRPr>
          </a:p>
          <a:p>
            <a:r>
              <a:rPr lang="zh-CN" altLang="en-US" sz="1200" dirty="0" smtClean="0">
                <a:latin typeface="+mn-ea"/>
                <a:ea typeface="+mn-ea"/>
              </a:rPr>
              <a:t>是否存在</a:t>
            </a:r>
            <a:endParaRPr lang="zh-CN" altLang="en-US" sz="1200" dirty="0">
              <a:latin typeface="+mn-ea"/>
              <a:ea typeface="+mn-ea"/>
            </a:endParaRPr>
          </a:p>
        </p:txBody>
      </p:sp>
      <p:cxnSp>
        <p:nvCxnSpPr>
          <p:cNvPr id="78" name="直接箭头连接符 77"/>
          <p:cNvCxnSpPr/>
          <p:nvPr/>
        </p:nvCxnSpPr>
        <p:spPr>
          <a:xfrm>
            <a:off x="1692589" y="3811120"/>
            <a:ext cx="4436677" cy="23648"/>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H="1" flipV="1">
            <a:off x="1692589" y="4097986"/>
            <a:ext cx="4436677" cy="788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3592398" y="3826610"/>
            <a:ext cx="2986915" cy="276999"/>
          </a:xfrm>
          <a:prstGeom prst="rect">
            <a:avLst/>
          </a:prstGeom>
          <a:noFill/>
        </p:spPr>
        <p:txBody>
          <a:bodyPr wrap="square" rtlCol="0">
            <a:spAutoFit/>
          </a:bodyPr>
          <a:lstStyle/>
          <a:p>
            <a:r>
              <a:rPr lang="zh-CN" altLang="en-US" sz="1200" dirty="0" smtClean="0">
                <a:latin typeface="+mn-ea"/>
                <a:ea typeface="+mn-ea"/>
              </a:rPr>
              <a:t>创建结果</a:t>
            </a:r>
            <a:endParaRPr lang="zh-CN" altLang="en-US" sz="1200" dirty="0">
              <a:latin typeface="+mn-ea"/>
              <a:ea typeface="+mn-ea"/>
            </a:endParaRPr>
          </a:p>
        </p:txBody>
      </p:sp>
      <p:sp>
        <p:nvSpPr>
          <p:cNvPr id="81" name="文本框 80"/>
          <p:cNvSpPr txBox="1"/>
          <p:nvPr/>
        </p:nvSpPr>
        <p:spPr>
          <a:xfrm>
            <a:off x="3044376" y="3527120"/>
            <a:ext cx="2986915" cy="276999"/>
          </a:xfrm>
          <a:prstGeom prst="rect">
            <a:avLst/>
          </a:prstGeom>
          <a:noFill/>
        </p:spPr>
        <p:txBody>
          <a:bodyPr wrap="square" rtlCol="0">
            <a:spAutoFit/>
          </a:bodyPr>
          <a:lstStyle/>
          <a:p>
            <a:r>
              <a:rPr lang="zh-CN" altLang="en-US" sz="1200" dirty="0" smtClean="0">
                <a:latin typeface="+mn-ea"/>
                <a:ea typeface="+mn-ea"/>
              </a:rPr>
              <a:t>如果</a:t>
            </a:r>
            <a:r>
              <a:rPr lang="zh-CN" altLang="en-US" sz="1200" dirty="0">
                <a:latin typeface="+mn-ea"/>
                <a:ea typeface="+mn-ea"/>
              </a:rPr>
              <a:t>桌面组</a:t>
            </a:r>
            <a:r>
              <a:rPr lang="zh-CN" altLang="en-US" sz="1200" dirty="0" smtClean="0">
                <a:latin typeface="+mn-ea"/>
                <a:ea typeface="+mn-ea"/>
              </a:rPr>
              <a:t>不存在则创建</a:t>
            </a:r>
            <a:endParaRPr lang="zh-CN" altLang="en-US" sz="1200" dirty="0">
              <a:latin typeface="+mn-ea"/>
              <a:ea typeface="+mn-ea"/>
            </a:endParaRPr>
          </a:p>
        </p:txBody>
      </p:sp>
      <p:sp>
        <p:nvSpPr>
          <p:cNvPr id="82" name="文本框 81"/>
          <p:cNvSpPr txBox="1"/>
          <p:nvPr/>
        </p:nvSpPr>
        <p:spPr>
          <a:xfrm>
            <a:off x="5744032" y="4520333"/>
            <a:ext cx="2986915" cy="276999"/>
          </a:xfrm>
          <a:prstGeom prst="rect">
            <a:avLst/>
          </a:prstGeom>
          <a:noFill/>
        </p:spPr>
        <p:txBody>
          <a:bodyPr wrap="square" rtlCol="0">
            <a:spAutoFit/>
          </a:bodyPr>
          <a:lstStyle/>
          <a:p>
            <a:r>
              <a:rPr lang="zh-CN" altLang="en-US" sz="1200" dirty="0">
                <a:latin typeface="+mn-ea"/>
                <a:ea typeface="+mn-ea"/>
              </a:rPr>
              <a:t>保存</a:t>
            </a:r>
            <a:r>
              <a:rPr lang="zh-CN" altLang="en-US" sz="1200" dirty="0" smtClean="0">
                <a:latin typeface="+mn-ea"/>
                <a:ea typeface="+mn-ea"/>
              </a:rPr>
              <a:t>结果</a:t>
            </a:r>
            <a:endParaRPr lang="zh-CN" altLang="en-US" sz="1200" dirty="0">
              <a:latin typeface="+mn-ea"/>
              <a:ea typeface="+mn-ea"/>
            </a:endParaRPr>
          </a:p>
        </p:txBody>
      </p:sp>
      <p:cxnSp>
        <p:nvCxnSpPr>
          <p:cNvPr id="83" name="直接箭头连接符 82"/>
          <p:cNvCxnSpPr/>
          <p:nvPr/>
        </p:nvCxnSpPr>
        <p:spPr>
          <a:xfrm>
            <a:off x="1643170" y="4471484"/>
            <a:ext cx="8957442" cy="23648"/>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flipV="1">
            <a:off x="1676641" y="4805654"/>
            <a:ext cx="8957442" cy="2364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5255317" y="4155333"/>
            <a:ext cx="2986915" cy="276999"/>
          </a:xfrm>
          <a:prstGeom prst="rect">
            <a:avLst/>
          </a:prstGeom>
          <a:noFill/>
        </p:spPr>
        <p:txBody>
          <a:bodyPr wrap="square" rtlCol="0">
            <a:spAutoFit/>
          </a:bodyPr>
          <a:lstStyle/>
          <a:p>
            <a:r>
              <a:rPr lang="zh-CN" altLang="en-US" sz="1200" dirty="0" smtClean="0">
                <a:latin typeface="+mn-ea"/>
                <a:ea typeface="+mn-ea"/>
              </a:rPr>
              <a:t>保存创建好的桌面组信息</a:t>
            </a:r>
            <a:endParaRPr lang="zh-CN" altLang="en-US" sz="1200" dirty="0">
              <a:latin typeface="+mn-ea"/>
              <a:ea typeface="+mn-ea"/>
            </a:endParaRPr>
          </a:p>
        </p:txBody>
      </p:sp>
      <p:cxnSp>
        <p:nvCxnSpPr>
          <p:cNvPr id="86" name="直接箭头连接符 85"/>
          <p:cNvCxnSpPr/>
          <p:nvPr/>
        </p:nvCxnSpPr>
        <p:spPr>
          <a:xfrm flipV="1">
            <a:off x="1691027" y="5159192"/>
            <a:ext cx="2192392" cy="12762"/>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flipH="1">
            <a:off x="1692588" y="5450324"/>
            <a:ext cx="2218339" cy="803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979976" y="5193742"/>
            <a:ext cx="2986915" cy="276999"/>
          </a:xfrm>
          <a:prstGeom prst="rect">
            <a:avLst/>
          </a:prstGeom>
          <a:noFill/>
        </p:spPr>
        <p:txBody>
          <a:bodyPr wrap="square" rtlCol="0">
            <a:spAutoFit/>
          </a:bodyPr>
          <a:lstStyle/>
          <a:p>
            <a:r>
              <a:rPr lang="zh-CN" altLang="en-US" sz="1200" dirty="0" smtClean="0">
                <a:latin typeface="+mn-ea"/>
                <a:ea typeface="+mn-ea"/>
              </a:rPr>
              <a:t>创建虚拟机任务</a:t>
            </a:r>
            <a:r>
              <a:rPr lang="en-US" altLang="zh-CN" sz="1200" dirty="0" smtClean="0">
                <a:latin typeface="+mn-ea"/>
                <a:ea typeface="+mn-ea"/>
              </a:rPr>
              <a:t>ID</a:t>
            </a:r>
            <a:endParaRPr lang="zh-CN" altLang="en-US" sz="1200" dirty="0">
              <a:latin typeface="+mn-ea"/>
              <a:ea typeface="+mn-ea"/>
            </a:endParaRPr>
          </a:p>
        </p:txBody>
      </p:sp>
      <p:sp>
        <p:nvSpPr>
          <p:cNvPr id="89" name="文本框 88"/>
          <p:cNvSpPr txBox="1"/>
          <p:nvPr/>
        </p:nvSpPr>
        <p:spPr>
          <a:xfrm>
            <a:off x="1919419" y="4903353"/>
            <a:ext cx="2986915" cy="276999"/>
          </a:xfrm>
          <a:prstGeom prst="rect">
            <a:avLst/>
          </a:prstGeom>
          <a:noFill/>
        </p:spPr>
        <p:txBody>
          <a:bodyPr wrap="square" rtlCol="0">
            <a:spAutoFit/>
          </a:bodyPr>
          <a:lstStyle/>
          <a:p>
            <a:r>
              <a:rPr lang="zh-CN" altLang="en-US" sz="1200" dirty="0" smtClean="0">
                <a:latin typeface="+mn-ea"/>
                <a:ea typeface="+mn-ea"/>
              </a:rPr>
              <a:t>下发创建虚拟机请求</a:t>
            </a:r>
            <a:endParaRPr lang="zh-CN" altLang="en-US" sz="1200" dirty="0">
              <a:latin typeface="+mn-ea"/>
              <a:ea typeface="+mn-ea"/>
            </a:endParaRPr>
          </a:p>
        </p:txBody>
      </p:sp>
      <p:cxnSp>
        <p:nvCxnSpPr>
          <p:cNvPr id="90" name="直接箭头连接符 89"/>
          <p:cNvCxnSpPr/>
          <p:nvPr/>
        </p:nvCxnSpPr>
        <p:spPr>
          <a:xfrm flipV="1">
            <a:off x="1693826" y="5874379"/>
            <a:ext cx="2192392" cy="12762"/>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flipH="1" flipV="1">
            <a:off x="1700622" y="6200742"/>
            <a:ext cx="2168262" cy="156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2287736" y="5923743"/>
            <a:ext cx="2986915" cy="276999"/>
          </a:xfrm>
          <a:prstGeom prst="rect">
            <a:avLst/>
          </a:prstGeom>
          <a:noFill/>
        </p:spPr>
        <p:txBody>
          <a:bodyPr wrap="square" rtlCol="0">
            <a:spAutoFit/>
          </a:bodyPr>
          <a:lstStyle/>
          <a:p>
            <a:r>
              <a:rPr lang="zh-CN" altLang="en-US" sz="1200" dirty="0" smtClean="0">
                <a:latin typeface="+mn-ea"/>
                <a:ea typeface="+mn-ea"/>
              </a:rPr>
              <a:t>创建结果</a:t>
            </a:r>
            <a:endParaRPr lang="zh-CN" altLang="en-US" sz="1200" dirty="0">
              <a:latin typeface="+mn-ea"/>
              <a:ea typeface="+mn-ea"/>
            </a:endParaRPr>
          </a:p>
        </p:txBody>
      </p:sp>
      <p:sp>
        <p:nvSpPr>
          <p:cNvPr id="93" name="文本框 92"/>
          <p:cNvSpPr txBox="1"/>
          <p:nvPr/>
        </p:nvSpPr>
        <p:spPr>
          <a:xfrm>
            <a:off x="1965197" y="5586302"/>
            <a:ext cx="2986915" cy="276999"/>
          </a:xfrm>
          <a:prstGeom prst="rect">
            <a:avLst/>
          </a:prstGeom>
          <a:noFill/>
        </p:spPr>
        <p:txBody>
          <a:bodyPr wrap="square" rtlCol="0">
            <a:spAutoFit/>
          </a:bodyPr>
          <a:lstStyle/>
          <a:p>
            <a:r>
              <a:rPr lang="zh-CN" altLang="en-US" sz="1200" dirty="0" smtClean="0">
                <a:latin typeface="+mn-ea"/>
                <a:ea typeface="+mn-ea"/>
              </a:rPr>
              <a:t>根据任务</a:t>
            </a:r>
            <a:r>
              <a:rPr lang="en-US" altLang="zh-CN" sz="1200" dirty="0" smtClean="0">
                <a:latin typeface="+mn-ea"/>
                <a:ea typeface="+mn-ea"/>
              </a:rPr>
              <a:t>ID</a:t>
            </a:r>
            <a:r>
              <a:rPr lang="zh-CN" altLang="en-US" sz="1200" dirty="0" smtClean="0">
                <a:latin typeface="+mn-ea"/>
                <a:ea typeface="+mn-ea"/>
              </a:rPr>
              <a:t>查询结果</a:t>
            </a:r>
            <a:endParaRPr lang="zh-CN" altLang="en-US" sz="1200" dirty="0">
              <a:latin typeface="+mn-ea"/>
              <a:ea typeface="+mn-ea"/>
            </a:endParaRPr>
          </a:p>
        </p:txBody>
      </p:sp>
    </p:spTree>
    <p:extLst>
      <p:ext uri="{BB962C8B-B14F-4D97-AF65-F5344CB8AC3E}">
        <p14:creationId xmlns:p14="http://schemas.microsoft.com/office/powerpoint/2010/main" val="180565083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54"/>
          <p:cNvSpPr>
            <a:spLocks noGrp="1"/>
          </p:cNvSpPr>
          <p:nvPr>
            <p:ph type="title"/>
          </p:nvPr>
        </p:nvSpPr>
        <p:spPr/>
        <p:txBody>
          <a:bodyPr/>
          <a:lstStyle/>
          <a:p>
            <a:r>
              <a:rPr lang="zh-CN" altLang="en-US" dirty="0"/>
              <a:t>虚拟桌面发放流程：创建、关联虚拟机 </a:t>
            </a:r>
            <a:r>
              <a:rPr lang="en-US" altLang="zh-CN" dirty="0" smtClean="0"/>
              <a:t>(2)</a:t>
            </a:r>
            <a:endParaRPr lang="zh-CN" altLang="en-US" dirty="0"/>
          </a:p>
        </p:txBody>
      </p:sp>
      <p:sp>
        <p:nvSpPr>
          <p:cNvPr id="56" name="圆角矩形 55"/>
          <p:cNvSpPr/>
          <p:nvPr/>
        </p:nvSpPr>
        <p:spPr>
          <a:xfrm>
            <a:off x="1241256" y="1262906"/>
            <a:ext cx="874986"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a:solidFill>
                  <a:schemeClr val="lt1"/>
                </a:solidFill>
                <a:latin typeface="微软雅黑" panose="020B0503020204020204" pitchFamily="34" charset="-122"/>
                <a:ea typeface="微软雅黑" panose="020B0503020204020204" pitchFamily="34" charset="-122"/>
              </a:rPr>
              <a:t>ITA</a:t>
            </a:r>
            <a:endParaRPr lang="zh-CN" altLang="en-US" sz="1600" dirty="0">
              <a:solidFill>
                <a:schemeClr val="lt1"/>
              </a:solidFill>
              <a:latin typeface="微软雅黑" panose="020B0503020204020204" pitchFamily="34" charset="-122"/>
              <a:ea typeface="微软雅黑" panose="020B0503020204020204" pitchFamily="34" charset="-122"/>
            </a:endParaRPr>
          </a:p>
        </p:txBody>
      </p:sp>
      <p:sp>
        <p:nvSpPr>
          <p:cNvPr id="57" name="圆角矩形 56"/>
          <p:cNvSpPr/>
          <p:nvPr/>
        </p:nvSpPr>
        <p:spPr>
          <a:xfrm>
            <a:off x="3459593" y="1262906"/>
            <a:ext cx="874986"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a:solidFill>
                  <a:schemeClr val="lt1"/>
                </a:solidFill>
                <a:latin typeface="微软雅黑" panose="020B0503020204020204" pitchFamily="34" charset="-122"/>
                <a:ea typeface="微软雅黑" panose="020B0503020204020204" pitchFamily="34" charset="-122"/>
              </a:rPr>
              <a:t>VRM</a:t>
            </a:r>
            <a:endParaRPr lang="zh-CN" altLang="en-US" sz="1600" dirty="0">
              <a:solidFill>
                <a:schemeClr val="lt1"/>
              </a:solidFill>
              <a:latin typeface="微软雅黑" panose="020B0503020204020204" pitchFamily="34" charset="-122"/>
              <a:ea typeface="微软雅黑" panose="020B0503020204020204" pitchFamily="34" charset="-122"/>
            </a:endParaRPr>
          </a:p>
        </p:txBody>
      </p:sp>
      <p:sp>
        <p:nvSpPr>
          <p:cNvPr id="58" name="圆角矩形 57"/>
          <p:cNvSpPr/>
          <p:nvPr/>
        </p:nvSpPr>
        <p:spPr>
          <a:xfrm>
            <a:off x="5643520" y="1249443"/>
            <a:ext cx="874986"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a:solidFill>
                  <a:schemeClr val="lt1"/>
                </a:solidFill>
                <a:latin typeface="微软雅黑" panose="020B0503020204020204" pitchFamily="34" charset="-122"/>
                <a:ea typeface="微软雅黑" panose="020B0503020204020204" pitchFamily="34" charset="-122"/>
              </a:rPr>
              <a:t>HDC</a:t>
            </a:r>
            <a:endParaRPr lang="zh-CN" altLang="en-US" sz="1600" dirty="0">
              <a:solidFill>
                <a:schemeClr val="lt1"/>
              </a:solidFill>
              <a:latin typeface="微软雅黑" panose="020B0503020204020204" pitchFamily="34" charset="-122"/>
              <a:ea typeface="微软雅黑" panose="020B0503020204020204" pitchFamily="34" charset="-122"/>
            </a:endParaRPr>
          </a:p>
        </p:txBody>
      </p:sp>
      <p:sp>
        <p:nvSpPr>
          <p:cNvPr id="59" name="圆角矩形 58"/>
          <p:cNvSpPr/>
          <p:nvPr/>
        </p:nvSpPr>
        <p:spPr>
          <a:xfrm>
            <a:off x="7910111" y="1233488"/>
            <a:ext cx="874986"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a:solidFill>
                  <a:schemeClr val="lt1"/>
                </a:solidFill>
                <a:latin typeface="微软雅黑" panose="020B0503020204020204" pitchFamily="34" charset="-122"/>
                <a:ea typeface="微软雅黑" panose="020B0503020204020204" pitchFamily="34" charset="-122"/>
              </a:rPr>
              <a:t>VM</a:t>
            </a:r>
            <a:endParaRPr lang="zh-CN" altLang="en-US" sz="1600" dirty="0">
              <a:solidFill>
                <a:schemeClr val="lt1"/>
              </a:solidFill>
              <a:latin typeface="微软雅黑" panose="020B0503020204020204" pitchFamily="34" charset="-122"/>
              <a:ea typeface="微软雅黑" panose="020B0503020204020204" pitchFamily="34" charset="-122"/>
            </a:endParaRPr>
          </a:p>
        </p:txBody>
      </p:sp>
      <p:sp>
        <p:nvSpPr>
          <p:cNvPr id="60" name="圆角矩形 59"/>
          <p:cNvSpPr/>
          <p:nvPr/>
        </p:nvSpPr>
        <p:spPr>
          <a:xfrm>
            <a:off x="10128448" y="1233488"/>
            <a:ext cx="874986"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a:solidFill>
                  <a:schemeClr val="lt1"/>
                </a:solidFill>
                <a:latin typeface="微软雅黑" panose="020B0503020204020204" pitchFamily="34" charset="-122"/>
                <a:ea typeface="微软雅黑" panose="020B0503020204020204" pitchFamily="34" charset="-122"/>
              </a:rPr>
              <a:t>DB</a:t>
            </a:r>
            <a:endParaRPr lang="zh-CN" altLang="en-US" sz="1600" dirty="0">
              <a:solidFill>
                <a:schemeClr val="lt1"/>
              </a:solidFill>
              <a:latin typeface="微软雅黑" panose="020B0503020204020204" pitchFamily="34" charset="-122"/>
              <a:ea typeface="微软雅黑" panose="020B0503020204020204" pitchFamily="34" charset="-122"/>
            </a:endParaRPr>
          </a:p>
        </p:txBody>
      </p:sp>
      <p:cxnSp>
        <p:nvCxnSpPr>
          <p:cNvPr id="61" name="直接连接符 60"/>
          <p:cNvCxnSpPr>
            <a:stCxn id="56" idx="2"/>
          </p:cNvCxnSpPr>
          <p:nvPr/>
        </p:nvCxnSpPr>
        <p:spPr>
          <a:xfrm>
            <a:off x="1678749" y="1499389"/>
            <a:ext cx="22784" cy="4720187"/>
          </a:xfrm>
          <a:prstGeom prst="line">
            <a:avLst/>
          </a:prstGeom>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flipH="1">
            <a:off x="3908474" y="1422676"/>
            <a:ext cx="2453" cy="4814636"/>
          </a:xfrm>
          <a:prstGeom prst="line">
            <a:avLst/>
          </a:prstGeom>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flipH="1">
            <a:off x="6083026" y="1469969"/>
            <a:ext cx="12974" cy="4767343"/>
          </a:xfrm>
          <a:prstGeom prst="line">
            <a:avLst/>
          </a:prstGeom>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8347604" y="1469970"/>
            <a:ext cx="0" cy="4767342"/>
          </a:xfrm>
          <a:prstGeom prst="line">
            <a:avLst/>
          </a:prstGeom>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10650031" y="1469969"/>
            <a:ext cx="30841" cy="4767343"/>
          </a:xfrm>
          <a:prstGeom prst="line">
            <a:avLst/>
          </a:prstGeom>
        </p:spPr>
        <p:style>
          <a:lnRef idx="1">
            <a:schemeClr val="dk1"/>
          </a:lnRef>
          <a:fillRef idx="0">
            <a:schemeClr val="dk1"/>
          </a:fillRef>
          <a:effectRef idx="0">
            <a:schemeClr val="dk1"/>
          </a:effectRef>
          <a:fontRef idx="minor">
            <a:schemeClr val="tx1"/>
          </a:fontRef>
        </p:style>
      </p:cxnSp>
      <p:sp>
        <p:nvSpPr>
          <p:cNvPr id="94" name="文本框 93"/>
          <p:cNvSpPr txBox="1"/>
          <p:nvPr/>
        </p:nvSpPr>
        <p:spPr>
          <a:xfrm>
            <a:off x="5719969" y="2401402"/>
            <a:ext cx="298691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更新结果</a:t>
            </a:r>
            <a:endParaRPr lang="zh-CN" altLang="en-US" sz="1200" dirty="0">
              <a:latin typeface="微软雅黑" panose="020B0503020204020204" pitchFamily="34" charset="-122"/>
              <a:ea typeface="微软雅黑" panose="020B0503020204020204" pitchFamily="34" charset="-122"/>
            </a:endParaRPr>
          </a:p>
        </p:txBody>
      </p:sp>
      <p:cxnSp>
        <p:nvCxnSpPr>
          <p:cNvPr id="95" name="直接箭头连接符 94"/>
          <p:cNvCxnSpPr/>
          <p:nvPr/>
        </p:nvCxnSpPr>
        <p:spPr>
          <a:xfrm>
            <a:off x="1665557" y="2351196"/>
            <a:ext cx="8957442" cy="23648"/>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flipH="1" flipV="1">
            <a:off x="1672095" y="2698778"/>
            <a:ext cx="8957442" cy="2364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5623063" y="2023664"/>
            <a:ext cx="298691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更新任务信息</a:t>
            </a:r>
            <a:endParaRPr lang="zh-CN" altLang="en-US" sz="1200" dirty="0">
              <a:latin typeface="微软雅黑" panose="020B0503020204020204" pitchFamily="34" charset="-122"/>
              <a:ea typeface="微软雅黑" panose="020B0503020204020204" pitchFamily="34" charset="-122"/>
            </a:endParaRPr>
          </a:p>
        </p:txBody>
      </p:sp>
      <p:cxnSp>
        <p:nvCxnSpPr>
          <p:cNvPr id="98" name="直接箭头连接符 97"/>
          <p:cNvCxnSpPr/>
          <p:nvPr/>
        </p:nvCxnSpPr>
        <p:spPr>
          <a:xfrm flipV="1">
            <a:off x="1672095" y="3331192"/>
            <a:ext cx="2192392" cy="12762"/>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flipH="1">
            <a:off x="1672095" y="3607870"/>
            <a:ext cx="2218339" cy="803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2337964" y="3315187"/>
            <a:ext cx="298691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虚拟机</a:t>
            </a:r>
            <a:r>
              <a:rPr lang="en-US" altLang="zh-CN" sz="1200" dirty="0" err="1" smtClean="0">
                <a:latin typeface="微软雅黑" panose="020B0503020204020204" pitchFamily="34" charset="-122"/>
                <a:ea typeface="微软雅黑" panose="020B0503020204020204" pitchFamily="34" charset="-122"/>
              </a:rPr>
              <a:t>ip</a:t>
            </a:r>
            <a:endParaRPr lang="zh-CN" altLang="en-US" sz="1200" dirty="0">
              <a:latin typeface="微软雅黑" panose="020B0503020204020204" pitchFamily="34" charset="-122"/>
              <a:ea typeface="微软雅黑" panose="020B0503020204020204" pitchFamily="34" charset="-122"/>
            </a:endParaRPr>
          </a:p>
        </p:txBody>
      </p:sp>
      <p:sp>
        <p:nvSpPr>
          <p:cNvPr id="101" name="文本框 100"/>
          <p:cNvSpPr txBox="1"/>
          <p:nvPr/>
        </p:nvSpPr>
        <p:spPr>
          <a:xfrm>
            <a:off x="1669631" y="2904357"/>
            <a:ext cx="2346278" cy="461665"/>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根据任务信息中的</a:t>
            </a:r>
            <a:r>
              <a:rPr lang="en-US" altLang="zh-CN" sz="1200" dirty="0" err="1" smtClean="0">
                <a:latin typeface="微软雅黑" panose="020B0503020204020204" pitchFamily="34" charset="-122"/>
                <a:ea typeface="微软雅黑" panose="020B0503020204020204" pitchFamily="34" charset="-122"/>
              </a:rPr>
              <a:t>siteid</a:t>
            </a:r>
            <a:r>
              <a:rPr lang="en-US" altLang="zh-CN" sz="1200" dirty="0" smtClean="0">
                <a:latin typeface="微软雅黑" panose="020B0503020204020204" pitchFamily="34" charset="-122"/>
                <a:ea typeface="微软雅黑" panose="020B0503020204020204" pitchFamily="34" charset="-122"/>
              </a:rPr>
              <a:t>/</a:t>
            </a:r>
            <a:r>
              <a:rPr lang="en-US" altLang="zh-CN" sz="1200" dirty="0" err="1" smtClean="0">
                <a:latin typeface="微软雅黑" panose="020B0503020204020204" pitchFamily="34" charset="-122"/>
                <a:ea typeface="微软雅黑" panose="020B0503020204020204" pitchFamily="34" charset="-122"/>
              </a:rPr>
              <a:t>vmid</a:t>
            </a:r>
            <a:r>
              <a:rPr lang="zh-CN" altLang="en-US" sz="1200" dirty="0" smtClean="0">
                <a:latin typeface="微软雅黑" panose="020B0503020204020204" pitchFamily="34" charset="-122"/>
                <a:ea typeface="微软雅黑" panose="020B0503020204020204" pitchFamily="34" charset="-122"/>
              </a:rPr>
              <a:t>查询虚拟机</a:t>
            </a:r>
            <a:r>
              <a:rPr lang="en-US" altLang="zh-CN" sz="1200" dirty="0" err="1" smtClean="0">
                <a:latin typeface="微软雅黑" panose="020B0503020204020204" pitchFamily="34" charset="-122"/>
                <a:ea typeface="微软雅黑" panose="020B0503020204020204" pitchFamily="34" charset="-122"/>
              </a:rPr>
              <a:t>ip</a:t>
            </a:r>
            <a:endParaRPr lang="zh-CN" altLang="en-US" sz="1200" dirty="0">
              <a:latin typeface="微软雅黑" panose="020B0503020204020204" pitchFamily="34" charset="-122"/>
              <a:ea typeface="微软雅黑" panose="020B0503020204020204" pitchFamily="34" charset="-122"/>
            </a:endParaRPr>
          </a:p>
        </p:txBody>
      </p:sp>
      <p:sp>
        <p:nvSpPr>
          <p:cNvPr id="102" name="文本框 101"/>
          <p:cNvSpPr txBox="1"/>
          <p:nvPr/>
        </p:nvSpPr>
        <p:spPr>
          <a:xfrm>
            <a:off x="5024358" y="4045084"/>
            <a:ext cx="298691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虚拟机改名结果</a:t>
            </a:r>
            <a:endParaRPr lang="zh-CN" altLang="en-US" sz="1200" dirty="0">
              <a:latin typeface="微软雅黑" panose="020B0503020204020204" pitchFamily="34" charset="-122"/>
              <a:ea typeface="微软雅黑" panose="020B0503020204020204" pitchFamily="34" charset="-122"/>
            </a:endParaRPr>
          </a:p>
        </p:txBody>
      </p:sp>
      <p:cxnSp>
        <p:nvCxnSpPr>
          <p:cNvPr id="103" name="直接箭头连接符 102"/>
          <p:cNvCxnSpPr/>
          <p:nvPr/>
        </p:nvCxnSpPr>
        <p:spPr>
          <a:xfrm>
            <a:off x="1738327" y="3956500"/>
            <a:ext cx="6615273" cy="3690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flipH="1" flipV="1">
            <a:off x="1701533" y="4326549"/>
            <a:ext cx="6655015" cy="3614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4513325" y="3742892"/>
            <a:ext cx="298691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根据虚拟机</a:t>
            </a:r>
            <a:r>
              <a:rPr lang="en-US" altLang="zh-CN" sz="1200" dirty="0" err="1" smtClean="0">
                <a:latin typeface="微软雅黑" panose="020B0503020204020204" pitchFamily="34" charset="-122"/>
                <a:ea typeface="微软雅黑" panose="020B0503020204020204" pitchFamily="34" charset="-122"/>
              </a:rPr>
              <a:t>ip</a:t>
            </a:r>
            <a:r>
              <a:rPr lang="zh-CN" altLang="en-US" sz="1200" dirty="0" smtClean="0">
                <a:latin typeface="微软雅黑" panose="020B0503020204020204" pitchFamily="34" charset="-122"/>
                <a:ea typeface="微软雅黑" panose="020B0503020204020204" pitchFamily="34" charset="-122"/>
              </a:rPr>
              <a:t>重命名虚拟机</a:t>
            </a:r>
            <a:endParaRPr lang="zh-CN" altLang="en-US" sz="1200" dirty="0">
              <a:latin typeface="微软雅黑" panose="020B0503020204020204" pitchFamily="34" charset="-122"/>
              <a:ea typeface="微软雅黑" panose="020B0503020204020204" pitchFamily="34" charset="-122"/>
            </a:endParaRPr>
          </a:p>
        </p:txBody>
      </p:sp>
      <p:sp>
        <p:nvSpPr>
          <p:cNvPr id="106" name="文本框 105"/>
          <p:cNvSpPr txBox="1"/>
          <p:nvPr/>
        </p:nvSpPr>
        <p:spPr>
          <a:xfrm>
            <a:off x="5176202" y="4887808"/>
            <a:ext cx="298691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加入域结果</a:t>
            </a:r>
            <a:endParaRPr lang="zh-CN" altLang="en-US" sz="1200" dirty="0">
              <a:latin typeface="微软雅黑" panose="020B0503020204020204" pitchFamily="34" charset="-122"/>
              <a:ea typeface="微软雅黑" panose="020B0503020204020204" pitchFamily="34" charset="-122"/>
            </a:endParaRPr>
          </a:p>
        </p:txBody>
      </p:sp>
      <p:cxnSp>
        <p:nvCxnSpPr>
          <p:cNvPr id="107" name="直接箭头连接符 106"/>
          <p:cNvCxnSpPr/>
          <p:nvPr/>
        </p:nvCxnSpPr>
        <p:spPr>
          <a:xfrm>
            <a:off x="1714753" y="4900269"/>
            <a:ext cx="6615273" cy="3690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flipH="1" flipV="1">
            <a:off x="1683061" y="4682194"/>
            <a:ext cx="6655015" cy="3614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9" name="文本框 108"/>
          <p:cNvSpPr txBox="1"/>
          <p:nvPr/>
        </p:nvSpPr>
        <p:spPr>
          <a:xfrm>
            <a:off x="4834237" y="4400729"/>
            <a:ext cx="298691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判断虚拟机是否加域</a:t>
            </a:r>
            <a:endParaRPr lang="zh-CN" altLang="en-US" sz="1200" dirty="0">
              <a:latin typeface="微软雅黑" panose="020B0503020204020204" pitchFamily="34" charset="-122"/>
              <a:ea typeface="微软雅黑" panose="020B0503020204020204" pitchFamily="34" charset="-122"/>
            </a:endParaRPr>
          </a:p>
        </p:txBody>
      </p:sp>
      <p:cxnSp>
        <p:nvCxnSpPr>
          <p:cNvPr id="110" name="直接箭头连接符 109"/>
          <p:cNvCxnSpPr/>
          <p:nvPr/>
        </p:nvCxnSpPr>
        <p:spPr>
          <a:xfrm>
            <a:off x="1697796" y="5552322"/>
            <a:ext cx="8957442" cy="23648"/>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1" name="文本框 110"/>
          <p:cNvSpPr txBox="1"/>
          <p:nvPr/>
        </p:nvSpPr>
        <p:spPr>
          <a:xfrm>
            <a:off x="5105104" y="5327663"/>
            <a:ext cx="298691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将虚拟机添加到虚拟机组</a:t>
            </a:r>
            <a:endParaRPr lang="zh-CN" altLang="en-US" sz="1200" dirty="0">
              <a:latin typeface="微软雅黑" panose="020B0503020204020204" pitchFamily="34" charset="-122"/>
              <a:ea typeface="微软雅黑" panose="020B0503020204020204" pitchFamily="34" charset="-122"/>
            </a:endParaRPr>
          </a:p>
        </p:txBody>
      </p:sp>
      <p:cxnSp>
        <p:nvCxnSpPr>
          <p:cNvPr id="112" name="直接箭头连接符 111"/>
          <p:cNvCxnSpPr/>
          <p:nvPr/>
        </p:nvCxnSpPr>
        <p:spPr>
          <a:xfrm flipH="1" flipV="1">
            <a:off x="1697796" y="5824274"/>
            <a:ext cx="8957442" cy="2364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5493030" y="5616008"/>
            <a:ext cx="298691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加入虚拟机组响应</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772561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虚拟桌面发放流程：创建、关联虚拟机 </a:t>
            </a:r>
            <a:r>
              <a:rPr lang="en-US" altLang="zh-CN" dirty="0" smtClean="0"/>
              <a:t>(3)</a:t>
            </a:r>
            <a:endParaRPr lang="zh-CN" altLang="en-US" dirty="0"/>
          </a:p>
        </p:txBody>
      </p:sp>
      <p:sp>
        <p:nvSpPr>
          <p:cNvPr id="5" name="圆角矩形 4"/>
          <p:cNvSpPr/>
          <p:nvPr/>
        </p:nvSpPr>
        <p:spPr>
          <a:xfrm>
            <a:off x="1292179" y="1218450"/>
            <a:ext cx="874986"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smtClean="0">
                <a:latin typeface="微软雅黑" panose="020B0503020204020204" pitchFamily="34" charset="-122"/>
                <a:ea typeface="微软雅黑" panose="020B0503020204020204" pitchFamily="34" charset="-122"/>
              </a:rPr>
              <a:t>ITA</a:t>
            </a:r>
            <a:endParaRPr lang="zh-CN" altLang="en-US" sz="1600" dirty="0">
              <a:latin typeface="微软雅黑" panose="020B0503020204020204" pitchFamily="34" charset="-122"/>
              <a:ea typeface="微软雅黑" panose="020B0503020204020204" pitchFamily="34" charset="-122"/>
            </a:endParaRPr>
          </a:p>
        </p:txBody>
      </p:sp>
      <p:sp>
        <p:nvSpPr>
          <p:cNvPr id="6" name="圆角矩形 5"/>
          <p:cNvSpPr/>
          <p:nvPr/>
        </p:nvSpPr>
        <p:spPr>
          <a:xfrm>
            <a:off x="3509439" y="1217431"/>
            <a:ext cx="874986"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a:solidFill>
                  <a:schemeClr val="lt1"/>
                </a:solidFill>
                <a:latin typeface="微软雅黑" panose="020B0503020204020204" pitchFamily="34" charset="-122"/>
                <a:ea typeface="微软雅黑" panose="020B0503020204020204" pitchFamily="34" charset="-122"/>
              </a:rPr>
              <a:t>VRM</a:t>
            </a:r>
            <a:endParaRPr lang="zh-CN" altLang="en-US" sz="1600" dirty="0">
              <a:solidFill>
                <a:schemeClr val="lt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5727777" y="1233488"/>
            <a:ext cx="874986"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a:solidFill>
                  <a:schemeClr val="lt1"/>
                </a:solidFill>
                <a:latin typeface="微软雅黑" panose="020B0503020204020204" pitchFamily="34" charset="-122"/>
                <a:ea typeface="微软雅黑" panose="020B0503020204020204" pitchFamily="34" charset="-122"/>
              </a:rPr>
              <a:t>HDC</a:t>
            </a:r>
            <a:endParaRPr lang="zh-CN" altLang="en-US" sz="1600" dirty="0">
              <a:solidFill>
                <a:schemeClr val="lt1"/>
              </a:solidFill>
              <a:latin typeface="微软雅黑" panose="020B0503020204020204" pitchFamily="34" charset="-122"/>
              <a:ea typeface="微软雅黑" panose="020B0503020204020204" pitchFamily="34" charset="-122"/>
            </a:endParaRPr>
          </a:p>
        </p:txBody>
      </p:sp>
      <p:sp>
        <p:nvSpPr>
          <p:cNvPr id="8" name="圆角矩形 7"/>
          <p:cNvSpPr/>
          <p:nvPr/>
        </p:nvSpPr>
        <p:spPr>
          <a:xfrm>
            <a:off x="7946115" y="1233488"/>
            <a:ext cx="874986"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a:solidFill>
                  <a:schemeClr val="lt1"/>
                </a:solidFill>
                <a:latin typeface="微软雅黑" panose="020B0503020204020204" pitchFamily="34" charset="-122"/>
                <a:ea typeface="微软雅黑" panose="020B0503020204020204" pitchFamily="34" charset="-122"/>
              </a:rPr>
              <a:t>VM</a:t>
            </a:r>
            <a:endParaRPr lang="zh-CN" altLang="en-US" sz="1600" dirty="0">
              <a:solidFill>
                <a:schemeClr val="lt1"/>
              </a:solidFill>
              <a:latin typeface="微软雅黑" panose="020B0503020204020204" pitchFamily="34" charset="-122"/>
              <a:ea typeface="微软雅黑" panose="020B0503020204020204" pitchFamily="34" charset="-122"/>
            </a:endParaRPr>
          </a:p>
        </p:txBody>
      </p:sp>
      <p:sp>
        <p:nvSpPr>
          <p:cNvPr id="9" name="圆角矩形 8"/>
          <p:cNvSpPr/>
          <p:nvPr/>
        </p:nvSpPr>
        <p:spPr>
          <a:xfrm>
            <a:off x="10164452" y="1233488"/>
            <a:ext cx="874986"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a:solidFill>
                  <a:schemeClr val="lt1"/>
                </a:solidFill>
                <a:latin typeface="微软雅黑" panose="020B0503020204020204" pitchFamily="34" charset="-122"/>
                <a:ea typeface="微软雅黑" panose="020B0503020204020204" pitchFamily="34" charset="-122"/>
              </a:rPr>
              <a:t>DB</a:t>
            </a:r>
            <a:endParaRPr lang="zh-CN" altLang="en-US" sz="1600" dirty="0">
              <a:solidFill>
                <a:schemeClr val="lt1"/>
              </a:solidFill>
              <a:latin typeface="微软雅黑" panose="020B0503020204020204" pitchFamily="34" charset="-122"/>
              <a:ea typeface="微软雅黑" panose="020B0503020204020204" pitchFamily="34" charset="-122"/>
            </a:endParaRPr>
          </a:p>
        </p:txBody>
      </p:sp>
      <p:cxnSp>
        <p:nvCxnSpPr>
          <p:cNvPr id="10" name="直接连接符 9"/>
          <p:cNvCxnSpPr>
            <a:stCxn id="5" idx="2"/>
          </p:cNvCxnSpPr>
          <p:nvPr/>
        </p:nvCxnSpPr>
        <p:spPr>
          <a:xfrm>
            <a:off x="1729672" y="1454933"/>
            <a:ext cx="6790" cy="4959074"/>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3946931" y="1422676"/>
            <a:ext cx="6791" cy="4959074"/>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6165270" y="1469971"/>
            <a:ext cx="7710" cy="4911779"/>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8383609" y="1469970"/>
            <a:ext cx="13459" cy="4946436"/>
          </a:xfrm>
          <a:prstGeom prst="line">
            <a:avLst/>
          </a:prstGeom>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10686035" y="1469969"/>
            <a:ext cx="0" cy="4911781"/>
          </a:xfrm>
          <a:prstGeom prst="line">
            <a:avLst/>
          </a:prstGeom>
        </p:spPr>
        <p:style>
          <a:lnRef idx="1">
            <a:schemeClr val="dk1"/>
          </a:lnRef>
          <a:fillRef idx="0">
            <a:schemeClr val="dk1"/>
          </a:fillRef>
          <a:effectRef idx="0">
            <a:schemeClr val="dk1"/>
          </a:effectRef>
          <a:fontRef idx="minor">
            <a:schemeClr val="tx1"/>
          </a:fontRef>
        </p:style>
      </p:cxnSp>
      <p:sp>
        <p:nvSpPr>
          <p:cNvPr id="18" name="文本框 17"/>
          <p:cNvSpPr txBox="1"/>
          <p:nvPr/>
        </p:nvSpPr>
        <p:spPr>
          <a:xfrm>
            <a:off x="3357533" y="1959062"/>
            <a:ext cx="298691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加入桌面组响应</a:t>
            </a:r>
            <a:endParaRPr lang="zh-CN" altLang="en-US" sz="1200" dirty="0">
              <a:latin typeface="微软雅黑" panose="020B0503020204020204" pitchFamily="34" charset="-122"/>
              <a:ea typeface="微软雅黑" panose="020B0503020204020204" pitchFamily="34" charset="-122"/>
            </a:endParaRPr>
          </a:p>
        </p:txBody>
      </p:sp>
      <p:cxnSp>
        <p:nvCxnSpPr>
          <p:cNvPr id="19" name="直接箭头连接符 18"/>
          <p:cNvCxnSpPr/>
          <p:nvPr/>
        </p:nvCxnSpPr>
        <p:spPr>
          <a:xfrm flipV="1">
            <a:off x="1715299" y="1912452"/>
            <a:ext cx="4436677" cy="32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flipV="1">
            <a:off x="1715298" y="2199970"/>
            <a:ext cx="4436677" cy="113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3178355" y="1674789"/>
            <a:ext cx="298691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将虚拟机加入桌面组</a:t>
            </a:r>
            <a:endParaRPr lang="zh-CN" altLang="en-US" sz="1200" dirty="0">
              <a:latin typeface="微软雅黑" panose="020B0503020204020204" pitchFamily="34" charset="-122"/>
              <a:ea typeface="微软雅黑" panose="020B0503020204020204" pitchFamily="34" charset="-122"/>
            </a:endParaRPr>
          </a:p>
        </p:txBody>
      </p:sp>
      <p:cxnSp>
        <p:nvCxnSpPr>
          <p:cNvPr id="23" name="直接箭头连接符 22"/>
          <p:cNvCxnSpPr/>
          <p:nvPr/>
        </p:nvCxnSpPr>
        <p:spPr>
          <a:xfrm flipV="1">
            <a:off x="1728593" y="3062502"/>
            <a:ext cx="6647305" cy="4344"/>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1728594" y="3338399"/>
            <a:ext cx="6647304" cy="40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042231" y="3112463"/>
            <a:ext cx="1597424"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添加</a:t>
            </a:r>
            <a:r>
              <a:rPr lang="zh-CN" altLang="en-US" sz="1200" dirty="0" smtClean="0">
                <a:latin typeface="微软雅黑" panose="020B0503020204020204" pitchFamily="34" charset="-122"/>
                <a:ea typeface="微软雅黑" panose="020B0503020204020204" pitchFamily="34" charset="-122"/>
              </a:rPr>
              <a:t>结果</a:t>
            </a:r>
            <a:endParaRPr lang="zh-CN" altLang="en-US" sz="12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4197867" y="2770723"/>
            <a:ext cx="2439641"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将用户添加至虚拟机的用户组内</a:t>
            </a:r>
            <a:endParaRPr lang="zh-CN" altLang="en-US" sz="12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5773931" y="3713630"/>
            <a:ext cx="2986915"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更新</a:t>
            </a:r>
            <a:r>
              <a:rPr lang="zh-CN" altLang="en-US" sz="1200" dirty="0" smtClean="0">
                <a:latin typeface="微软雅黑" panose="020B0503020204020204" pitchFamily="34" charset="-122"/>
                <a:ea typeface="微软雅黑" panose="020B0503020204020204" pitchFamily="34" charset="-122"/>
              </a:rPr>
              <a:t>结果</a:t>
            </a:r>
            <a:endParaRPr lang="zh-CN" altLang="en-US" sz="1200" dirty="0">
              <a:latin typeface="微软雅黑" panose="020B0503020204020204" pitchFamily="34" charset="-122"/>
              <a:ea typeface="微软雅黑" panose="020B0503020204020204" pitchFamily="34" charset="-122"/>
            </a:endParaRPr>
          </a:p>
        </p:txBody>
      </p:sp>
      <p:cxnSp>
        <p:nvCxnSpPr>
          <p:cNvPr id="28" name="直接箭头连接符 27"/>
          <p:cNvCxnSpPr/>
          <p:nvPr/>
        </p:nvCxnSpPr>
        <p:spPr>
          <a:xfrm>
            <a:off x="1720883" y="3648497"/>
            <a:ext cx="8957442" cy="23648"/>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flipV="1">
            <a:off x="1720883" y="3920449"/>
            <a:ext cx="8957442" cy="2364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5651757" y="3399612"/>
            <a:ext cx="298691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更新任务结果</a:t>
            </a:r>
            <a:endParaRPr lang="zh-CN" altLang="en-US" sz="1200" dirty="0">
              <a:latin typeface="微软雅黑" panose="020B0503020204020204" pitchFamily="34" charset="-122"/>
              <a:ea typeface="微软雅黑" panose="020B0503020204020204" pitchFamily="34" charset="-122"/>
            </a:endParaRPr>
          </a:p>
        </p:txBody>
      </p:sp>
      <p:cxnSp>
        <p:nvCxnSpPr>
          <p:cNvPr id="31" name="直接箭头连接符 30"/>
          <p:cNvCxnSpPr/>
          <p:nvPr/>
        </p:nvCxnSpPr>
        <p:spPr>
          <a:xfrm flipV="1">
            <a:off x="1718911" y="4199069"/>
            <a:ext cx="6655016" cy="25873"/>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a:off x="1718912" y="4457327"/>
            <a:ext cx="6647306" cy="3956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953466" y="4264478"/>
            <a:ext cx="1533201"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写入结果</a:t>
            </a:r>
            <a:endParaRPr lang="zh-CN" altLang="en-US" sz="1200"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4055459" y="3975276"/>
            <a:ext cx="298691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在虚拟机注册表内写入</a:t>
            </a:r>
            <a:r>
              <a:rPr lang="en-US" altLang="zh-CN" sz="1200" dirty="0" smtClean="0">
                <a:latin typeface="微软雅黑" panose="020B0503020204020204" pitchFamily="34" charset="-122"/>
                <a:ea typeface="微软雅黑" panose="020B0503020204020204" pitchFamily="34" charset="-122"/>
              </a:rPr>
              <a:t>HDC</a:t>
            </a:r>
            <a:r>
              <a:rPr lang="zh-CN" altLang="en-US" sz="1200" dirty="0" smtClean="0">
                <a:latin typeface="微软雅黑" panose="020B0503020204020204" pitchFamily="34" charset="-122"/>
                <a:ea typeface="微软雅黑" panose="020B0503020204020204" pitchFamily="34" charset="-122"/>
              </a:rPr>
              <a:t>地址</a:t>
            </a:r>
            <a:endParaRPr lang="zh-CN" altLang="en-US" sz="1200" dirty="0">
              <a:latin typeface="微软雅黑" panose="020B0503020204020204" pitchFamily="34" charset="-122"/>
              <a:ea typeface="微软雅黑" panose="020B0503020204020204" pitchFamily="34" charset="-122"/>
            </a:endParaRPr>
          </a:p>
        </p:txBody>
      </p:sp>
      <p:cxnSp>
        <p:nvCxnSpPr>
          <p:cNvPr id="35" name="直接箭头连接符 34"/>
          <p:cNvCxnSpPr/>
          <p:nvPr/>
        </p:nvCxnSpPr>
        <p:spPr>
          <a:xfrm flipV="1">
            <a:off x="1732449" y="4731178"/>
            <a:ext cx="6633769" cy="3111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1732451" y="5023071"/>
            <a:ext cx="6641476" cy="1117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4885343" y="4778659"/>
            <a:ext cx="2986915"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重命名</a:t>
            </a:r>
            <a:r>
              <a:rPr lang="zh-CN" altLang="en-US" sz="1200" dirty="0" smtClean="0">
                <a:latin typeface="微软雅黑" panose="020B0503020204020204" pitchFamily="34" charset="-122"/>
                <a:ea typeface="微软雅黑" panose="020B0503020204020204" pitchFamily="34" charset="-122"/>
              </a:rPr>
              <a:t>结果</a:t>
            </a:r>
            <a:endParaRPr lang="zh-CN" altLang="en-US" sz="1200"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4692870" y="4533488"/>
            <a:ext cx="298691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虚拟机重命名</a:t>
            </a:r>
            <a:endParaRPr lang="zh-CN" altLang="en-US" sz="1200" dirty="0">
              <a:latin typeface="微软雅黑" panose="020B0503020204020204" pitchFamily="34" charset="-122"/>
              <a:ea typeface="微软雅黑" panose="020B0503020204020204" pitchFamily="34" charset="-122"/>
            </a:endParaRPr>
          </a:p>
        </p:txBody>
      </p:sp>
      <p:cxnSp>
        <p:nvCxnSpPr>
          <p:cNvPr id="39" name="直接箭头连接符 38"/>
          <p:cNvCxnSpPr/>
          <p:nvPr/>
        </p:nvCxnSpPr>
        <p:spPr>
          <a:xfrm flipV="1">
            <a:off x="1727673" y="5303500"/>
            <a:ext cx="2192392" cy="12762"/>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1727673" y="5580178"/>
            <a:ext cx="2218339" cy="803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444845" y="5370892"/>
            <a:ext cx="2986915"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重</a:t>
            </a:r>
            <a:r>
              <a:rPr lang="zh-CN" altLang="en-US" sz="1200" dirty="0" smtClean="0">
                <a:latin typeface="微软雅黑" panose="020B0503020204020204" pitchFamily="34" charset="-122"/>
                <a:ea typeface="微软雅黑" panose="020B0503020204020204" pitchFamily="34" charset="-122"/>
              </a:rPr>
              <a:t>启结果</a:t>
            </a:r>
            <a:endParaRPr lang="zh-CN" altLang="en-US" sz="1200"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2397840" y="5067565"/>
            <a:ext cx="2986915"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重</a:t>
            </a:r>
            <a:r>
              <a:rPr lang="zh-CN" altLang="en-US" sz="1200" dirty="0" smtClean="0">
                <a:latin typeface="微软雅黑" panose="020B0503020204020204" pitchFamily="34" charset="-122"/>
                <a:ea typeface="微软雅黑" panose="020B0503020204020204" pitchFamily="34" charset="-122"/>
              </a:rPr>
              <a:t>启虚拟机</a:t>
            </a:r>
            <a:endParaRPr lang="zh-CN" altLang="en-US" sz="1200" dirty="0">
              <a:latin typeface="微软雅黑" panose="020B0503020204020204" pitchFamily="34" charset="-122"/>
              <a:ea typeface="微软雅黑" panose="020B0503020204020204" pitchFamily="34" charset="-122"/>
            </a:endParaRPr>
          </a:p>
        </p:txBody>
      </p:sp>
      <p:sp>
        <p:nvSpPr>
          <p:cNvPr id="43" name="文本框 42"/>
          <p:cNvSpPr txBox="1"/>
          <p:nvPr/>
        </p:nvSpPr>
        <p:spPr>
          <a:xfrm>
            <a:off x="4968227" y="5769127"/>
            <a:ext cx="298691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更新结果</a:t>
            </a:r>
            <a:endParaRPr lang="zh-CN" altLang="en-US" sz="1200" dirty="0">
              <a:latin typeface="微软雅黑" panose="020B0503020204020204" pitchFamily="34" charset="-122"/>
              <a:ea typeface="微软雅黑" panose="020B0503020204020204" pitchFamily="34" charset="-122"/>
            </a:endParaRPr>
          </a:p>
        </p:txBody>
      </p:sp>
      <p:cxnSp>
        <p:nvCxnSpPr>
          <p:cNvPr id="44" name="直接箭头连接符 43"/>
          <p:cNvCxnSpPr/>
          <p:nvPr/>
        </p:nvCxnSpPr>
        <p:spPr>
          <a:xfrm>
            <a:off x="1715298" y="5703994"/>
            <a:ext cx="6661575" cy="32058"/>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flipV="1">
            <a:off x="1715299" y="5975946"/>
            <a:ext cx="6655015" cy="3614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4891652" y="5462140"/>
            <a:ext cx="298691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更新任务信息</a:t>
            </a:r>
            <a:endParaRPr lang="zh-CN" altLang="en-US" sz="1200" dirty="0">
              <a:latin typeface="微软雅黑" panose="020B0503020204020204" pitchFamily="34" charset="-122"/>
              <a:ea typeface="微软雅黑" panose="020B0503020204020204" pitchFamily="34" charset="-122"/>
            </a:endParaRPr>
          </a:p>
        </p:txBody>
      </p:sp>
      <p:sp>
        <p:nvSpPr>
          <p:cNvPr id="47" name="文本框 46"/>
          <p:cNvSpPr txBox="1"/>
          <p:nvPr/>
        </p:nvSpPr>
        <p:spPr>
          <a:xfrm>
            <a:off x="3567412" y="2539315"/>
            <a:ext cx="298691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关联结果</a:t>
            </a:r>
            <a:endParaRPr lang="zh-CN" altLang="en-US" sz="1200" dirty="0">
              <a:latin typeface="微软雅黑" panose="020B0503020204020204" pitchFamily="34" charset="-122"/>
              <a:ea typeface="微软雅黑" panose="020B0503020204020204" pitchFamily="34" charset="-122"/>
            </a:endParaRPr>
          </a:p>
        </p:txBody>
      </p:sp>
      <p:cxnSp>
        <p:nvCxnSpPr>
          <p:cNvPr id="48" name="直接箭头连接符 47"/>
          <p:cNvCxnSpPr/>
          <p:nvPr/>
        </p:nvCxnSpPr>
        <p:spPr>
          <a:xfrm flipV="1">
            <a:off x="1732382" y="2475629"/>
            <a:ext cx="4436677" cy="32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H="1" flipV="1">
            <a:off x="1732381" y="2763147"/>
            <a:ext cx="4436677" cy="113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3314843" y="2239661"/>
            <a:ext cx="298691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将用户关联到桌面组</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956961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虚拟机注册流程 </a:t>
            </a:r>
            <a:r>
              <a:rPr lang="en-US" altLang="zh-CN" dirty="0" smtClean="0"/>
              <a:t>(1)</a:t>
            </a:r>
            <a:endParaRPr lang="zh-CN" altLang="en-US" dirty="0"/>
          </a:p>
        </p:txBody>
      </p:sp>
      <p:sp>
        <p:nvSpPr>
          <p:cNvPr id="4" name="圆角矩形 3"/>
          <p:cNvSpPr/>
          <p:nvPr/>
        </p:nvSpPr>
        <p:spPr>
          <a:xfrm>
            <a:off x="1153002" y="1233488"/>
            <a:ext cx="1411011"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a:solidFill>
                  <a:schemeClr val="lt1"/>
                </a:solidFill>
                <a:latin typeface="微软雅黑" panose="020B0503020204020204" pitchFamily="34" charset="-122"/>
                <a:ea typeface="微软雅黑" panose="020B0503020204020204" pitchFamily="34" charset="-122"/>
              </a:rPr>
              <a:t>HDC Agent</a:t>
            </a:r>
            <a:endParaRPr lang="zh-CN" altLang="en-US" sz="1600" dirty="0">
              <a:solidFill>
                <a:schemeClr val="lt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5605854" y="1233488"/>
            <a:ext cx="874986"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a:solidFill>
                  <a:schemeClr val="lt1"/>
                </a:solidFill>
                <a:latin typeface="微软雅黑" panose="020B0503020204020204" pitchFamily="34" charset="-122"/>
                <a:ea typeface="微软雅黑" panose="020B0503020204020204" pitchFamily="34" charset="-122"/>
              </a:rPr>
              <a:t>HDC</a:t>
            </a:r>
            <a:endParaRPr lang="zh-CN" altLang="en-US" sz="1600" dirty="0">
              <a:solidFill>
                <a:schemeClr val="lt1"/>
              </a:solidFill>
              <a:latin typeface="微软雅黑" panose="020B0503020204020204" pitchFamily="34" charset="-122"/>
              <a:ea typeface="微软雅黑" panose="020B0503020204020204" pitchFamily="34" charset="-122"/>
            </a:endParaRPr>
          </a:p>
        </p:txBody>
      </p:sp>
      <p:sp>
        <p:nvSpPr>
          <p:cNvPr id="6" name="圆角矩形 5"/>
          <p:cNvSpPr/>
          <p:nvPr/>
        </p:nvSpPr>
        <p:spPr>
          <a:xfrm>
            <a:off x="7824192" y="1233488"/>
            <a:ext cx="874986"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a:solidFill>
                  <a:schemeClr val="lt1"/>
                </a:solidFill>
                <a:latin typeface="微软雅黑" panose="020B0503020204020204" pitchFamily="34" charset="-122"/>
                <a:ea typeface="微软雅黑" panose="020B0503020204020204" pitchFamily="34" charset="-122"/>
              </a:rPr>
              <a:t>DNS</a:t>
            </a:r>
            <a:endParaRPr lang="zh-CN" altLang="en-US" sz="1600" dirty="0">
              <a:solidFill>
                <a:schemeClr val="lt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10042529" y="1233488"/>
            <a:ext cx="874986"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a:solidFill>
                  <a:schemeClr val="lt1"/>
                </a:solidFill>
                <a:latin typeface="微软雅黑" panose="020B0503020204020204" pitchFamily="34" charset="-122"/>
                <a:ea typeface="微软雅黑" panose="020B0503020204020204" pitchFamily="34" charset="-122"/>
              </a:rPr>
              <a:t>DB</a:t>
            </a:r>
            <a:endParaRPr lang="zh-CN" altLang="en-US" sz="1600" dirty="0">
              <a:solidFill>
                <a:schemeClr val="lt1"/>
              </a:solidFill>
              <a:latin typeface="微软雅黑" panose="020B0503020204020204" pitchFamily="34" charset="-122"/>
              <a:ea typeface="微软雅黑" panose="020B0503020204020204" pitchFamily="34" charset="-122"/>
            </a:endParaRPr>
          </a:p>
        </p:txBody>
      </p:sp>
      <p:cxnSp>
        <p:nvCxnSpPr>
          <p:cNvPr id="8" name="直接连接符 7"/>
          <p:cNvCxnSpPr>
            <a:stCxn id="4" idx="2"/>
          </p:cNvCxnSpPr>
          <p:nvPr/>
        </p:nvCxnSpPr>
        <p:spPr>
          <a:xfrm>
            <a:off x="1858508" y="1469971"/>
            <a:ext cx="29396" cy="4803345"/>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6043347" y="1469971"/>
            <a:ext cx="6899" cy="4803345"/>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flipH="1">
            <a:off x="8241814" y="1469970"/>
            <a:ext cx="19871" cy="4803346"/>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flipH="1">
            <a:off x="10524492" y="1469969"/>
            <a:ext cx="39620" cy="4803347"/>
          </a:xfrm>
          <a:prstGeom prst="line">
            <a:avLst/>
          </a:prstGeom>
        </p:spPr>
        <p:style>
          <a:lnRef idx="1">
            <a:schemeClr val="dk1"/>
          </a:lnRef>
          <a:fillRef idx="0">
            <a:schemeClr val="dk1"/>
          </a:fillRef>
          <a:effectRef idx="0">
            <a:schemeClr val="dk1"/>
          </a:effectRef>
          <a:fontRef idx="minor">
            <a:schemeClr val="tx1"/>
          </a:fontRef>
        </p:style>
      </p:cxnSp>
      <p:sp>
        <p:nvSpPr>
          <p:cNvPr id="12" name="任意多边形 11"/>
          <p:cNvSpPr/>
          <p:nvPr/>
        </p:nvSpPr>
        <p:spPr>
          <a:xfrm>
            <a:off x="1868443" y="1603042"/>
            <a:ext cx="571166" cy="315309"/>
          </a:xfrm>
          <a:custGeom>
            <a:avLst/>
            <a:gdLst>
              <a:gd name="connsiteX0" fmla="*/ 0 w 2238732"/>
              <a:gd name="connsiteY0" fmla="*/ 0 h 323193"/>
              <a:gd name="connsiteX1" fmla="*/ 2238703 w 2238732"/>
              <a:gd name="connsiteY1" fmla="*/ 86710 h 323193"/>
              <a:gd name="connsiteX2" fmla="*/ 39413 w 2238732"/>
              <a:gd name="connsiteY2" fmla="*/ 323193 h 323193"/>
            </a:gdLst>
            <a:ahLst/>
            <a:cxnLst>
              <a:cxn ang="0">
                <a:pos x="connsiteX0" y="connsiteY0"/>
              </a:cxn>
              <a:cxn ang="0">
                <a:pos x="connsiteX1" y="connsiteY1"/>
              </a:cxn>
              <a:cxn ang="0">
                <a:pos x="connsiteX2" y="connsiteY2"/>
              </a:cxn>
            </a:cxnLst>
            <a:rect l="l" t="t" r="r" b="b"/>
            <a:pathLst>
              <a:path w="2238732" h="323193">
                <a:moveTo>
                  <a:pt x="0" y="0"/>
                </a:moveTo>
                <a:cubicBezTo>
                  <a:pt x="1116067" y="16422"/>
                  <a:pt x="2232134" y="32845"/>
                  <a:pt x="2238703" y="86710"/>
                </a:cubicBezTo>
                <a:cubicBezTo>
                  <a:pt x="2245272" y="140575"/>
                  <a:pt x="1142342" y="231884"/>
                  <a:pt x="39413" y="323193"/>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任意多边形 12"/>
          <p:cNvSpPr/>
          <p:nvPr/>
        </p:nvSpPr>
        <p:spPr>
          <a:xfrm>
            <a:off x="1868443" y="1971642"/>
            <a:ext cx="571166" cy="315309"/>
          </a:xfrm>
          <a:custGeom>
            <a:avLst/>
            <a:gdLst>
              <a:gd name="connsiteX0" fmla="*/ 0 w 2238732"/>
              <a:gd name="connsiteY0" fmla="*/ 0 h 323193"/>
              <a:gd name="connsiteX1" fmla="*/ 2238703 w 2238732"/>
              <a:gd name="connsiteY1" fmla="*/ 86710 h 323193"/>
              <a:gd name="connsiteX2" fmla="*/ 39413 w 2238732"/>
              <a:gd name="connsiteY2" fmla="*/ 323193 h 323193"/>
            </a:gdLst>
            <a:ahLst/>
            <a:cxnLst>
              <a:cxn ang="0">
                <a:pos x="connsiteX0" y="connsiteY0"/>
              </a:cxn>
              <a:cxn ang="0">
                <a:pos x="connsiteX1" y="connsiteY1"/>
              </a:cxn>
              <a:cxn ang="0">
                <a:pos x="connsiteX2" y="connsiteY2"/>
              </a:cxn>
            </a:cxnLst>
            <a:rect l="l" t="t" r="r" b="b"/>
            <a:pathLst>
              <a:path w="2238732" h="323193">
                <a:moveTo>
                  <a:pt x="0" y="0"/>
                </a:moveTo>
                <a:cubicBezTo>
                  <a:pt x="1116067" y="16422"/>
                  <a:pt x="2232134" y="32845"/>
                  <a:pt x="2238703" y="86710"/>
                </a:cubicBezTo>
                <a:cubicBezTo>
                  <a:pt x="2245272" y="140575"/>
                  <a:pt x="1142342" y="231884"/>
                  <a:pt x="39413" y="323193"/>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p:cNvSpPr txBox="1"/>
          <p:nvPr/>
        </p:nvSpPr>
        <p:spPr>
          <a:xfrm>
            <a:off x="2391012" y="1547574"/>
            <a:ext cx="2901505"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1.</a:t>
            </a:r>
            <a:r>
              <a:rPr lang="zh-CN" altLang="en-US" sz="1200" dirty="0" smtClean="0">
                <a:latin typeface="微软雅黑" panose="020B0503020204020204" pitchFamily="34" charset="-122"/>
                <a:ea typeface="微软雅黑" panose="020B0503020204020204" pitchFamily="34" charset="-122"/>
              </a:rPr>
              <a:t>虚拟机开启启动</a:t>
            </a:r>
            <a:r>
              <a:rPr lang="en-US" altLang="zh-CN" sz="1200" dirty="0" smtClean="0">
                <a:latin typeface="微软雅黑" panose="020B0503020204020204" pitchFamily="34" charset="-122"/>
                <a:ea typeface="微软雅黑" panose="020B0503020204020204" pitchFamily="34" charset="-122"/>
              </a:rPr>
              <a:t>HDC Agent</a:t>
            </a:r>
            <a:r>
              <a:rPr lang="zh-CN" altLang="en-US" sz="1200" dirty="0" smtClean="0">
                <a:latin typeface="微软雅黑" panose="020B0503020204020204" pitchFamily="34" charset="-122"/>
                <a:ea typeface="微软雅黑" panose="020B0503020204020204" pitchFamily="34" charset="-122"/>
              </a:rPr>
              <a:t>服务</a:t>
            </a:r>
            <a:endParaRPr lang="en-US" altLang="zh-CN" sz="1200" dirty="0" smtClean="0">
              <a:latin typeface="微软雅黑" panose="020B0503020204020204" pitchFamily="34" charset="-122"/>
              <a:ea typeface="微软雅黑" panose="020B0503020204020204" pitchFamily="34" charset="-122"/>
            </a:endParaRPr>
          </a:p>
        </p:txBody>
      </p:sp>
      <p:cxnSp>
        <p:nvCxnSpPr>
          <p:cNvPr id="15" name="直接箭头连接符 14"/>
          <p:cNvCxnSpPr/>
          <p:nvPr/>
        </p:nvCxnSpPr>
        <p:spPr>
          <a:xfrm>
            <a:off x="1879280" y="4079383"/>
            <a:ext cx="6382405" cy="25595"/>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flipV="1">
            <a:off x="1868443" y="4359987"/>
            <a:ext cx="6373371" cy="3774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177102" y="3823801"/>
            <a:ext cx="2986915"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4-2.</a:t>
            </a:r>
            <a:r>
              <a:rPr lang="zh-CN" altLang="en-US" sz="1200" dirty="0" smtClean="0">
                <a:latin typeface="微软雅黑" panose="020B0503020204020204" pitchFamily="34" charset="-122"/>
                <a:ea typeface="微软雅黑" panose="020B0503020204020204" pitchFamily="34" charset="-122"/>
              </a:rPr>
              <a:t>获取</a:t>
            </a:r>
            <a:r>
              <a:rPr lang="en-US" altLang="zh-CN" sz="1200" dirty="0" smtClean="0">
                <a:latin typeface="微软雅黑" panose="020B0503020204020204" pitchFamily="34" charset="-122"/>
                <a:ea typeface="微软雅黑" panose="020B0503020204020204" pitchFamily="34" charset="-122"/>
              </a:rPr>
              <a:t>FQDN</a:t>
            </a:r>
            <a:r>
              <a:rPr lang="zh-CN" altLang="en-US" sz="1200" dirty="0" smtClean="0">
                <a:latin typeface="微软雅黑" panose="020B0503020204020204" pitchFamily="34" charset="-122"/>
                <a:ea typeface="微软雅黑" panose="020B0503020204020204" pitchFamily="34" charset="-122"/>
              </a:rPr>
              <a:t>对应的</a:t>
            </a:r>
            <a:r>
              <a:rPr lang="en-US" altLang="zh-CN" sz="1200" dirty="0" smtClean="0">
                <a:latin typeface="微软雅黑" panose="020B0503020204020204" pitchFamily="34" charset="-122"/>
                <a:ea typeface="微软雅黑" panose="020B0503020204020204" pitchFamily="34" charset="-122"/>
              </a:rPr>
              <a:t>IP</a:t>
            </a:r>
            <a:r>
              <a:rPr lang="zh-CN" altLang="en-US" sz="1200" dirty="0" smtClean="0">
                <a:latin typeface="微软雅黑" panose="020B0503020204020204" pitchFamily="34" charset="-122"/>
                <a:ea typeface="微软雅黑" panose="020B0503020204020204" pitchFamily="34" charset="-122"/>
              </a:rPr>
              <a:t>地址</a:t>
            </a:r>
            <a:endParaRPr lang="zh-CN" altLang="en-US" sz="1200" dirty="0">
              <a:latin typeface="微软雅黑" panose="020B0503020204020204" pitchFamily="34" charset="-122"/>
              <a:ea typeface="微软雅黑" panose="020B0503020204020204" pitchFamily="34" charset="-122"/>
            </a:endParaRPr>
          </a:p>
        </p:txBody>
      </p:sp>
      <p:cxnSp>
        <p:nvCxnSpPr>
          <p:cNvPr id="18" name="直接箭头连接符 17"/>
          <p:cNvCxnSpPr/>
          <p:nvPr/>
        </p:nvCxnSpPr>
        <p:spPr>
          <a:xfrm flipV="1">
            <a:off x="1850952" y="4810965"/>
            <a:ext cx="4186237" cy="5792"/>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1875422" y="5055479"/>
            <a:ext cx="4175564" cy="803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349045" y="4812885"/>
            <a:ext cx="2986915"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4-5.</a:t>
            </a:r>
            <a:r>
              <a:rPr lang="zh-CN" altLang="en-US" sz="1200" dirty="0" smtClean="0">
                <a:latin typeface="微软雅黑" panose="020B0503020204020204" pitchFamily="34" charset="-122"/>
                <a:ea typeface="微软雅黑" panose="020B0503020204020204" pitchFamily="34" charset="-122"/>
              </a:rPr>
              <a:t>获取可用的</a:t>
            </a:r>
            <a:r>
              <a:rPr lang="en-US" altLang="zh-CN" sz="1200" dirty="0" smtClean="0">
                <a:latin typeface="微软雅黑" panose="020B0503020204020204" pitchFamily="34" charset="-122"/>
                <a:ea typeface="微软雅黑" panose="020B0503020204020204" pitchFamily="34" charset="-122"/>
              </a:rPr>
              <a:t>HDC</a:t>
            </a:r>
            <a:r>
              <a:rPr lang="zh-CN" altLang="en-US" sz="1200" dirty="0">
                <a:latin typeface="微软雅黑" panose="020B0503020204020204" pitchFamily="34" charset="-122"/>
                <a:ea typeface="微软雅黑" panose="020B0503020204020204" pitchFamily="34" charset="-122"/>
              </a:rPr>
              <a:t>响应</a:t>
            </a:r>
          </a:p>
        </p:txBody>
      </p:sp>
      <p:sp>
        <p:nvSpPr>
          <p:cNvPr id="21" name="文本框 20"/>
          <p:cNvSpPr txBox="1"/>
          <p:nvPr/>
        </p:nvSpPr>
        <p:spPr>
          <a:xfrm>
            <a:off x="2349046" y="4558823"/>
            <a:ext cx="2986915"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4-4.</a:t>
            </a:r>
            <a:r>
              <a:rPr lang="zh-CN" altLang="en-US" sz="1200" dirty="0" smtClean="0">
                <a:latin typeface="微软雅黑" panose="020B0503020204020204" pitchFamily="34" charset="-122"/>
                <a:ea typeface="微软雅黑" panose="020B0503020204020204" pitchFamily="34" charset="-122"/>
              </a:rPr>
              <a:t>检查</a:t>
            </a:r>
            <a:r>
              <a:rPr lang="en-US" altLang="zh-CN" sz="1200" dirty="0" smtClean="0">
                <a:latin typeface="微软雅黑" panose="020B0503020204020204" pitchFamily="34" charset="-122"/>
                <a:ea typeface="微软雅黑" panose="020B0503020204020204" pitchFamily="34" charset="-122"/>
              </a:rPr>
              <a:t>IP</a:t>
            </a:r>
            <a:r>
              <a:rPr lang="zh-CN" altLang="en-US" sz="1200" dirty="0" smtClean="0">
                <a:latin typeface="微软雅黑" panose="020B0503020204020204" pitchFamily="34" charset="-122"/>
                <a:ea typeface="微软雅黑" panose="020B0503020204020204" pitchFamily="34" charset="-122"/>
              </a:rPr>
              <a:t>地址对应的</a:t>
            </a:r>
            <a:r>
              <a:rPr lang="en-US" altLang="zh-CN" sz="1200" dirty="0" smtClean="0">
                <a:latin typeface="微软雅黑" panose="020B0503020204020204" pitchFamily="34" charset="-122"/>
                <a:ea typeface="微软雅黑" panose="020B0503020204020204" pitchFamily="34" charset="-122"/>
              </a:rPr>
              <a:t>HDC</a:t>
            </a:r>
            <a:r>
              <a:rPr lang="zh-CN" altLang="en-US" sz="1200" dirty="0" smtClean="0">
                <a:latin typeface="微软雅黑" panose="020B0503020204020204" pitchFamily="34" charset="-122"/>
                <a:ea typeface="微软雅黑" panose="020B0503020204020204" pitchFamily="34" charset="-122"/>
              </a:rPr>
              <a:t>服务是否可用</a:t>
            </a:r>
            <a:endParaRPr lang="zh-CN" altLang="en-US" sz="1200" dirty="0">
              <a:latin typeface="微软雅黑" panose="020B0503020204020204" pitchFamily="34" charset="-122"/>
              <a:ea typeface="微软雅黑" panose="020B0503020204020204" pitchFamily="34" charset="-122"/>
            </a:endParaRPr>
          </a:p>
        </p:txBody>
      </p:sp>
      <p:cxnSp>
        <p:nvCxnSpPr>
          <p:cNvPr id="22" name="直接箭头连接符 21"/>
          <p:cNvCxnSpPr/>
          <p:nvPr/>
        </p:nvCxnSpPr>
        <p:spPr>
          <a:xfrm flipV="1">
            <a:off x="1850212" y="5552262"/>
            <a:ext cx="4209558" cy="19325"/>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flipV="1">
            <a:off x="1887904" y="5832231"/>
            <a:ext cx="4162342" cy="1354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127373" y="5578254"/>
            <a:ext cx="2986915"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6.</a:t>
            </a:r>
            <a:r>
              <a:rPr lang="zh-CN" altLang="en-US" sz="1200" dirty="0" smtClean="0">
                <a:latin typeface="微软雅黑" panose="020B0503020204020204" pitchFamily="34" charset="-122"/>
                <a:ea typeface="微软雅黑" panose="020B0503020204020204" pitchFamily="34" charset="-122"/>
              </a:rPr>
              <a:t>返回注册响应</a:t>
            </a:r>
            <a:endParaRPr lang="zh-CN" altLang="en-US" sz="12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108976" y="5285658"/>
            <a:ext cx="2986915"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5.</a:t>
            </a:r>
            <a:r>
              <a:rPr lang="zh-CN" altLang="en-US" sz="1200" dirty="0" smtClean="0">
                <a:latin typeface="微软雅黑" panose="020B0503020204020204" pitchFamily="34" charset="-122"/>
                <a:ea typeface="微软雅黑" panose="020B0503020204020204" pitchFamily="34" charset="-122"/>
              </a:rPr>
              <a:t>发送注册请求消息</a:t>
            </a:r>
            <a:endParaRPr lang="zh-CN" altLang="en-US" sz="12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389773" y="1960519"/>
            <a:ext cx="3300171"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2</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检测注册表中指定的</a:t>
            </a:r>
            <a:r>
              <a:rPr lang="en-US" altLang="zh-CN" sz="1200" dirty="0" smtClean="0">
                <a:latin typeface="微软雅黑" panose="020B0503020204020204" pitchFamily="34" charset="-122"/>
                <a:ea typeface="微软雅黑" panose="020B0503020204020204" pitchFamily="34" charset="-122"/>
              </a:rPr>
              <a:t>List Of HDCs</a:t>
            </a:r>
            <a:r>
              <a:rPr lang="zh-CN" altLang="en-US" sz="1200" dirty="0" smtClean="0">
                <a:latin typeface="微软雅黑" panose="020B0503020204020204" pitchFamily="34" charset="-122"/>
                <a:ea typeface="微软雅黑" panose="020B0503020204020204" pitchFamily="34" charset="-122"/>
              </a:rPr>
              <a:t>注册表项</a:t>
            </a:r>
            <a:endParaRPr lang="en-US" altLang="zh-CN" sz="1200" dirty="0" smtClean="0">
              <a:latin typeface="微软雅黑" panose="020B0503020204020204" pitchFamily="34" charset="-122"/>
              <a:ea typeface="微软雅黑" panose="020B0503020204020204" pitchFamily="34" charset="-122"/>
            </a:endParaRPr>
          </a:p>
        </p:txBody>
      </p:sp>
      <p:sp>
        <p:nvSpPr>
          <p:cNvPr id="33" name="任意多边形 32"/>
          <p:cNvSpPr/>
          <p:nvPr/>
        </p:nvSpPr>
        <p:spPr>
          <a:xfrm>
            <a:off x="1868443" y="2374863"/>
            <a:ext cx="571166" cy="315309"/>
          </a:xfrm>
          <a:custGeom>
            <a:avLst/>
            <a:gdLst>
              <a:gd name="connsiteX0" fmla="*/ 0 w 2238732"/>
              <a:gd name="connsiteY0" fmla="*/ 0 h 323193"/>
              <a:gd name="connsiteX1" fmla="*/ 2238703 w 2238732"/>
              <a:gd name="connsiteY1" fmla="*/ 86710 h 323193"/>
              <a:gd name="connsiteX2" fmla="*/ 39413 w 2238732"/>
              <a:gd name="connsiteY2" fmla="*/ 323193 h 323193"/>
            </a:gdLst>
            <a:ahLst/>
            <a:cxnLst>
              <a:cxn ang="0">
                <a:pos x="connsiteX0" y="connsiteY0"/>
              </a:cxn>
              <a:cxn ang="0">
                <a:pos x="connsiteX1" y="connsiteY1"/>
              </a:cxn>
              <a:cxn ang="0">
                <a:pos x="connsiteX2" y="connsiteY2"/>
              </a:cxn>
            </a:cxnLst>
            <a:rect l="l" t="t" r="r" b="b"/>
            <a:pathLst>
              <a:path w="2238732" h="323193">
                <a:moveTo>
                  <a:pt x="0" y="0"/>
                </a:moveTo>
                <a:cubicBezTo>
                  <a:pt x="1116067" y="16422"/>
                  <a:pt x="2232134" y="32845"/>
                  <a:pt x="2238703" y="86710"/>
                </a:cubicBezTo>
                <a:cubicBezTo>
                  <a:pt x="2245272" y="140575"/>
                  <a:pt x="1142342" y="231884"/>
                  <a:pt x="39413" y="323193"/>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4" name="文本框 33"/>
          <p:cNvSpPr txBox="1"/>
          <p:nvPr/>
        </p:nvSpPr>
        <p:spPr>
          <a:xfrm>
            <a:off x="2389773" y="2363740"/>
            <a:ext cx="3088647"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3.</a:t>
            </a:r>
            <a:r>
              <a:rPr lang="zh-CN" altLang="en-US" sz="1200" dirty="0" smtClean="0">
                <a:latin typeface="微软雅黑" panose="020B0503020204020204" pitchFamily="34" charset="-122"/>
                <a:ea typeface="微软雅黑" panose="020B0503020204020204" pitchFamily="34" charset="-122"/>
              </a:rPr>
              <a:t>构造注册请求参数对象</a:t>
            </a:r>
            <a:endParaRPr lang="en-US" altLang="zh-CN" sz="1200" dirty="0" smtClean="0">
              <a:latin typeface="微软雅黑" panose="020B0503020204020204" pitchFamily="34" charset="-122"/>
              <a:ea typeface="微软雅黑" panose="020B0503020204020204" pitchFamily="34" charset="-122"/>
            </a:endParaRPr>
          </a:p>
        </p:txBody>
      </p:sp>
      <p:sp>
        <p:nvSpPr>
          <p:cNvPr id="35" name="任意多边形 34"/>
          <p:cNvSpPr/>
          <p:nvPr/>
        </p:nvSpPr>
        <p:spPr>
          <a:xfrm>
            <a:off x="1868443" y="2801461"/>
            <a:ext cx="571166" cy="315309"/>
          </a:xfrm>
          <a:custGeom>
            <a:avLst/>
            <a:gdLst>
              <a:gd name="connsiteX0" fmla="*/ 0 w 2238732"/>
              <a:gd name="connsiteY0" fmla="*/ 0 h 323193"/>
              <a:gd name="connsiteX1" fmla="*/ 2238703 w 2238732"/>
              <a:gd name="connsiteY1" fmla="*/ 86710 h 323193"/>
              <a:gd name="connsiteX2" fmla="*/ 39413 w 2238732"/>
              <a:gd name="connsiteY2" fmla="*/ 323193 h 323193"/>
            </a:gdLst>
            <a:ahLst/>
            <a:cxnLst>
              <a:cxn ang="0">
                <a:pos x="connsiteX0" y="connsiteY0"/>
              </a:cxn>
              <a:cxn ang="0">
                <a:pos x="connsiteX1" y="connsiteY1"/>
              </a:cxn>
              <a:cxn ang="0">
                <a:pos x="connsiteX2" y="connsiteY2"/>
              </a:cxn>
            </a:cxnLst>
            <a:rect l="l" t="t" r="r" b="b"/>
            <a:pathLst>
              <a:path w="2238732" h="323193">
                <a:moveTo>
                  <a:pt x="0" y="0"/>
                </a:moveTo>
                <a:cubicBezTo>
                  <a:pt x="1116067" y="16422"/>
                  <a:pt x="2232134" y="32845"/>
                  <a:pt x="2238703" y="86710"/>
                </a:cubicBezTo>
                <a:cubicBezTo>
                  <a:pt x="2245272" y="140575"/>
                  <a:pt x="1142342" y="231884"/>
                  <a:pt x="39413" y="323193"/>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6" name="文本框 35"/>
          <p:cNvSpPr txBox="1"/>
          <p:nvPr/>
        </p:nvSpPr>
        <p:spPr>
          <a:xfrm>
            <a:off x="2390263" y="2743671"/>
            <a:ext cx="3088647"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4.</a:t>
            </a:r>
            <a:r>
              <a:rPr lang="zh-CN" altLang="en-US" sz="1200" dirty="0" smtClean="0">
                <a:latin typeface="微软雅黑" panose="020B0503020204020204" pitchFamily="34" charset="-122"/>
                <a:ea typeface="微软雅黑" panose="020B0503020204020204" pitchFamily="34" charset="-122"/>
              </a:rPr>
              <a:t>选中一个可用的</a:t>
            </a:r>
            <a:r>
              <a:rPr lang="en-US" altLang="zh-CN" sz="1200" dirty="0" smtClean="0">
                <a:latin typeface="微软雅黑" panose="020B0503020204020204" pitchFamily="34" charset="-122"/>
                <a:ea typeface="微软雅黑" panose="020B0503020204020204" pitchFamily="34" charset="-122"/>
              </a:rPr>
              <a:t>HDC IP</a:t>
            </a:r>
            <a:r>
              <a:rPr lang="zh-CN" altLang="en-US" sz="1200" dirty="0" smtClean="0">
                <a:latin typeface="微软雅黑" panose="020B0503020204020204" pitchFamily="34" charset="-122"/>
                <a:ea typeface="微软雅黑" panose="020B0503020204020204" pitchFamily="34" charset="-122"/>
              </a:rPr>
              <a:t>并记录</a:t>
            </a:r>
            <a:endParaRPr lang="en-US" altLang="zh-CN" sz="1200" dirty="0" smtClean="0">
              <a:latin typeface="微软雅黑" panose="020B0503020204020204" pitchFamily="34" charset="-122"/>
              <a:ea typeface="微软雅黑" panose="020B0503020204020204" pitchFamily="34" charset="-122"/>
            </a:endParaRPr>
          </a:p>
        </p:txBody>
      </p:sp>
      <p:sp>
        <p:nvSpPr>
          <p:cNvPr id="37" name="任意多边形 36"/>
          <p:cNvSpPr/>
          <p:nvPr/>
        </p:nvSpPr>
        <p:spPr>
          <a:xfrm>
            <a:off x="1868443" y="3275550"/>
            <a:ext cx="571166" cy="315309"/>
          </a:xfrm>
          <a:custGeom>
            <a:avLst/>
            <a:gdLst>
              <a:gd name="connsiteX0" fmla="*/ 0 w 2238732"/>
              <a:gd name="connsiteY0" fmla="*/ 0 h 323193"/>
              <a:gd name="connsiteX1" fmla="*/ 2238703 w 2238732"/>
              <a:gd name="connsiteY1" fmla="*/ 86710 h 323193"/>
              <a:gd name="connsiteX2" fmla="*/ 39413 w 2238732"/>
              <a:gd name="connsiteY2" fmla="*/ 323193 h 323193"/>
            </a:gdLst>
            <a:ahLst/>
            <a:cxnLst>
              <a:cxn ang="0">
                <a:pos x="connsiteX0" y="connsiteY0"/>
              </a:cxn>
              <a:cxn ang="0">
                <a:pos x="connsiteX1" y="connsiteY1"/>
              </a:cxn>
              <a:cxn ang="0">
                <a:pos x="connsiteX2" y="connsiteY2"/>
              </a:cxn>
            </a:cxnLst>
            <a:rect l="l" t="t" r="r" b="b"/>
            <a:pathLst>
              <a:path w="2238732" h="323193">
                <a:moveTo>
                  <a:pt x="0" y="0"/>
                </a:moveTo>
                <a:cubicBezTo>
                  <a:pt x="1116067" y="16422"/>
                  <a:pt x="2232134" y="32845"/>
                  <a:pt x="2238703" y="86710"/>
                </a:cubicBezTo>
                <a:cubicBezTo>
                  <a:pt x="2245272" y="140575"/>
                  <a:pt x="1142342" y="231884"/>
                  <a:pt x="39413" y="323193"/>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8" name="文本框 37"/>
          <p:cNvSpPr txBox="1"/>
          <p:nvPr/>
        </p:nvSpPr>
        <p:spPr>
          <a:xfrm>
            <a:off x="2439609" y="3169697"/>
            <a:ext cx="3564313" cy="461665"/>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4-1.</a:t>
            </a:r>
            <a:r>
              <a:rPr lang="zh-CN" altLang="en-US" sz="1200" dirty="0" smtClean="0">
                <a:latin typeface="微软雅黑" panose="020B0503020204020204" pitchFamily="34" charset="-122"/>
                <a:ea typeface="微软雅黑" panose="020B0503020204020204" pitchFamily="34" charset="-122"/>
              </a:rPr>
              <a:t>从注册表获取</a:t>
            </a:r>
            <a:r>
              <a:rPr lang="en-US" altLang="zh-CN" sz="1200" dirty="0" smtClean="0">
                <a:latin typeface="微软雅黑" panose="020B0503020204020204" pitchFamily="34" charset="-122"/>
                <a:ea typeface="微软雅黑" panose="020B0503020204020204" pitchFamily="34" charset="-122"/>
              </a:rPr>
              <a:t>HDC</a:t>
            </a:r>
            <a:r>
              <a:rPr lang="zh-CN" altLang="en-US" sz="1200" dirty="0" smtClean="0">
                <a:latin typeface="微软雅黑" panose="020B0503020204020204" pitchFamily="34" charset="-122"/>
                <a:ea typeface="微软雅黑" panose="020B0503020204020204" pitchFamily="34" charset="-122"/>
              </a:rPr>
              <a:t>对应的</a:t>
            </a:r>
            <a:r>
              <a:rPr lang="en-US" altLang="zh-CN" sz="1200" dirty="0" smtClean="0">
                <a:latin typeface="微软雅黑" panose="020B0503020204020204" pitchFamily="34" charset="-122"/>
                <a:ea typeface="微软雅黑" panose="020B0503020204020204" pitchFamily="34" charset="-122"/>
              </a:rPr>
              <a:t>FQDN</a:t>
            </a:r>
            <a:r>
              <a:rPr lang="zh-CN" altLang="en-US" sz="1200" dirty="0" smtClean="0">
                <a:latin typeface="微软雅黑" panose="020B0503020204020204" pitchFamily="34" charset="-122"/>
                <a:ea typeface="微软雅黑" panose="020B0503020204020204" pitchFamily="34" charset="-122"/>
              </a:rPr>
              <a:t>列表，若注册表中写的是</a:t>
            </a:r>
            <a:r>
              <a:rPr lang="en-US" altLang="zh-CN" sz="1200" dirty="0" smtClean="0">
                <a:latin typeface="微软雅黑" panose="020B0503020204020204" pitchFamily="34" charset="-122"/>
                <a:ea typeface="微软雅黑" panose="020B0503020204020204" pitchFamily="34" charset="-122"/>
              </a:rPr>
              <a:t>HDC IP</a:t>
            </a:r>
            <a:r>
              <a:rPr lang="zh-CN" altLang="en-US" sz="1200" dirty="0" smtClean="0">
                <a:latin typeface="微软雅黑" panose="020B0503020204020204" pitchFamily="34" charset="-122"/>
                <a:ea typeface="微软雅黑" panose="020B0503020204020204" pitchFamily="34" charset="-122"/>
              </a:rPr>
              <a:t>，则直接发送消息</a:t>
            </a:r>
            <a:endParaRPr lang="en-US" altLang="zh-CN" sz="1200" dirty="0" smtClean="0">
              <a:latin typeface="微软雅黑" panose="020B0503020204020204" pitchFamily="34" charset="-122"/>
              <a:ea typeface="微软雅黑" panose="020B0503020204020204" pitchFamily="34" charset="-122"/>
            </a:endParaRPr>
          </a:p>
        </p:txBody>
      </p:sp>
      <p:sp>
        <p:nvSpPr>
          <p:cNvPr id="39" name="文本框 38"/>
          <p:cNvSpPr txBox="1"/>
          <p:nvPr/>
        </p:nvSpPr>
        <p:spPr>
          <a:xfrm>
            <a:off x="4165601" y="4125913"/>
            <a:ext cx="2986915"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4-3.</a:t>
            </a:r>
            <a:r>
              <a:rPr lang="zh-CN" altLang="en-US" sz="1200" dirty="0" smtClean="0">
                <a:latin typeface="微软雅黑" panose="020B0503020204020204" pitchFamily="34" charset="-122"/>
                <a:ea typeface="微软雅黑" panose="020B0503020204020204" pitchFamily="34" charset="-122"/>
              </a:rPr>
              <a:t>返回对应的</a:t>
            </a:r>
            <a:r>
              <a:rPr lang="en-US" altLang="zh-CN" sz="1200" dirty="0" smtClean="0">
                <a:latin typeface="微软雅黑" panose="020B0503020204020204" pitchFamily="34" charset="-122"/>
                <a:ea typeface="微软雅黑" panose="020B0503020204020204" pitchFamily="34" charset="-122"/>
              </a:rPr>
              <a:t>IP</a:t>
            </a:r>
            <a:r>
              <a:rPr lang="zh-CN" altLang="en-US" sz="1200" dirty="0" smtClean="0">
                <a:latin typeface="微软雅黑" panose="020B0503020204020204" pitchFamily="34" charset="-122"/>
                <a:ea typeface="微软雅黑" panose="020B0503020204020204" pitchFamily="34" charset="-122"/>
              </a:rPr>
              <a:t>地址</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08221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虚拟机注册流程 </a:t>
            </a:r>
            <a:r>
              <a:rPr lang="en-US" altLang="zh-CN" dirty="0" smtClean="0"/>
              <a:t>(2)</a:t>
            </a:r>
            <a:endParaRPr lang="zh-CN" altLang="en-US" dirty="0"/>
          </a:p>
        </p:txBody>
      </p:sp>
      <p:sp>
        <p:nvSpPr>
          <p:cNvPr id="4" name="圆角矩形 3"/>
          <p:cNvSpPr/>
          <p:nvPr/>
        </p:nvSpPr>
        <p:spPr>
          <a:xfrm>
            <a:off x="1169211" y="1233488"/>
            <a:ext cx="1411011"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a:solidFill>
                  <a:schemeClr val="lt1"/>
                </a:solidFill>
                <a:latin typeface="微软雅黑" panose="020B0503020204020204" pitchFamily="34" charset="-122"/>
                <a:ea typeface="微软雅黑" panose="020B0503020204020204" pitchFamily="34" charset="-122"/>
              </a:rPr>
              <a:t>HDC Agent</a:t>
            </a:r>
            <a:endParaRPr lang="zh-CN" altLang="en-US" sz="1600" dirty="0">
              <a:solidFill>
                <a:schemeClr val="lt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5605854" y="1233488"/>
            <a:ext cx="874986"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a:solidFill>
                  <a:schemeClr val="lt1"/>
                </a:solidFill>
                <a:latin typeface="微软雅黑" panose="020B0503020204020204" pitchFamily="34" charset="-122"/>
                <a:ea typeface="微软雅黑" panose="020B0503020204020204" pitchFamily="34" charset="-122"/>
              </a:rPr>
              <a:t>HDC</a:t>
            </a:r>
            <a:endParaRPr lang="zh-CN" altLang="en-US" sz="1600" dirty="0">
              <a:solidFill>
                <a:schemeClr val="lt1"/>
              </a:solidFill>
              <a:latin typeface="微软雅黑" panose="020B0503020204020204" pitchFamily="34" charset="-122"/>
              <a:ea typeface="微软雅黑" panose="020B0503020204020204" pitchFamily="34" charset="-122"/>
            </a:endParaRPr>
          </a:p>
        </p:txBody>
      </p:sp>
      <p:sp>
        <p:nvSpPr>
          <p:cNvPr id="6" name="圆角矩形 5"/>
          <p:cNvSpPr/>
          <p:nvPr/>
        </p:nvSpPr>
        <p:spPr>
          <a:xfrm>
            <a:off x="7824192" y="1233488"/>
            <a:ext cx="874986"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a:solidFill>
                  <a:schemeClr val="lt1"/>
                </a:solidFill>
                <a:latin typeface="微软雅黑" panose="020B0503020204020204" pitchFamily="34" charset="-122"/>
                <a:ea typeface="微软雅黑" panose="020B0503020204020204" pitchFamily="34" charset="-122"/>
              </a:rPr>
              <a:t>DNS</a:t>
            </a:r>
            <a:endParaRPr lang="zh-CN" altLang="en-US" sz="1600" dirty="0">
              <a:solidFill>
                <a:schemeClr val="lt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10042529" y="1233488"/>
            <a:ext cx="874986" cy="236483"/>
          </a:xfrm>
          <a:prstGeom prst="roundRect">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1600" dirty="0">
                <a:solidFill>
                  <a:schemeClr val="lt1"/>
                </a:solidFill>
                <a:latin typeface="微软雅黑" panose="020B0503020204020204" pitchFamily="34" charset="-122"/>
                <a:ea typeface="微软雅黑" panose="020B0503020204020204" pitchFamily="34" charset="-122"/>
              </a:rPr>
              <a:t>DB</a:t>
            </a:r>
            <a:endParaRPr lang="zh-CN" altLang="en-US" sz="1600" dirty="0">
              <a:solidFill>
                <a:schemeClr val="lt1"/>
              </a:solidFill>
              <a:latin typeface="微软雅黑" panose="020B0503020204020204" pitchFamily="34" charset="-122"/>
              <a:ea typeface="微软雅黑" panose="020B0503020204020204" pitchFamily="34" charset="-122"/>
            </a:endParaRPr>
          </a:p>
        </p:txBody>
      </p:sp>
      <p:cxnSp>
        <p:nvCxnSpPr>
          <p:cNvPr id="8" name="直接连接符 7"/>
          <p:cNvCxnSpPr>
            <a:stCxn id="4" idx="2"/>
          </p:cNvCxnSpPr>
          <p:nvPr/>
        </p:nvCxnSpPr>
        <p:spPr>
          <a:xfrm flipH="1">
            <a:off x="1874716" y="1469971"/>
            <a:ext cx="1" cy="3651217"/>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6043347" y="1469971"/>
            <a:ext cx="0" cy="3651217"/>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8261685" y="1469970"/>
            <a:ext cx="0" cy="3651218"/>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10585724" y="1469970"/>
            <a:ext cx="19009" cy="3651219"/>
          </a:xfrm>
          <a:prstGeom prst="line">
            <a:avLst/>
          </a:prstGeom>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3223795" y="2989336"/>
            <a:ext cx="2986915"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6-2.</a:t>
            </a:r>
            <a:r>
              <a:rPr lang="zh-CN" altLang="en-US" sz="1200" dirty="0" smtClean="0">
                <a:latin typeface="微软雅黑" panose="020B0503020204020204" pitchFamily="34" charset="-122"/>
                <a:ea typeface="微软雅黑" panose="020B0503020204020204" pitchFamily="34" charset="-122"/>
              </a:rPr>
              <a:t>返回注册响应</a:t>
            </a:r>
            <a:endParaRPr lang="zh-CN" altLang="en-US" sz="1200" dirty="0">
              <a:latin typeface="微软雅黑" panose="020B0503020204020204" pitchFamily="34" charset="-122"/>
              <a:ea typeface="微软雅黑" panose="020B0503020204020204" pitchFamily="34" charset="-122"/>
            </a:endParaRPr>
          </a:p>
        </p:txBody>
      </p:sp>
      <p:cxnSp>
        <p:nvCxnSpPr>
          <p:cNvPr id="27" name="直接箭头连接符 26"/>
          <p:cNvCxnSpPr/>
          <p:nvPr/>
        </p:nvCxnSpPr>
        <p:spPr>
          <a:xfrm flipV="1">
            <a:off x="1862783" y="2803119"/>
            <a:ext cx="4193135" cy="20824"/>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1868731" y="3234638"/>
            <a:ext cx="4201344" cy="452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2305772" y="2407060"/>
            <a:ext cx="3604834" cy="461665"/>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6-1.</a:t>
            </a:r>
            <a:r>
              <a:rPr lang="zh-CN" altLang="en-US" sz="1200" dirty="0" smtClean="0">
                <a:latin typeface="微软雅黑" panose="020B0503020204020204" pitchFamily="34" charset="-122"/>
                <a:ea typeface="微软雅黑" panose="020B0503020204020204" pitchFamily="34" charset="-122"/>
              </a:rPr>
              <a:t>若注册失败，则选择备</a:t>
            </a:r>
            <a:r>
              <a:rPr lang="en-US" altLang="zh-CN" sz="1200" dirty="0" smtClean="0">
                <a:latin typeface="微软雅黑" panose="020B0503020204020204" pitchFamily="34" charset="-122"/>
                <a:ea typeface="微软雅黑" panose="020B0503020204020204" pitchFamily="34" charset="-122"/>
              </a:rPr>
              <a:t>HDC IP</a:t>
            </a:r>
            <a:r>
              <a:rPr lang="zh-CN" altLang="en-US" sz="1200" dirty="0" smtClean="0">
                <a:latin typeface="微软雅黑" panose="020B0503020204020204" pitchFamily="34" charset="-122"/>
                <a:ea typeface="微软雅黑" panose="020B0503020204020204" pitchFamily="34" charset="-122"/>
              </a:rPr>
              <a:t>并启动定时器循环反复进行注册</a:t>
            </a:r>
            <a:endParaRPr lang="zh-CN" altLang="en-US" sz="1200" dirty="0">
              <a:latin typeface="微软雅黑" panose="020B0503020204020204" pitchFamily="34" charset="-122"/>
              <a:ea typeface="微软雅黑" panose="020B0503020204020204" pitchFamily="34" charset="-122"/>
            </a:endParaRPr>
          </a:p>
        </p:txBody>
      </p:sp>
      <p:cxnSp>
        <p:nvCxnSpPr>
          <p:cNvPr id="30" name="直接箭头连接符 29"/>
          <p:cNvCxnSpPr/>
          <p:nvPr/>
        </p:nvCxnSpPr>
        <p:spPr>
          <a:xfrm flipV="1">
            <a:off x="6053060" y="3728378"/>
            <a:ext cx="4527663" cy="29687"/>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823433" y="3480498"/>
            <a:ext cx="2986915"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7.HDC</a:t>
            </a:r>
            <a:r>
              <a:rPr lang="zh-CN" altLang="en-US" sz="1200" dirty="0" smtClean="0">
                <a:latin typeface="微软雅黑" panose="020B0503020204020204" pitchFamily="34" charset="-122"/>
                <a:ea typeface="微软雅黑" panose="020B0503020204020204" pitchFamily="34" charset="-122"/>
              </a:rPr>
              <a:t>定时将虚拟机注册信息写到数据库</a:t>
            </a:r>
            <a:endParaRPr lang="zh-CN" altLang="en-US" sz="1200" dirty="0">
              <a:latin typeface="微软雅黑" panose="020B0503020204020204" pitchFamily="34" charset="-122"/>
              <a:ea typeface="微软雅黑" panose="020B0503020204020204" pitchFamily="34" charset="-122"/>
            </a:endParaRPr>
          </a:p>
        </p:txBody>
      </p:sp>
      <p:sp>
        <p:nvSpPr>
          <p:cNvPr id="40" name="任意多边形 39"/>
          <p:cNvSpPr/>
          <p:nvPr/>
        </p:nvSpPr>
        <p:spPr>
          <a:xfrm>
            <a:off x="1868515" y="4176249"/>
            <a:ext cx="571166" cy="315309"/>
          </a:xfrm>
          <a:custGeom>
            <a:avLst/>
            <a:gdLst>
              <a:gd name="connsiteX0" fmla="*/ 0 w 2238732"/>
              <a:gd name="connsiteY0" fmla="*/ 0 h 323193"/>
              <a:gd name="connsiteX1" fmla="*/ 2238703 w 2238732"/>
              <a:gd name="connsiteY1" fmla="*/ 86710 h 323193"/>
              <a:gd name="connsiteX2" fmla="*/ 39413 w 2238732"/>
              <a:gd name="connsiteY2" fmla="*/ 323193 h 323193"/>
            </a:gdLst>
            <a:ahLst/>
            <a:cxnLst>
              <a:cxn ang="0">
                <a:pos x="connsiteX0" y="connsiteY0"/>
              </a:cxn>
              <a:cxn ang="0">
                <a:pos x="connsiteX1" y="connsiteY1"/>
              </a:cxn>
              <a:cxn ang="0">
                <a:pos x="connsiteX2" y="connsiteY2"/>
              </a:cxn>
            </a:cxnLst>
            <a:rect l="l" t="t" r="r" b="b"/>
            <a:pathLst>
              <a:path w="2238732" h="323193">
                <a:moveTo>
                  <a:pt x="0" y="0"/>
                </a:moveTo>
                <a:cubicBezTo>
                  <a:pt x="1116067" y="16422"/>
                  <a:pt x="2232134" y="32845"/>
                  <a:pt x="2238703" y="86710"/>
                </a:cubicBezTo>
                <a:cubicBezTo>
                  <a:pt x="2245272" y="140575"/>
                  <a:pt x="1142342" y="231884"/>
                  <a:pt x="39413" y="323193"/>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1" name="文本框 40"/>
          <p:cNvSpPr txBox="1"/>
          <p:nvPr/>
        </p:nvSpPr>
        <p:spPr>
          <a:xfrm>
            <a:off x="2391084" y="4120781"/>
            <a:ext cx="2901505"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8.</a:t>
            </a:r>
            <a:r>
              <a:rPr lang="zh-CN" altLang="en-US" sz="1200" dirty="0" smtClean="0">
                <a:latin typeface="微软雅黑" panose="020B0503020204020204" pitchFamily="34" charset="-122"/>
                <a:ea typeface="微软雅黑" panose="020B0503020204020204" pitchFamily="34" charset="-122"/>
              </a:rPr>
              <a:t>启动心跳，开始心跳</a:t>
            </a:r>
            <a:endParaRPr lang="en-US" altLang="zh-CN" sz="12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70016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登录</a:t>
            </a:r>
            <a:r>
              <a:rPr lang="zh-CN" altLang="en-US" dirty="0" smtClean="0"/>
              <a:t>流程 </a:t>
            </a:r>
            <a:r>
              <a:rPr lang="en-US" altLang="zh-CN" dirty="0"/>
              <a:t>-</a:t>
            </a:r>
            <a:r>
              <a:rPr lang="en-US" altLang="zh-CN" dirty="0" smtClean="0"/>
              <a:t> </a:t>
            </a:r>
            <a:r>
              <a:rPr lang="zh-CN" altLang="en-US" dirty="0" smtClean="0"/>
              <a:t>访问</a:t>
            </a:r>
            <a:r>
              <a:rPr lang="en-US" altLang="zh-CN" dirty="0" smtClean="0"/>
              <a:t>WI</a:t>
            </a:r>
            <a:r>
              <a:rPr lang="zh-CN" altLang="en-US" dirty="0" smtClean="0"/>
              <a:t>页面</a:t>
            </a:r>
            <a:endParaRPr lang="zh-CN" altLang="en-US" dirty="0"/>
          </a:p>
        </p:txBody>
      </p:sp>
      <p:sp>
        <p:nvSpPr>
          <p:cNvPr id="5" name="圆角矩形 4"/>
          <p:cNvSpPr/>
          <p:nvPr/>
        </p:nvSpPr>
        <p:spPr>
          <a:xfrm>
            <a:off x="4302499" y="3551225"/>
            <a:ext cx="3512247" cy="20040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latin typeface="+mn-ea"/>
            </a:endParaRPr>
          </a:p>
        </p:txBody>
      </p:sp>
      <p:grpSp>
        <p:nvGrpSpPr>
          <p:cNvPr id="6" name="组合 142"/>
          <p:cNvGrpSpPr/>
          <p:nvPr/>
        </p:nvGrpSpPr>
        <p:grpSpPr>
          <a:xfrm>
            <a:off x="2136544" y="2499950"/>
            <a:ext cx="680605" cy="486135"/>
            <a:chOff x="7089459" y="3598864"/>
            <a:chExt cx="134937" cy="100014"/>
          </a:xfrm>
        </p:grpSpPr>
        <p:sp>
          <p:nvSpPr>
            <p:cNvPr id="7"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8"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9"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10"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grpSp>
      <p:grpSp>
        <p:nvGrpSpPr>
          <p:cNvPr id="11" name="组合 19612"/>
          <p:cNvGrpSpPr/>
          <p:nvPr/>
        </p:nvGrpSpPr>
        <p:grpSpPr>
          <a:xfrm>
            <a:off x="3887369" y="2505809"/>
            <a:ext cx="586453" cy="474243"/>
            <a:chOff x="6245225" y="965201"/>
            <a:chExt cx="439738" cy="355600"/>
          </a:xfrm>
          <a:solidFill>
            <a:srgbClr val="3C3C3B"/>
          </a:solidFill>
        </p:grpSpPr>
        <p:sp>
          <p:nvSpPr>
            <p:cNvPr id="12" name="Freeform 58"/>
            <p:cNvSpPr>
              <a:spLocks/>
            </p:cNvSpPr>
            <p:nvPr/>
          </p:nvSpPr>
          <p:spPr bwMode="auto">
            <a:xfrm>
              <a:off x="6245225" y="965201"/>
              <a:ext cx="439738" cy="344488"/>
            </a:xfrm>
            <a:custGeom>
              <a:avLst/>
              <a:gdLst>
                <a:gd name="T0" fmla="*/ 492 w 517"/>
                <a:gd name="T1" fmla="*/ 402 h 402"/>
                <a:gd name="T2" fmla="*/ 492 w 517"/>
                <a:gd name="T3" fmla="*/ 402 h 402"/>
                <a:gd name="T4" fmla="*/ 418 w 517"/>
                <a:gd name="T5" fmla="*/ 402 h 402"/>
                <a:gd name="T6" fmla="*/ 406 w 517"/>
                <a:gd name="T7" fmla="*/ 389 h 402"/>
                <a:gd name="T8" fmla="*/ 418 w 517"/>
                <a:gd name="T9" fmla="*/ 377 h 402"/>
                <a:gd name="T10" fmla="*/ 492 w 517"/>
                <a:gd name="T11" fmla="*/ 377 h 402"/>
                <a:gd name="T12" fmla="*/ 492 w 517"/>
                <a:gd name="T13" fmla="*/ 24 h 402"/>
                <a:gd name="T14" fmla="*/ 25 w 517"/>
                <a:gd name="T15" fmla="*/ 24 h 402"/>
                <a:gd name="T16" fmla="*/ 25 w 517"/>
                <a:gd name="T17" fmla="*/ 377 h 402"/>
                <a:gd name="T18" fmla="*/ 333 w 517"/>
                <a:gd name="T19" fmla="*/ 377 h 402"/>
                <a:gd name="T20" fmla="*/ 345 w 517"/>
                <a:gd name="T21" fmla="*/ 389 h 402"/>
                <a:gd name="T22" fmla="*/ 333 w 517"/>
                <a:gd name="T23" fmla="*/ 402 h 402"/>
                <a:gd name="T24" fmla="*/ 25 w 517"/>
                <a:gd name="T25" fmla="*/ 402 h 402"/>
                <a:gd name="T26" fmla="*/ 0 w 517"/>
                <a:gd name="T27" fmla="*/ 377 h 402"/>
                <a:gd name="T28" fmla="*/ 0 w 517"/>
                <a:gd name="T29" fmla="*/ 24 h 402"/>
                <a:gd name="T30" fmla="*/ 25 w 517"/>
                <a:gd name="T31" fmla="*/ 0 h 402"/>
                <a:gd name="T32" fmla="*/ 492 w 517"/>
                <a:gd name="T33" fmla="*/ 0 h 402"/>
                <a:gd name="T34" fmla="*/ 517 w 517"/>
                <a:gd name="T35" fmla="*/ 24 h 402"/>
                <a:gd name="T36" fmla="*/ 517 w 517"/>
                <a:gd name="T37" fmla="*/ 377 h 402"/>
                <a:gd name="T38" fmla="*/ 492 w 517"/>
                <a:gd name="T39"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7" h="402">
                  <a:moveTo>
                    <a:pt x="492" y="402"/>
                  </a:moveTo>
                  <a:lnTo>
                    <a:pt x="492" y="402"/>
                  </a:lnTo>
                  <a:lnTo>
                    <a:pt x="418" y="402"/>
                  </a:lnTo>
                  <a:cubicBezTo>
                    <a:pt x="412" y="402"/>
                    <a:pt x="406" y="396"/>
                    <a:pt x="406" y="389"/>
                  </a:cubicBezTo>
                  <a:cubicBezTo>
                    <a:pt x="406" y="383"/>
                    <a:pt x="412" y="377"/>
                    <a:pt x="418" y="377"/>
                  </a:cubicBezTo>
                  <a:lnTo>
                    <a:pt x="492" y="377"/>
                  </a:lnTo>
                  <a:lnTo>
                    <a:pt x="492" y="24"/>
                  </a:lnTo>
                  <a:lnTo>
                    <a:pt x="25" y="24"/>
                  </a:lnTo>
                  <a:lnTo>
                    <a:pt x="25" y="377"/>
                  </a:lnTo>
                  <a:lnTo>
                    <a:pt x="333" y="377"/>
                  </a:lnTo>
                  <a:cubicBezTo>
                    <a:pt x="339" y="377"/>
                    <a:pt x="345" y="383"/>
                    <a:pt x="345" y="389"/>
                  </a:cubicBezTo>
                  <a:cubicBezTo>
                    <a:pt x="345" y="396"/>
                    <a:pt x="339" y="402"/>
                    <a:pt x="333" y="402"/>
                  </a:cubicBezTo>
                  <a:lnTo>
                    <a:pt x="25" y="402"/>
                  </a:lnTo>
                  <a:cubicBezTo>
                    <a:pt x="11" y="402"/>
                    <a:pt x="0" y="391"/>
                    <a:pt x="0" y="377"/>
                  </a:cubicBezTo>
                  <a:lnTo>
                    <a:pt x="0" y="24"/>
                  </a:lnTo>
                  <a:cubicBezTo>
                    <a:pt x="0" y="11"/>
                    <a:pt x="11" y="0"/>
                    <a:pt x="25" y="0"/>
                  </a:cubicBezTo>
                  <a:lnTo>
                    <a:pt x="492" y="0"/>
                  </a:lnTo>
                  <a:cubicBezTo>
                    <a:pt x="506" y="0"/>
                    <a:pt x="517" y="11"/>
                    <a:pt x="517" y="24"/>
                  </a:cubicBezTo>
                  <a:lnTo>
                    <a:pt x="517" y="377"/>
                  </a:lnTo>
                  <a:cubicBezTo>
                    <a:pt x="517" y="391"/>
                    <a:pt x="506" y="402"/>
                    <a:pt x="492" y="40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 name="Freeform 59"/>
            <p:cNvSpPr>
              <a:spLocks/>
            </p:cNvSpPr>
            <p:nvPr/>
          </p:nvSpPr>
          <p:spPr bwMode="auto">
            <a:xfrm>
              <a:off x="6516688" y="1277938"/>
              <a:ext cx="42863" cy="42863"/>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1" y="51"/>
                    <a:pt x="0" y="39"/>
                    <a:pt x="0" y="25"/>
                  </a:cubicBezTo>
                  <a:cubicBezTo>
                    <a:pt x="0" y="11"/>
                    <a:pt x="11" y="0"/>
                    <a:pt x="26" y="0"/>
                  </a:cubicBezTo>
                  <a:cubicBezTo>
                    <a:pt x="40" y="0"/>
                    <a:pt x="51" y="11"/>
                    <a:pt x="51" y="25"/>
                  </a:cubicBezTo>
                  <a:cubicBezTo>
                    <a:pt x="51" y="39"/>
                    <a:pt x="40" y="51"/>
                    <a:pt x="26"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 name="Freeform 60"/>
            <p:cNvSpPr>
              <a:spLocks/>
            </p:cNvSpPr>
            <p:nvPr/>
          </p:nvSpPr>
          <p:spPr bwMode="auto">
            <a:xfrm>
              <a:off x="6583363" y="1277938"/>
              <a:ext cx="42863" cy="42863"/>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40" y="0"/>
                    <a:pt x="51" y="11"/>
                    <a:pt x="51" y="25"/>
                  </a:cubicBezTo>
                  <a:cubicBezTo>
                    <a:pt x="51" y="39"/>
                    <a:pt x="40"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 name="Freeform 61"/>
            <p:cNvSpPr>
              <a:spLocks/>
            </p:cNvSpPr>
            <p:nvPr/>
          </p:nvSpPr>
          <p:spPr bwMode="auto">
            <a:xfrm>
              <a:off x="6513513" y="1127126"/>
              <a:ext cx="80963" cy="22225"/>
            </a:xfrm>
            <a:custGeom>
              <a:avLst/>
              <a:gdLst>
                <a:gd name="T0" fmla="*/ 96 w 96"/>
                <a:gd name="T1" fmla="*/ 25 h 25"/>
                <a:gd name="T2" fmla="*/ 96 w 96"/>
                <a:gd name="T3" fmla="*/ 25 h 25"/>
                <a:gd name="T4" fmla="*/ 0 w 96"/>
                <a:gd name="T5" fmla="*/ 24 h 25"/>
                <a:gd name="T6" fmla="*/ 0 w 96"/>
                <a:gd name="T7" fmla="*/ 0 h 25"/>
                <a:gd name="T8" fmla="*/ 96 w 96"/>
                <a:gd name="T9" fmla="*/ 0 h 25"/>
                <a:gd name="T10" fmla="*/ 96 w 96"/>
                <a:gd name="T11" fmla="*/ 25 h 25"/>
              </a:gdLst>
              <a:ahLst/>
              <a:cxnLst>
                <a:cxn ang="0">
                  <a:pos x="T0" y="T1"/>
                </a:cxn>
                <a:cxn ang="0">
                  <a:pos x="T2" y="T3"/>
                </a:cxn>
                <a:cxn ang="0">
                  <a:pos x="T4" y="T5"/>
                </a:cxn>
                <a:cxn ang="0">
                  <a:pos x="T6" y="T7"/>
                </a:cxn>
                <a:cxn ang="0">
                  <a:pos x="T8" y="T9"/>
                </a:cxn>
                <a:cxn ang="0">
                  <a:pos x="T10" y="T11"/>
                </a:cxn>
              </a:cxnLst>
              <a:rect l="0" t="0" r="r" b="b"/>
              <a:pathLst>
                <a:path w="96" h="25">
                  <a:moveTo>
                    <a:pt x="96" y="25"/>
                  </a:moveTo>
                  <a:lnTo>
                    <a:pt x="96" y="25"/>
                  </a:lnTo>
                  <a:lnTo>
                    <a:pt x="0" y="24"/>
                  </a:lnTo>
                  <a:lnTo>
                    <a:pt x="0" y="0"/>
                  </a:lnTo>
                  <a:lnTo>
                    <a:pt x="96" y="0"/>
                  </a:lnTo>
                  <a:lnTo>
                    <a:pt x="96" y="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 name="Freeform 62"/>
            <p:cNvSpPr>
              <a:spLocks/>
            </p:cNvSpPr>
            <p:nvPr/>
          </p:nvSpPr>
          <p:spPr bwMode="auto">
            <a:xfrm>
              <a:off x="6578600" y="1103313"/>
              <a:ext cx="38100" cy="69850"/>
            </a:xfrm>
            <a:custGeom>
              <a:avLst/>
              <a:gdLst>
                <a:gd name="T0" fmla="*/ 0 w 46"/>
                <a:gd name="T1" fmla="*/ 0 h 81"/>
                <a:gd name="T2" fmla="*/ 0 w 46"/>
                <a:gd name="T3" fmla="*/ 0 h 81"/>
                <a:gd name="T4" fmla="*/ 46 w 46"/>
                <a:gd name="T5" fmla="*/ 40 h 81"/>
                <a:gd name="T6" fmla="*/ 0 w 46"/>
                <a:gd name="T7" fmla="*/ 81 h 81"/>
                <a:gd name="T8" fmla="*/ 0 w 46"/>
                <a:gd name="T9" fmla="*/ 0 h 81"/>
              </a:gdLst>
              <a:ahLst/>
              <a:cxnLst>
                <a:cxn ang="0">
                  <a:pos x="T0" y="T1"/>
                </a:cxn>
                <a:cxn ang="0">
                  <a:pos x="T2" y="T3"/>
                </a:cxn>
                <a:cxn ang="0">
                  <a:pos x="T4" y="T5"/>
                </a:cxn>
                <a:cxn ang="0">
                  <a:pos x="T6" y="T7"/>
                </a:cxn>
                <a:cxn ang="0">
                  <a:pos x="T8" y="T9"/>
                </a:cxn>
              </a:cxnLst>
              <a:rect l="0" t="0" r="r" b="b"/>
              <a:pathLst>
                <a:path w="46" h="81">
                  <a:moveTo>
                    <a:pt x="0" y="0"/>
                  </a:moveTo>
                  <a:lnTo>
                    <a:pt x="0" y="0"/>
                  </a:lnTo>
                  <a:lnTo>
                    <a:pt x="46" y="40"/>
                  </a:lnTo>
                  <a:lnTo>
                    <a:pt x="0" y="81"/>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 name="Freeform 63"/>
            <p:cNvSpPr>
              <a:spLocks/>
            </p:cNvSpPr>
            <p:nvPr/>
          </p:nvSpPr>
          <p:spPr bwMode="auto">
            <a:xfrm>
              <a:off x="6515100" y="1052513"/>
              <a:ext cx="84138" cy="49213"/>
            </a:xfrm>
            <a:custGeom>
              <a:avLst/>
              <a:gdLst>
                <a:gd name="T0" fmla="*/ 9 w 98"/>
                <a:gd name="T1" fmla="*/ 58 h 58"/>
                <a:gd name="T2" fmla="*/ 9 w 98"/>
                <a:gd name="T3" fmla="*/ 58 h 58"/>
                <a:gd name="T4" fmla="*/ 0 w 98"/>
                <a:gd name="T5" fmla="*/ 35 h 58"/>
                <a:gd name="T6" fmla="*/ 89 w 98"/>
                <a:gd name="T7" fmla="*/ 0 h 58"/>
                <a:gd name="T8" fmla="*/ 98 w 98"/>
                <a:gd name="T9" fmla="*/ 23 h 58"/>
                <a:gd name="T10" fmla="*/ 9 w 98"/>
                <a:gd name="T11" fmla="*/ 58 h 58"/>
              </a:gdLst>
              <a:ahLst/>
              <a:cxnLst>
                <a:cxn ang="0">
                  <a:pos x="T0" y="T1"/>
                </a:cxn>
                <a:cxn ang="0">
                  <a:pos x="T2" y="T3"/>
                </a:cxn>
                <a:cxn ang="0">
                  <a:pos x="T4" y="T5"/>
                </a:cxn>
                <a:cxn ang="0">
                  <a:pos x="T6" y="T7"/>
                </a:cxn>
                <a:cxn ang="0">
                  <a:pos x="T8" y="T9"/>
                </a:cxn>
                <a:cxn ang="0">
                  <a:pos x="T10" y="T11"/>
                </a:cxn>
              </a:cxnLst>
              <a:rect l="0" t="0" r="r" b="b"/>
              <a:pathLst>
                <a:path w="98" h="58">
                  <a:moveTo>
                    <a:pt x="9" y="58"/>
                  </a:moveTo>
                  <a:lnTo>
                    <a:pt x="9" y="58"/>
                  </a:lnTo>
                  <a:lnTo>
                    <a:pt x="0" y="35"/>
                  </a:lnTo>
                  <a:lnTo>
                    <a:pt x="89" y="0"/>
                  </a:lnTo>
                  <a:lnTo>
                    <a:pt x="98" y="23"/>
                  </a:lnTo>
                  <a:lnTo>
                    <a:pt x="9" y="5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 name="Freeform 64"/>
            <p:cNvSpPr>
              <a:spLocks/>
            </p:cNvSpPr>
            <p:nvPr/>
          </p:nvSpPr>
          <p:spPr bwMode="auto">
            <a:xfrm>
              <a:off x="6567488" y="1036638"/>
              <a:ext cx="47625" cy="63500"/>
            </a:xfrm>
            <a:custGeom>
              <a:avLst/>
              <a:gdLst>
                <a:gd name="T0" fmla="*/ 0 w 57"/>
                <a:gd name="T1" fmla="*/ 0 h 75"/>
                <a:gd name="T2" fmla="*/ 0 w 57"/>
                <a:gd name="T3" fmla="*/ 0 h 75"/>
                <a:gd name="T4" fmla="*/ 57 w 57"/>
                <a:gd name="T5" fmla="*/ 21 h 75"/>
                <a:gd name="T6" fmla="*/ 30 w 57"/>
                <a:gd name="T7" fmla="*/ 75 h 75"/>
                <a:gd name="T8" fmla="*/ 0 w 57"/>
                <a:gd name="T9" fmla="*/ 0 h 75"/>
              </a:gdLst>
              <a:ahLst/>
              <a:cxnLst>
                <a:cxn ang="0">
                  <a:pos x="T0" y="T1"/>
                </a:cxn>
                <a:cxn ang="0">
                  <a:pos x="T2" y="T3"/>
                </a:cxn>
                <a:cxn ang="0">
                  <a:pos x="T4" y="T5"/>
                </a:cxn>
                <a:cxn ang="0">
                  <a:pos x="T6" y="T7"/>
                </a:cxn>
                <a:cxn ang="0">
                  <a:pos x="T8" y="T9"/>
                </a:cxn>
              </a:cxnLst>
              <a:rect l="0" t="0" r="r" b="b"/>
              <a:pathLst>
                <a:path w="57" h="75">
                  <a:moveTo>
                    <a:pt x="0" y="0"/>
                  </a:moveTo>
                  <a:lnTo>
                    <a:pt x="0" y="0"/>
                  </a:lnTo>
                  <a:lnTo>
                    <a:pt x="57" y="21"/>
                  </a:lnTo>
                  <a:lnTo>
                    <a:pt x="30" y="7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9" name="Freeform 65"/>
            <p:cNvSpPr>
              <a:spLocks/>
            </p:cNvSpPr>
            <p:nvPr/>
          </p:nvSpPr>
          <p:spPr bwMode="auto">
            <a:xfrm>
              <a:off x="6515100" y="1173163"/>
              <a:ext cx="84138" cy="50800"/>
            </a:xfrm>
            <a:custGeom>
              <a:avLst/>
              <a:gdLst>
                <a:gd name="T0" fmla="*/ 89 w 98"/>
                <a:gd name="T1" fmla="*/ 59 h 59"/>
                <a:gd name="T2" fmla="*/ 89 w 98"/>
                <a:gd name="T3" fmla="*/ 59 h 59"/>
                <a:gd name="T4" fmla="*/ 0 w 98"/>
                <a:gd name="T5" fmla="*/ 23 h 59"/>
                <a:gd name="T6" fmla="*/ 9 w 98"/>
                <a:gd name="T7" fmla="*/ 0 h 59"/>
                <a:gd name="T8" fmla="*/ 98 w 98"/>
                <a:gd name="T9" fmla="*/ 36 h 59"/>
                <a:gd name="T10" fmla="*/ 89 w 98"/>
                <a:gd name="T11" fmla="*/ 59 h 59"/>
              </a:gdLst>
              <a:ahLst/>
              <a:cxnLst>
                <a:cxn ang="0">
                  <a:pos x="T0" y="T1"/>
                </a:cxn>
                <a:cxn ang="0">
                  <a:pos x="T2" y="T3"/>
                </a:cxn>
                <a:cxn ang="0">
                  <a:pos x="T4" y="T5"/>
                </a:cxn>
                <a:cxn ang="0">
                  <a:pos x="T6" y="T7"/>
                </a:cxn>
                <a:cxn ang="0">
                  <a:pos x="T8" y="T9"/>
                </a:cxn>
                <a:cxn ang="0">
                  <a:pos x="T10" y="T11"/>
                </a:cxn>
              </a:cxnLst>
              <a:rect l="0" t="0" r="r" b="b"/>
              <a:pathLst>
                <a:path w="98" h="59">
                  <a:moveTo>
                    <a:pt x="89" y="59"/>
                  </a:moveTo>
                  <a:lnTo>
                    <a:pt x="89" y="59"/>
                  </a:lnTo>
                  <a:lnTo>
                    <a:pt x="0" y="23"/>
                  </a:lnTo>
                  <a:lnTo>
                    <a:pt x="9" y="0"/>
                  </a:lnTo>
                  <a:lnTo>
                    <a:pt x="98" y="36"/>
                  </a:lnTo>
                  <a:lnTo>
                    <a:pt x="89" y="59"/>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0" name="Freeform 66"/>
            <p:cNvSpPr>
              <a:spLocks/>
            </p:cNvSpPr>
            <p:nvPr/>
          </p:nvSpPr>
          <p:spPr bwMode="auto">
            <a:xfrm>
              <a:off x="6567488" y="1174751"/>
              <a:ext cx="47625" cy="65088"/>
            </a:xfrm>
            <a:custGeom>
              <a:avLst/>
              <a:gdLst>
                <a:gd name="T0" fmla="*/ 0 w 57"/>
                <a:gd name="T1" fmla="*/ 75 h 75"/>
                <a:gd name="T2" fmla="*/ 0 w 57"/>
                <a:gd name="T3" fmla="*/ 75 h 75"/>
                <a:gd name="T4" fmla="*/ 57 w 57"/>
                <a:gd name="T5" fmla="*/ 55 h 75"/>
                <a:gd name="T6" fmla="*/ 30 w 57"/>
                <a:gd name="T7" fmla="*/ 0 h 75"/>
                <a:gd name="T8" fmla="*/ 0 w 57"/>
                <a:gd name="T9" fmla="*/ 75 h 75"/>
              </a:gdLst>
              <a:ahLst/>
              <a:cxnLst>
                <a:cxn ang="0">
                  <a:pos x="T0" y="T1"/>
                </a:cxn>
                <a:cxn ang="0">
                  <a:pos x="T2" y="T3"/>
                </a:cxn>
                <a:cxn ang="0">
                  <a:pos x="T4" y="T5"/>
                </a:cxn>
                <a:cxn ang="0">
                  <a:pos x="T6" y="T7"/>
                </a:cxn>
                <a:cxn ang="0">
                  <a:pos x="T8" y="T9"/>
                </a:cxn>
              </a:cxnLst>
              <a:rect l="0" t="0" r="r" b="b"/>
              <a:pathLst>
                <a:path w="57" h="75">
                  <a:moveTo>
                    <a:pt x="0" y="75"/>
                  </a:moveTo>
                  <a:lnTo>
                    <a:pt x="0" y="75"/>
                  </a:lnTo>
                  <a:lnTo>
                    <a:pt x="57" y="55"/>
                  </a:lnTo>
                  <a:lnTo>
                    <a:pt x="30" y="0"/>
                  </a:lnTo>
                  <a:lnTo>
                    <a:pt x="0" y="7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1" name="Freeform 67"/>
            <p:cNvSpPr>
              <a:spLocks/>
            </p:cNvSpPr>
            <p:nvPr/>
          </p:nvSpPr>
          <p:spPr bwMode="auto">
            <a:xfrm>
              <a:off x="6299200" y="1120776"/>
              <a:ext cx="112713" cy="33338"/>
            </a:xfrm>
            <a:custGeom>
              <a:avLst/>
              <a:gdLst>
                <a:gd name="T0" fmla="*/ 132 w 132"/>
                <a:gd name="T1" fmla="*/ 39 h 39"/>
                <a:gd name="T2" fmla="*/ 132 w 132"/>
                <a:gd name="T3" fmla="*/ 39 h 39"/>
                <a:gd name="T4" fmla="*/ 0 w 132"/>
                <a:gd name="T5" fmla="*/ 39 h 39"/>
                <a:gd name="T6" fmla="*/ 0 w 132"/>
                <a:gd name="T7" fmla="*/ 0 h 39"/>
                <a:gd name="T8" fmla="*/ 132 w 132"/>
                <a:gd name="T9" fmla="*/ 0 h 39"/>
                <a:gd name="T10" fmla="*/ 132 w 132"/>
                <a:gd name="T11" fmla="*/ 39 h 39"/>
              </a:gdLst>
              <a:ahLst/>
              <a:cxnLst>
                <a:cxn ang="0">
                  <a:pos x="T0" y="T1"/>
                </a:cxn>
                <a:cxn ang="0">
                  <a:pos x="T2" y="T3"/>
                </a:cxn>
                <a:cxn ang="0">
                  <a:pos x="T4" y="T5"/>
                </a:cxn>
                <a:cxn ang="0">
                  <a:pos x="T6" y="T7"/>
                </a:cxn>
                <a:cxn ang="0">
                  <a:pos x="T8" y="T9"/>
                </a:cxn>
                <a:cxn ang="0">
                  <a:pos x="T10" y="T11"/>
                </a:cxn>
              </a:cxnLst>
              <a:rect l="0" t="0" r="r" b="b"/>
              <a:pathLst>
                <a:path w="132" h="39">
                  <a:moveTo>
                    <a:pt x="132" y="39"/>
                  </a:moveTo>
                  <a:lnTo>
                    <a:pt x="132" y="39"/>
                  </a:lnTo>
                  <a:lnTo>
                    <a:pt x="0" y="39"/>
                  </a:lnTo>
                  <a:lnTo>
                    <a:pt x="0" y="0"/>
                  </a:lnTo>
                  <a:lnTo>
                    <a:pt x="132" y="0"/>
                  </a:lnTo>
                  <a:lnTo>
                    <a:pt x="132" y="39"/>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2" name="Freeform 68"/>
            <p:cNvSpPr>
              <a:spLocks/>
            </p:cNvSpPr>
            <p:nvPr/>
          </p:nvSpPr>
          <p:spPr bwMode="auto">
            <a:xfrm>
              <a:off x="6388100" y="1087438"/>
              <a:ext cx="57150" cy="101600"/>
            </a:xfrm>
            <a:custGeom>
              <a:avLst/>
              <a:gdLst>
                <a:gd name="T0" fmla="*/ 0 w 67"/>
                <a:gd name="T1" fmla="*/ 0 h 118"/>
                <a:gd name="T2" fmla="*/ 0 w 67"/>
                <a:gd name="T3" fmla="*/ 0 h 118"/>
                <a:gd name="T4" fmla="*/ 67 w 67"/>
                <a:gd name="T5" fmla="*/ 59 h 118"/>
                <a:gd name="T6" fmla="*/ 0 w 67"/>
                <a:gd name="T7" fmla="*/ 118 h 118"/>
                <a:gd name="T8" fmla="*/ 0 w 67"/>
                <a:gd name="T9" fmla="*/ 0 h 118"/>
              </a:gdLst>
              <a:ahLst/>
              <a:cxnLst>
                <a:cxn ang="0">
                  <a:pos x="T0" y="T1"/>
                </a:cxn>
                <a:cxn ang="0">
                  <a:pos x="T2" y="T3"/>
                </a:cxn>
                <a:cxn ang="0">
                  <a:pos x="T4" y="T5"/>
                </a:cxn>
                <a:cxn ang="0">
                  <a:pos x="T6" y="T7"/>
                </a:cxn>
                <a:cxn ang="0">
                  <a:pos x="T8" y="T9"/>
                </a:cxn>
              </a:cxnLst>
              <a:rect l="0" t="0" r="r" b="b"/>
              <a:pathLst>
                <a:path w="67" h="118">
                  <a:moveTo>
                    <a:pt x="0" y="0"/>
                  </a:moveTo>
                  <a:lnTo>
                    <a:pt x="0" y="0"/>
                  </a:lnTo>
                  <a:lnTo>
                    <a:pt x="67" y="59"/>
                  </a:lnTo>
                  <a:lnTo>
                    <a:pt x="0" y="118"/>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3" name="Freeform 69"/>
            <p:cNvSpPr>
              <a:spLocks/>
            </p:cNvSpPr>
            <p:nvPr/>
          </p:nvSpPr>
          <p:spPr bwMode="auto">
            <a:xfrm>
              <a:off x="6457950" y="1071563"/>
              <a:ext cx="33338" cy="131763"/>
            </a:xfrm>
            <a:custGeom>
              <a:avLst/>
              <a:gdLst>
                <a:gd name="T0" fmla="*/ 40 w 40"/>
                <a:gd name="T1" fmla="*/ 138 h 153"/>
                <a:gd name="T2" fmla="*/ 40 w 40"/>
                <a:gd name="T3" fmla="*/ 138 h 153"/>
                <a:gd name="T4" fmla="*/ 23 w 40"/>
                <a:gd name="T5" fmla="*/ 153 h 153"/>
                <a:gd name="T6" fmla="*/ 18 w 40"/>
                <a:gd name="T7" fmla="*/ 153 h 153"/>
                <a:gd name="T8" fmla="*/ 0 w 40"/>
                <a:gd name="T9" fmla="*/ 138 h 153"/>
                <a:gd name="T10" fmla="*/ 0 w 40"/>
                <a:gd name="T11" fmla="*/ 15 h 153"/>
                <a:gd name="T12" fmla="*/ 18 w 40"/>
                <a:gd name="T13" fmla="*/ 0 h 153"/>
                <a:gd name="T14" fmla="*/ 23 w 40"/>
                <a:gd name="T15" fmla="*/ 0 h 153"/>
                <a:gd name="T16" fmla="*/ 40 w 40"/>
                <a:gd name="T17" fmla="*/ 15 h 153"/>
                <a:gd name="T18" fmla="*/ 40 w 40"/>
                <a:gd name="T19" fmla="*/ 1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53">
                  <a:moveTo>
                    <a:pt x="40" y="138"/>
                  </a:moveTo>
                  <a:lnTo>
                    <a:pt x="40" y="138"/>
                  </a:lnTo>
                  <a:cubicBezTo>
                    <a:pt x="40" y="146"/>
                    <a:pt x="32" y="153"/>
                    <a:pt x="23" y="153"/>
                  </a:cubicBezTo>
                  <a:lnTo>
                    <a:pt x="18" y="153"/>
                  </a:lnTo>
                  <a:cubicBezTo>
                    <a:pt x="8" y="153"/>
                    <a:pt x="0" y="146"/>
                    <a:pt x="0" y="138"/>
                  </a:cubicBezTo>
                  <a:lnTo>
                    <a:pt x="0" y="15"/>
                  </a:lnTo>
                  <a:cubicBezTo>
                    <a:pt x="0" y="7"/>
                    <a:pt x="8" y="0"/>
                    <a:pt x="18" y="0"/>
                  </a:cubicBezTo>
                  <a:lnTo>
                    <a:pt x="23" y="0"/>
                  </a:lnTo>
                  <a:cubicBezTo>
                    <a:pt x="32" y="0"/>
                    <a:pt x="40" y="7"/>
                    <a:pt x="40" y="15"/>
                  </a:cubicBezTo>
                  <a:lnTo>
                    <a:pt x="40" y="13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24" name="组合 18396"/>
          <p:cNvGrpSpPr/>
          <p:nvPr/>
        </p:nvGrpSpPr>
        <p:grpSpPr>
          <a:xfrm>
            <a:off x="5819866" y="3677771"/>
            <a:ext cx="363627" cy="615791"/>
            <a:chOff x="1463676" y="588963"/>
            <a:chExt cx="274638" cy="638175"/>
          </a:xfrm>
          <a:solidFill>
            <a:srgbClr val="3C3C3B"/>
          </a:solidFill>
        </p:grpSpPr>
        <p:sp>
          <p:nvSpPr>
            <p:cNvPr id="25"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6"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7"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8"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9"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0"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1"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2"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3"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4"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5"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6"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7"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8"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9"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0"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1"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2"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3"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4"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5"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6"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7"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8"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9"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50" name="组合 18396"/>
          <p:cNvGrpSpPr/>
          <p:nvPr/>
        </p:nvGrpSpPr>
        <p:grpSpPr>
          <a:xfrm>
            <a:off x="4918673" y="4529333"/>
            <a:ext cx="363627" cy="615791"/>
            <a:chOff x="1463676" y="588963"/>
            <a:chExt cx="274638" cy="638175"/>
          </a:xfrm>
          <a:solidFill>
            <a:srgbClr val="3C3C3B"/>
          </a:solidFill>
        </p:grpSpPr>
        <p:sp>
          <p:nvSpPr>
            <p:cNvPr id="51"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2"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3"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4"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5"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6"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7"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8"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9"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0"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1"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2"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3"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4"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5"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6"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7"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8"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9"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0"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1"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2"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3"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4"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5"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76" name="组合 18396"/>
          <p:cNvGrpSpPr/>
          <p:nvPr/>
        </p:nvGrpSpPr>
        <p:grpSpPr>
          <a:xfrm>
            <a:off x="6723449" y="4641156"/>
            <a:ext cx="363627" cy="615791"/>
            <a:chOff x="1463676" y="588963"/>
            <a:chExt cx="274638" cy="638175"/>
          </a:xfrm>
          <a:solidFill>
            <a:srgbClr val="3C3C3B"/>
          </a:solidFill>
        </p:grpSpPr>
        <p:sp>
          <p:nvSpPr>
            <p:cNvPr id="77"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8"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9"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0"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1"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2"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3"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4"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5"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6"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7"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8"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9"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0"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1"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2"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3"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4"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5"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6"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7"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8"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9"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0"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1"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02" name="组合 18396"/>
          <p:cNvGrpSpPr/>
          <p:nvPr/>
        </p:nvGrpSpPr>
        <p:grpSpPr>
          <a:xfrm>
            <a:off x="5766403" y="2393986"/>
            <a:ext cx="363627" cy="615791"/>
            <a:chOff x="1463676" y="588963"/>
            <a:chExt cx="274638" cy="638175"/>
          </a:xfrm>
          <a:solidFill>
            <a:srgbClr val="3C3C3B"/>
          </a:solidFill>
        </p:grpSpPr>
        <p:sp>
          <p:nvSpPr>
            <p:cNvPr id="103"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4"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5"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6"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7"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8"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9"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0"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1"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2"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3"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4"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5"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6"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7"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8"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9"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0"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1"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2"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3"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4"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5"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6"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7"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28" name="组合 18396"/>
          <p:cNvGrpSpPr/>
          <p:nvPr/>
        </p:nvGrpSpPr>
        <p:grpSpPr>
          <a:xfrm>
            <a:off x="5816206" y="5797721"/>
            <a:ext cx="363627" cy="615791"/>
            <a:chOff x="1463676" y="588963"/>
            <a:chExt cx="274638" cy="638175"/>
          </a:xfrm>
          <a:solidFill>
            <a:srgbClr val="3C3C3B"/>
          </a:solidFill>
        </p:grpSpPr>
        <p:sp>
          <p:nvSpPr>
            <p:cNvPr id="129"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0"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1"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2"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3"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4"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5"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6"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7"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8"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9"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0"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1"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2"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3"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4"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5"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6"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7"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8"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9"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0"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1"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2"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3"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54" name="组合 18396"/>
          <p:cNvGrpSpPr/>
          <p:nvPr/>
        </p:nvGrpSpPr>
        <p:grpSpPr>
          <a:xfrm>
            <a:off x="8509858" y="5087082"/>
            <a:ext cx="363627" cy="615791"/>
            <a:chOff x="1463676" y="588963"/>
            <a:chExt cx="274638" cy="638175"/>
          </a:xfrm>
          <a:solidFill>
            <a:srgbClr val="3C3C3B"/>
          </a:solidFill>
        </p:grpSpPr>
        <p:sp>
          <p:nvSpPr>
            <p:cNvPr id="155"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6"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7"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8"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9"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0"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1"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2"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3"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4"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5"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6"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7"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8"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9"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0"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1"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2"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3"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4"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5"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6"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7"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8"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9"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80" name="组合 16582"/>
          <p:cNvGrpSpPr/>
          <p:nvPr/>
        </p:nvGrpSpPr>
        <p:grpSpPr>
          <a:xfrm>
            <a:off x="8778847" y="2542421"/>
            <a:ext cx="428319" cy="546273"/>
            <a:chOff x="8407400" y="2055813"/>
            <a:chExt cx="360363" cy="458788"/>
          </a:xfrm>
          <a:solidFill>
            <a:srgbClr val="3C3C3B"/>
          </a:solidFill>
        </p:grpSpPr>
        <p:sp>
          <p:nvSpPr>
            <p:cNvPr id="181"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2"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3"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4"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85" name="文本框 184"/>
          <p:cNvSpPr txBox="1"/>
          <p:nvPr/>
        </p:nvSpPr>
        <p:spPr>
          <a:xfrm>
            <a:off x="6183493" y="3660077"/>
            <a:ext cx="935718" cy="276999"/>
          </a:xfrm>
          <a:prstGeom prst="rect">
            <a:avLst/>
          </a:prstGeom>
          <a:noFill/>
        </p:spPr>
        <p:txBody>
          <a:bodyPr wrap="square" rtlCol="0">
            <a:spAutoFit/>
          </a:bodyPr>
          <a:lstStyle/>
          <a:p>
            <a:r>
              <a:rPr lang="en-US" altLang="zh-CN" sz="1200" dirty="0" smtClean="0">
                <a:latin typeface="+mn-ea"/>
                <a:ea typeface="+mn-ea"/>
              </a:rPr>
              <a:t>HDC</a:t>
            </a:r>
            <a:endParaRPr lang="zh-CN" altLang="en-US" sz="1200" dirty="0">
              <a:latin typeface="+mn-ea"/>
              <a:ea typeface="+mn-ea"/>
            </a:endParaRPr>
          </a:p>
        </p:txBody>
      </p:sp>
      <p:sp>
        <p:nvSpPr>
          <p:cNvPr id="186" name="文本框 185"/>
          <p:cNvSpPr txBox="1"/>
          <p:nvPr/>
        </p:nvSpPr>
        <p:spPr>
          <a:xfrm>
            <a:off x="4899475" y="5143906"/>
            <a:ext cx="935718" cy="276999"/>
          </a:xfrm>
          <a:prstGeom prst="rect">
            <a:avLst/>
          </a:prstGeom>
          <a:noFill/>
        </p:spPr>
        <p:txBody>
          <a:bodyPr wrap="square" rtlCol="0">
            <a:spAutoFit/>
          </a:bodyPr>
          <a:lstStyle/>
          <a:p>
            <a:r>
              <a:rPr lang="en-US" altLang="zh-CN" sz="1200" dirty="0" smtClean="0">
                <a:latin typeface="+mn-ea"/>
                <a:ea typeface="+mn-ea"/>
              </a:rPr>
              <a:t>HDC</a:t>
            </a:r>
            <a:endParaRPr lang="zh-CN" altLang="en-US" sz="1200" dirty="0">
              <a:latin typeface="+mn-ea"/>
              <a:ea typeface="+mn-ea"/>
            </a:endParaRPr>
          </a:p>
        </p:txBody>
      </p:sp>
      <p:sp>
        <p:nvSpPr>
          <p:cNvPr id="187" name="文本框 186"/>
          <p:cNvSpPr txBox="1"/>
          <p:nvPr/>
        </p:nvSpPr>
        <p:spPr>
          <a:xfrm>
            <a:off x="6721756" y="5286603"/>
            <a:ext cx="935718" cy="276999"/>
          </a:xfrm>
          <a:prstGeom prst="rect">
            <a:avLst/>
          </a:prstGeom>
          <a:noFill/>
        </p:spPr>
        <p:txBody>
          <a:bodyPr wrap="square" rtlCol="0">
            <a:spAutoFit/>
          </a:bodyPr>
          <a:lstStyle/>
          <a:p>
            <a:r>
              <a:rPr lang="en-US" altLang="zh-CN" sz="1200" dirty="0" smtClean="0">
                <a:latin typeface="+mn-ea"/>
                <a:ea typeface="+mn-ea"/>
              </a:rPr>
              <a:t>HDC</a:t>
            </a:r>
            <a:endParaRPr lang="zh-CN" altLang="en-US" sz="1200" dirty="0">
              <a:latin typeface="+mn-ea"/>
              <a:ea typeface="+mn-ea"/>
            </a:endParaRPr>
          </a:p>
        </p:txBody>
      </p:sp>
      <p:sp>
        <p:nvSpPr>
          <p:cNvPr id="188" name="Freeform 12"/>
          <p:cNvSpPr>
            <a:spLocks noEditPoints="1"/>
          </p:cNvSpPr>
          <p:nvPr/>
        </p:nvSpPr>
        <p:spPr bwMode="auto">
          <a:xfrm>
            <a:off x="2356545" y="5277786"/>
            <a:ext cx="433388" cy="376238"/>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89" name="Freeform 12"/>
          <p:cNvSpPr>
            <a:spLocks noEditPoints="1"/>
          </p:cNvSpPr>
          <p:nvPr/>
        </p:nvSpPr>
        <p:spPr bwMode="auto">
          <a:xfrm>
            <a:off x="2828011" y="5279405"/>
            <a:ext cx="433388" cy="376238"/>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90" name="Freeform 12"/>
          <p:cNvSpPr>
            <a:spLocks noEditPoints="1"/>
          </p:cNvSpPr>
          <p:nvPr/>
        </p:nvSpPr>
        <p:spPr bwMode="auto">
          <a:xfrm>
            <a:off x="3319467" y="5276416"/>
            <a:ext cx="433388" cy="376238"/>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91" name="文本框 190"/>
          <p:cNvSpPr txBox="1"/>
          <p:nvPr/>
        </p:nvSpPr>
        <p:spPr>
          <a:xfrm>
            <a:off x="1845271" y="2980052"/>
            <a:ext cx="1301236" cy="276999"/>
          </a:xfrm>
          <a:prstGeom prst="rect">
            <a:avLst/>
          </a:prstGeom>
          <a:noFill/>
        </p:spPr>
        <p:txBody>
          <a:bodyPr wrap="square" rtlCol="0">
            <a:spAutoFit/>
          </a:bodyPr>
          <a:lstStyle/>
          <a:p>
            <a:r>
              <a:rPr lang="en-US" altLang="zh-CN" sz="1200" dirty="0" smtClean="0">
                <a:latin typeface="+mn-ea"/>
                <a:ea typeface="+mn-ea"/>
              </a:rPr>
              <a:t>Client</a:t>
            </a:r>
            <a:r>
              <a:rPr lang="zh-CN" altLang="en-US" sz="1200" dirty="0" smtClean="0">
                <a:latin typeface="+mn-ea"/>
                <a:ea typeface="+mn-ea"/>
              </a:rPr>
              <a:t>（</a:t>
            </a:r>
            <a:r>
              <a:rPr lang="en-US" altLang="zh-CN" sz="1200" dirty="0" smtClean="0">
                <a:latin typeface="+mn-ea"/>
                <a:ea typeface="+mn-ea"/>
              </a:rPr>
              <a:t>TC/SC</a:t>
            </a:r>
            <a:r>
              <a:rPr lang="zh-CN" altLang="en-US" sz="1200" dirty="0" smtClean="0">
                <a:latin typeface="+mn-ea"/>
                <a:ea typeface="+mn-ea"/>
              </a:rPr>
              <a:t>）</a:t>
            </a:r>
            <a:endParaRPr lang="zh-CN" altLang="en-US" sz="1200" dirty="0">
              <a:latin typeface="+mn-ea"/>
              <a:ea typeface="+mn-ea"/>
            </a:endParaRPr>
          </a:p>
        </p:txBody>
      </p:sp>
      <p:sp>
        <p:nvSpPr>
          <p:cNvPr id="192" name="文本框 191"/>
          <p:cNvSpPr txBox="1"/>
          <p:nvPr/>
        </p:nvSpPr>
        <p:spPr>
          <a:xfrm>
            <a:off x="3834380" y="3004793"/>
            <a:ext cx="1301236" cy="276999"/>
          </a:xfrm>
          <a:prstGeom prst="rect">
            <a:avLst/>
          </a:prstGeom>
          <a:noFill/>
        </p:spPr>
        <p:txBody>
          <a:bodyPr wrap="square" rtlCol="0">
            <a:spAutoFit/>
          </a:bodyPr>
          <a:lstStyle/>
          <a:p>
            <a:r>
              <a:rPr lang="en-US" altLang="zh-CN" sz="1200" dirty="0" err="1" smtClean="0">
                <a:latin typeface="+mn-ea"/>
                <a:ea typeface="+mn-ea"/>
              </a:rPr>
              <a:t>vAG</a:t>
            </a:r>
            <a:r>
              <a:rPr lang="en-US" altLang="zh-CN" sz="1200" dirty="0" smtClean="0">
                <a:latin typeface="+mn-ea"/>
                <a:ea typeface="+mn-ea"/>
              </a:rPr>
              <a:t>/</a:t>
            </a:r>
            <a:r>
              <a:rPr lang="en-US" altLang="zh-CN" sz="1200" dirty="0" err="1" smtClean="0">
                <a:latin typeface="+mn-ea"/>
                <a:ea typeface="+mn-ea"/>
              </a:rPr>
              <a:t>vLB</a:t>
            </a:r>
            <a:endParaRPr lang="zh-CN" altLang="en-US" sz="1200" dirty="0">
              <a:latin typeface="+mn-ea"/>
              <a:ea typeface="+mn-ea"/>
            </a:endParaRPr>
          </a:p>
        </p:txBody>
      </p:sp>
      <p:sp>
        <p:nvSpPr>
          <p:cNvPr id="193" name="文本框 192"/>
          <p:cNvSpPr txBox="1"/>
          <p:nvPr/>
        </p:nvSpPr>
        <p:spPr>
          <a:xfrm>
            <a:off x="5822103" y="3005216"/>
            <a:ext cx="1301236" cy="276999"/>
          </a:xfrm>
          <a:prstGeom prst="rect">
            <a:avLst/>
          </a:prstGeom>
          <a:noFill/>
        </p:spPr>
        <p:txBody>
          <a:bodyPr wrap="square" rtlCol="0">
            <a:spAutoFit/>
          </a:bodyPr>
          <a:lstStyle/>
          <a:p>
            <a:r>
              <a:rPr lang="en-US" altLang="zh-CN" sz="1200" dirty="0" smtClean="0">
                <a:latin typeface="+mn-ea"/>
                <a:ea typeface="+mn-ea"/>
              </a:rPr>
              <a:t>WI</a:t>
            </a:r>
          </a:p>
        </p:txBody>
      </p:sp>
      <p:sp>
        <p:nvSpPr>
          <p:cNvPr id="194" name="文本框 193"/>
          <p:cNvSpPr txBox="1"/>
          <p:nvPr/>
        </p:nvSpPr>
        <p:spPr>
          <a:xfrm>
            <a:off x="6273876" y="5884788"/>
            <a:ext cx="1301236" cy="276999"/>
          </a:xfrm>
          <a:prstGeom prst="rect">
            <a:avLst/>
          </a:prstGeom>
          <a:noFill/>
        </p:spPr>
        <p:txBody>
          <a:bodyPr wrap="square" rtlCol="0">
            <a:spAutoFit/>
          </a:bodyPr>
          <a:lstStyle/>
          <a:p>
            <a:r>
              <a:rPr lang="en-US" altLang="zh-CN" sz="1200" dirty="0" smtClean="0">
                <a:latin typeface="+mn-ea"/>
                <a:ea typeface="+mn-ea"/>
              </a:rPr>
              <a:t>AD</a:t>
            </a:r>
            <a:endParaRPr lang="zh-CN" altLang="en-US" sz="1200" dirty="0">
              <a:latin typeface="+mn-ea"/>
              <a:ea typeface="+mn-ea"/>
            </a:endParaRPr>
          </a:p>
        </p:txBody>
      </p:sp>
      <p:sp>
        <p:nvSpPr>
          <p:cNvPr id="195" name="文本框 194"/>
          <p:cNvSpPr txBox="1"/>
          <p:nvPr/>
        </p:nvSpPr>
        <p:spPr>
          <a:xfrm>
            <a:off x="8328248" y="5687555"/>
            <a:ext cx="1301236" cy="276999"/>
          </a:xfrm>
          <a:prstGeom prst="rect">
            <a:avLst/>
          </a:prstGeom>
          <a:noFill/>
        </p:spPr>
        <p:txBody>
          <a:bodyPr wrap="square" rtlCol="0">
            <a:spAutoFit/>
          </a:bodyPr>
          <a:lstStyle/>
          <a:p>
            <a:r>
              <a:rPr lang="en-US" altLang="zh-CN" sz="1200" dirty="0" smtClean="0">
                <a:latin typeface="+mn-ea"/>
                <a:ea typeface="+mn-ea"/>
              </a:rPr>
              <a:t>License</a:t>
            </a:r>
            <a:endParaRPr lang="zh-CN" altLang="en-US" sz="1200" dirty="0">
              <a:latin typeface="+mn-ea"/>
              <a:ea typeface="+mn-ea"/>
            </a:endParaRPr>
          </a:p>
        </p:txBody>
      </p:sp>
      <p:sp>
        <p:nvSpPr>
          <p:cNvPr id="196" name="文本框 195"/>
          <p:cNvSpPr txBox="1"/>
          <p:nvPr/>
        </p:nvSpPr>
        <p:spPr>
          <a:xfrm>
            <a:off x="8844888" y="3056559"/>
            <a:ext cx="1301236" cy="276999"/>
          </a:xfrm>
          <a:prstGeom prst="rect">
            <a:avLst/>
          </a:prstGeom>
          <a:noFill/>
        </p:spPr>
        <p:txBody>
          <a:bodyPr wrap="square" rtlCol="0">
            <a:spAutoFit/>
          </a:bodyPr>
          <a:lstStyle/>
          <a:p>
            <a:r>
              <a:rPr lang="en-US" altLang="zh-CN" sz="1200" dirty="0" smtClean="0">
                <a:latin typeface="+mn-ea"/>
                <a:ea typeface="+mn-ea"/>
              </a:rPr>
              <a:t>DB</a:t>
            </a:r>
            <a:endParaRPr lang="zh-CN" altLang="en-US" sz="1200" dirty="0">
              <a:latin typeface="+mn-ea"/>
              <a:ea typeface="+mn-ea"/>
            </a:endParaRPr>
          </a:p>
        </p:txBody>
      </p:sp>
      <p:sp>
        <p:nvSpPr>
          <p:cNvPr id="197" name="文本框 196"/>
          <p:cNvSpPr txBox="1"/>
          <p:nvPr/>
        </p:nvSpPr>
        <p:spPr>
          <a:xfrm>
            <a:off x="2630923" y="5698159"/>
            <a:ext cx="1301236" cy="276999"/>
          </a:xfrm>
          <a:prstGeom prst="rect">
            <a:avLst/>
          </a:prstGeom>
          <a:noFill/>
        </p:spPr>
        <p:txBody>
          <a:bodyPr wrap="square" rtlCol="0">
            <a:spAutoFit/>
          </a:bodyPr>
          <a:lstStyle/>
          <a:p>
            <a:r>
              <a:rPr lang="en-US" altLang="zh-CN" sz="1200" dirty="0" smtClean="0">
                <a:latin typeface="+mn-ea"/>
                <a:ea typeface="+mn-ea"/>
              </a:rPr>
              <a:t>HDAs</a:t>
            </a:r>
          </a:p>
        </p:txBody>
      </p:sp>
      <p:sp>
        <p:nvSpPr>
          <p:cNvPr id="198" name="圆角右箭头 197"/>
          <p:cNvSpPr/>
          <p:nvPr/>
        </p:nvSpPr>
        <p:spPr>
          <a:xfrm rot="5400000">
            <a:off x="6550045" y="4015387"/>
            <a:ext cx="425675" cy="445273"/>
          </a:xfrm>
          <a:prstGeom prst="ben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lt1"/>
              </a:solidFill>
              <a:latin typeface="+mn-ea"/>
            </a:endParaRPr>
          </a:p>
        </p:txBody>
      </p:sp>
      <p:sp>
        <p:nvSpPr>
          <p:cNvPr id="199" name="圆角右箭头 198"/>
          <p:cNvSpPr/>
          <p:nvPr/>
        </p:nvSpPr>
        <p:spPr>
          <a:xfrm>
            <a:off x="5132121" y="3983027"/>
            <a:ext cx="425675" cy="445273"/>
          </a:xfrm>
          <a:prstGeom prst="ben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lt1"/>
              </a:solidFill>
              <a:latin typeface="+mn-ea"/>
            </a:endParaRPr>
          </a:p>
        </p:txBody>
      </p:sp>
      <p:sp>
        <p:nvSpPr>
          <p:cNvPr id="200" name="左箭头 199"/>
          <p:cNvSpPr/>
          <p:nvPr/>
        </p:nvSpPr>
        <p:spPr>
          <a:xfrm>
            <a:off x="5557795" y="4827176"/>
            <a:ext cx="947055" cy="228231"/>
          </a:xfrm>
          <a:prstGeom prst="lef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lt1"/>
              </a:solidFill>
              <a:latin typeface="+mn-ea"/>
            </a:endParaRPr>
          </a:p>
        </p:txBody>
      </p:sp>
      <p:sp>
        <p:nvSpPr>
          <p:cNvPr id="201" name="右箭头 200"/>
          <p:cNvSpPr/>
          <p:nvPr/>
        </p:nvSpPr>
        <p:spPr>
          <a:xfrm>
            <a:off x="2959045" y="2601080"/>
            <a:ext cx="745941" cy="243193"/>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grpSp>
        <p:nvGrpSpPr>
          <p:cNvPr id="202" name="Group 81"/>
          <p:cNvGrpSpPr>
            <a:grpSpLocks/>
          </p:cNvGrpSpPr>
          <p:nvPr/>
        </p:nvGrpSpPr>
        <p:grpSpPr bwMode="auto">
          <a:xfrm>
            <a:off x="5568762" y="2390386"/>
            <a:ext cx="298596" cy="346093"/>
            <a:chOff x="2627" y="1822"/>
            <a:chExt cx="510" cy="677"/>
          </a:xfrm>
        </p:grpSpPr>
        <p:sp>
          <p:nvSpPr>
            <p:cNvPr id="203" name="Freeform 82"/>
            <p:cNvSpPr>
              <a:spLocks/>
            </p:cNvSpPr>
            <p:nvPr/>
          </p:nvSpPr>
          <p:spPr bwMode="auto">
            <a:xfrm>
              <a:off x="2630" y="1826"/>
              <a:ext cx="503" cy="669"/>
            </a:xfrm>
            <a:custGeom>
              <a:avLst/>
              <a:gdLst>
                <a:gd name="T0" fmla="*/ 2147483647 w 213"/>
                <a:gd name="T1" fmla="*/ 2147483647 h 283"/>
                <a:gd name="T2" fmla="*/ 2147483647 w 213"/>
                <a:gd name="T3" fmla="*/ 2147483647 h 283"/>
                <a:gd name="T4" fmla="*/ 2147483647 w 213"/>
                <a:gd name="T5" fmla="*/ 2147483647 h 283"/>
                <a:gd name="T6" fmla="*/ 0 w 213"/>
                <a:gd name="T7" fmla="*/ 2147483647 h 283"/>
                <a:gd name="T8" fmla="*/ 0 w 213"/>
                <a:gd name="T9" fmla="*/ 2147483647 h 283"/>
                <a:gd name="T10" fmla="*/ 2147483647 w 213"/>
                <a:gd name="T11" fmla="*/ 0 h 283"/>
                <a:gd name="T12" fmla="*/ 2147483647 w 213"/>
                <a:gd name="T13" fmla="*/ 0 h 283"/>
                <a:gd name="T14" fmla="*/ 2147483647 w 213"/>
                <a:gd name="T15" fmla="*/ 2147483647 h 283"/>
                <a:gd name="T16" fmla="*/ 2147483647 w 213"/>
                <a:gd name="T17" fmla="*/ 2147483647 h 2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3"/>
                <a:gd name="T28" fmla="*/ 0 h 283"/>
                <a:gd name="T29" fmla="*/ 213 w 213"/>
                <a:gd name="T30" fmla="*/ 283 h 2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3" h="283">
                  <a:moveTo>
                    <a:pt x="213" y="276"/>
                  </a:moveTo>
                  <a:cubicBezTo>
                    <a:pt x="213" y="280"/>
                    <a:pt x="210" y="283"/>
                    <a:pt x="206" y="283"/>
                  </a:cubicBezTo>
                  <a:cubicBezTo>
                    <a:pt x="8" y="283"/>
                    <a:pt x="8" y="283"/>
                    <a:pt x="8" y="283"/>
                  </a:cubicBezTo>
                  <a:cubicBezTo>
                    <a:pt x="4" y="283"/>
                    <a:pt x="0" y="280"/>
                    <a:pt x="0" y="276"/>
                  </a:cubicBezTo>
                  <a:cubicBezTo>
                    <a:pt x="0" y="7"/>
                    <a:pt x="0" y="7"/>
                    <a:pt x="0" y="7"/>
                  </a:cubicBezTo>
                  <a:cubicBezTo>
                    <a:pt x="0" y="3"/>
                    <a:pt x="4" y="0"/>
                    <a:pt x="8" y="0"/>
                  </a:cubicBezTo>
                  <a:cubicBezTo>
                    <a:pt x="206" y="0"/>
                    <a:pt x="206" y="0"/>
                    <a:pt x="206" y="0"/>
                  </a:cubicBezTo>
                  <a:cubicBezTo>
                    <a:pt x="210" y="0"/>
                    <a:pt x="213" y="3"/>
                    <a:pt x="213" y="7"/>
                  </a:cubicBezTo>
                  <a:lnTo>
                    <a:pt x="213" y="276"/>
                  </a:lnTo>
                  <a:close/>
                </a:path>
              </a:pathLst>
            </a:custGeom>
            <a:solidFill>
              <a:srgbClr val="A6ACBE"/>
            </a:solidFill>
            <a:ln w="9525">
              <a:noFill/>
              <a:round/>
              <a:headEnd/>
              <a:tailEnd/>
            </a:ln>
          </p:spPr>
          <p:txBody>
            <a:bodyPr/>
            <a:lstStyle/>
            <a:p>
              <a:endParaRPr lang="zh-CN" altLang="en-US" sz="1200">
                <a:latin typeface="+mn-ea"/>
                <a:ea typeface="+mn-ea"/>
              </a:endParaRPr>
            </a:p>
          </p:txBody>
        </p:sp>
        <p:sp>
          <p:nvSpPr>
            <p:cNvPr id="204" name="Freeform 83"/>
            <p:cNvSpPr>
              <a:spLocks noEditPoints="1"/>
            </p:cNvSpPr>
            <p:nvPr/>
          </p:nvSpPr>
          <p:spPr bwMode="auto">
            <a:xfrm>
              <a:off x="2627" y="1822"/>
              <a:ext cx="510" cy="677"/>
            </a:xfrm>
            <a:custGeom>
              <a:avLst/>
              <a:gdLst>
                <a:gd name="T0" fmla="*/ 2147483647 w 216"/>
                <a:gd name="T1" fmla="*/ 2147483647 h 287"/>
                <a:gd name="T2" fmla="*/ 2147483647 w 216"/>
                <a:gd name="T3" fmla="*/ 2147483647 h 287"/>
                <a:gd name="T4" fmla="*/ 2147483647 w 216"/>
                <a:gd name="T5" fmla="*/ 2147483647 h 287"/>
                <a:gd name="T6" fmla="*/ 1154258572 w 216"/>
                <a:gd name="T7" fmla="*/ 2147483647 h 287"/>
                <a:gd name="T8" fmla="*/ 1154258572 w 216"/>
                <a:gd name="T9" fmla="*/ 2147483647 h 287"/>
                <a:gd name="T10" fmla="*/ 2147483647 w 216"/>
                <a:gd name="T11" fmla="*/ 1136128820 h 287"/>
                <a:gd name="T12" fmla="*/ 2147483647 w 216"/>
                <a:gd name="T13" fmla="*/ 1136128820 h 287"/>
                <a:gd name="T14" fmla="*/ 2147483647 w 216"/>
                <a:gd name="T15" fmla="*/ 2147483647 h 287"/>
                <a:gd name="T16" fmla="*/ 2147483647 w 216"/>
                <a:gd name="T17" fmla="*/ 2147483647 h 287"/>
                <a:gd name="T18" fmla="*/ 2147483647 w 216"/>
                <a:gd name="T19" fmla="*/ 2147483647 h 287"/>
                <a:gd name="T20" fmla="*/ 2147483647 w 216"/>
                <a:gd name="T21" fmla="*/ 0 h 287"/>
                <a:gd name="T22" fmla="*/ 2147483647 w 216"/>
                <a:gd name="T23" fmla="*/ 0 h 287"/>
                <a:gd name="T24" fmla="*/ 0 w 216"/>
                <a:gd name="T25" fmla="*/ 2147483647 h 287"/>
                <a:gd name="T26" fmla="*/ 0 w 216"/>
                <a:gd name="T27" fmla="*/ 2147483647 h 287"/>
                <a:gd name="T28" fmla="*/ 2147483647 w 216"/>
                <a:gd name="T29" fmla="*/ 2147483647 h 287"/>
                <a:gd name="T30" fmla="*/ 2147483647 w 216"/>
                <a:gd name="T31" fmla="*/ 2147483647 h 287"/>
                <a:gd name="T32" fmla="*/ 2147483647 w 216"/>
                <a:gd name="T33" fmla="*/ 2147483647 h 287"/>
                <a:gd name="T34" fmla="*/ 2147483647 w 216"/>
                <a:gd name="T35" fmla="*/ 2147483647 h 2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
                <a:gd name="T55" fmla="*/ 0 h 287"/>
                <a:gd name="T56" fmla="*/ 216 w 216"/>
                <a:gd name="T57" fmla="*/ 287 h 28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 h="287">
                  <a:moveTo>
                    <a:pt x="213" y="278"/>
                  </a:moveTo>
                  <a:cubicBezTo>
                    <a:pt x="213" y="281"/>
                    <a:pt x="210" y="284"/>
                    <a:pt x="207" y="284"/>
                  </a:cubicBezTo>
                  <a:cubicBezTo>
                    <a:pt x="9" y="284"/>
                    <a:pt x="9" y="284"/>
                    <a:pt x="9" y="284"/>
                  </a:cubicBezTo>
                  <a:cubicBezTo>
                    <a:pt x="6" y="284"/>
                    <a:pt x="3" y="281"/>
                    <a:pt x="3" y="278"/>
                  </a:cubicBezTo>
                  <a:cubicBezTo>
                    <a:pt x="3" y="9"/>
                    <a:pt x="3" y="9"/>
                    <a:pt x="3" y="9"/>
                  </a:cubicBezTo>
                  <a:cubicBezTo>
                    <a:pt x="3" y="6"/>
                    <a:pt x="6" y="3"/>
                    <a:pt x="9" y="3"/>
                  </a:cubicBezTo>
                  <a:cubicBezTo>
                    <a:pt x="207" y="3"/>
                    <a:pt x="207" y="3"/>
                    <a:pt x="207" y="3"/>
                  </a:cubicBezTo>
                  <a:cubicBezTo>
                    <a:pt x="210" y="3"/>
                    <a:pt x="213" y="6"/>
                    <a:pt x="213" y="9"/>
                  </a:cubicBezTo>
                  <a:lnTo>
                    <a:pt x="213" y="278"/>
                  </a:lnTo>
                  <a:close/>
                  <a:moveTo>
                    <a:pt x="216" y="9"/>
                  </a:moveTo>
                  <a:cubicBezTo>
                    <a:pt x="216" y="4"/>
                    <a:pt x="212" y="0"/>
                    <a:pt x="207" y="0"/>
                  </a:cubicBezTo>
                  <a:cubicBezTo>
                    <a:pt x="9" y="0"/>
                    <a:pt x="9" y="0"/>
                    <a:pt x="9" y="0"/>
                  </a:cubicBezTo>
                  <a:cubicBezTo>
                    <a:pt x="4" y="0"/>
                    <a:pt x="0" y="4"/>
                    <a:pt x="0" y="9"/>
                  </a:cubicBezTo>
                  <a:cubicBezTo>
                    <a:pt x="0" y="278"/>
                    <a:pt x="0" y="278"/>
                    <a:pt x="0" y="278"/>
                  </a:cubicBezTo>
                  <a:cubicBezTo>
                    <a:pt x="0" y="283"/>
                    <a:pt x="4" y="287"/>
                    <a:pt x="9" y="287"/>
                  </a:cubicBezTo>
                  <a:cubicBezTo>
                    <a:pt x="207" y="287"/>
                    <a:pt x="207" y="287"/>
                    <a:pt x="207" y="287"/>
                  </a:cubicBezTo>
                  <a:cubicBezTo>
                    <a:pt x="212" y="287"/>
                    <a:pt x="216" y="283"/>
                    <a:pt x="216" y="278"/>
                  </a:cubicBezTo>
                  <a:lnTo>
                    <a:pt x="216" y="9"/>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05" name="Freeform 84"/>
            <p:cNvSpPr>
              <a:spLocks/>
            </p:cNvSpPr>
            <p:nvPr/>
          </p:nvSpPr>
          <p:spPr bwMode="auto">
            <a:xfrm>
              <a:off x="2644" y="1843"/>
              <a:ext cx="474" cy="460"/>
            </a:xfrm>
            <a:custGeom>
              <a:avLst/>
              <a:gdLst>
                <a:gd name="T0" fmla="*/ 2147483647 w 201"/>
                <a:gd name="T1" fmla="*/ 2147483647 h 195"/>
                <a:gd name="T2" fmla="*/ 2147483647 w 201"/>
                <a:gd name="T3" fmla="*/ 2147483647 h 195"/>
                <a:gd name="T4" fmla="*/ 2147483647 w 201"/>
                <a:gd name="T5" fmla="*/ 0 h 195"/>
                <a:gd name="T6" fmla="*/ 2147483647 w 201"/>
                <a:gd name="T7" fmla="*/ 0 h 195"/>
                <a:gd name="T8" fmla="*/ 0 w 201"/>
                <a:gd name="T9" fmla="*/ 2147483647 h 195"/>
                <a:gd name="T10" fmla="*/ 0 w 201"/>
                <a:gd name="T11" fmla="*/ 2147483647 h 195"/>
                <a:gd name="T12" fmla="*/ 2147483647 w 201"/>
                <a:gd name="T13" fmla="*/ 2147483647 h 195"/>
                <a:gd name="T14" fmla="*/ 2147483647 w 201"/>
                <a:gd name="T15" fmla="*/ 2147483647 h 19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195"/>
                <a:gd name="T26" fmla="*/ 201 w 201"/>
                <a:gd name="T27" fmla="*/ 195 h 1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195">
                  <a:moveTo>
                    <a:pt x="201" y="155"/>
                  </a:moveTo>
                  <a:cubicBezTo>
                    <a:pt x="201" y="7"/>
                    <a:pt x="201" y="7"/>
                    <a:pt x="201" y="7"/>
                  </a:cubicBezTo>
                  <a:cubicBezTo>
                    <a:pt x="201" y="3"/>
                    <a:pt x="198" y="0"/>
                    <a:pt x="194" y="0"/>
                  </a:cubicBezTo>
                  <a:cubicBezTo>
                    <a:pt x="7" y="0"/>
                    <a:pt x="7" y="0"/>
                    <a:pt x="7" y="0"/>
                  </a:cubicBezTo>
                  <a:cubicBezTo>
                    <a:pt x="3" y="0"/>
                    <a:pt x="0" y="3"/>
                    <a:pt x="0" y="7"/>
                  </a:cubicBezTo>
                  <a:cubicBezTo>
                    <a:pt x="0" y="139"/>
                    <a:pt x="0" y="139"/>
                    <a:pt x="0" y="139"/>
                  </a:cubicBezTo>
                  <a:cubicBezTo>
                    <a:pt x="27" y="140"/>
                    <a:pt x="54" y="159"/>
                    <a:pt x="79" y="172"/>
                  </a:cubicBezTo>
                  <a:cubicBezTo>
                    <a:pt x="123" y="195"/>
                    <a:pt x="165" y="181"/>
                    <a:pt x="201" y="155"/>
                  </a:cubicBezTo>
                  <a:close/>
                </a:path>
              </a:pathLst>
            </a:custGeom>
            <a:gradFill rotWithShape="1">
              <a:gsLst>
                <a:gs pos="0">
                  <a:srgbClr val="CFD2DC"/>
                </a:gs>
                <a:gs pos="100000">
                  <a:srgbClr val="A6ACBE"/>
                </a:gs>
              </a:gsLst>
              <a:lin ang="5400000" scaled="1"/>
            </a:gradFill>
            <a:ln w="9525">
              <a:noFill/>
              <a:round/>
              <a:headEnd/>
              <a:tailEnd/>
            </a:ln>
          </p:spPr>
          <p:txBody>
            <a:bodyPr/>
            <a:lstStyle/>
            <a:p>
              <a:endParaRPr lang="zh-CN" altLang="en-US" sz="1200">
                <a:latin typeface="+mn-ea"/>
                <a:ea typeface="+mn-ea"/>
              </a:endParaRPr>
            </a:p>
          </p:txBody>
        </p:sp>
        <p:sp>
          <p:nvSpPr>
            <p:cNvPr id="206" name="Freeform 85"/>
            <p:cNvSpPr>
              <a:spLocks/>
            </p:cNvSpPr>
            <p:nvPr/>
          </p:nvSpPr>
          <p:spPr bwMode="auto">
            <a:xfrm>
              <a:off x="2691" y="1907"/>
              <a:ext cx="380" cy="363"/>
            </a:xfrm>
            <a:custGeom>
              <a:avLst/>
              <a:gdLst>
                <a:gd name="T0" fmla="*/ 2147483647 w 161"/>
                <a:gd name="T1" fmla="*/ 2147483647 h 154"/>
                <a:gd name="T2" fmla="*/ 2147483647 w 161"/>
                <a:gd name="T3" fmla="*/ 2147483647 h 154"/>
                <a:gd name="T4" fmla="*/ 2147483647 w 161"/>
                <a:gd name="T5" fmla="*/ 2147483647 h 154"/>
                <a:gd name="T6" fmla="*/ 0 w 161"/>
                <a:gd name="T7" fmla="*/ 2147483647 h 154"/>
                <a:gd name="T8" fmla="*/ 0 w 161"/>
                <a:gd name="T9" fmla="*/ 2147483647 h 154"/>
                <a:gd name="T10" fmla="*/ 2147483647 w 161"/>
                <a:gd name="T11" fmla="*/ 0 h 154"/>
                <a:gd name="T12" fmla="*/ 2147483647 w 161"/>
                <a:gd name="T13" fmla="*/ 0 h 154"/>
                <a:gd name="T14" fmla="*/ 2147483647 w 161"/>
                <a:gd name="T15" fmla="*/ 2147483647 h 154"/>
                <a:gd name="T16" fmla="*/ 2147483647 w 161"/>
                <a:gd name="T17" fmla="*/ 2147483647 h 1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
                <a:gd name="T28" fmla="*/ 0 h 154"/>
                <a:gd name="T29" fmla="*/ 161 w 161"/>
                <a:gd name="T30" fmla="*/ 154 h 1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 h="154">
                  <a:moveTo>
                    <a:pt x="161" y="146"/>
                  </a:moveTo>
                  <a:cubicBezTo>
                    <a:pt x="161" y="150"/>
                    <a:pt x="157" y="154"/>
                    <a:pt x="153" y="154"/>
                  </a:cubicBezTo>
                  <a:cubicBezTo>
                    <a:pt x="7" y="154"/>
                    <a:pt x="7" y="154"/>
                    <a:pt x="7" y="154"/>
                  </a:cubicBezTo>
                  <a:cubicBezTo>
                    <a:pt x="3" y="154"/>
                    <a:pt x="0" y="150"/>
                    <a:pt x="0" y="146"/>
                  </a:cubicBezTo>
                  <a:cubicBezTo>
                    <a:pt x="0" y="7"/>
                    <a:pt x="0" y="7"/>
                    <a:pt x="0" y="7"/>
                  </a:cubicBezTo>
                  <a:cubicBezTo>
                    <a:pt x="0" y="3"/>
                    <a:pt x="3" y="0"/>
                    <a:pt x="7" y="0"/>
                  </a:cubicBezTo>
                  <a:cubicBezTo>
                    <a:pt x="153" y="0"/>
                    <a:pt x="153" y="0"/>
                    <a:pt x="153" y="0"/>
                  </a:cubicBezTo>
                  <a:cubicBezTo>
                    <a:pt x="157" y="0"/>
                    <a:pt x="161" y="3"/>
                    <a:pt x="161" y="7"/>
                  </a:cubicBezTo>
                  <a:lnTo>
                    <a:pt x="161" y="146"/>
                  </a:lnTo>
                  <a:close/>
                </a:path>
              </a:pathLst>
            </a:custGeom>
            <a:solidFill>
              <a:srgbClr val="FFFFFF"/>
            </a:solidFill>
            <a:ln w="9525">
              <a:noFill/>
              <a:round/>
              <a:headEnd/>
              <a:tailEnd/>
            </a:ln>
          </p:spPr>
          <p:txBody>
            <a:bodyPr/>
            <a:lstStyle/>
            <a:p>
              <a:endParaRPr lang="zh-CN" altLang="en-US" sz="1200">
                <a:latin typeface="+mn-ea"/>
                <a:ea typeface="+mn-ea"/>
              </a:endParaRPr>
            </a:p>
          </p:txBody>
        </p:sp>
        <p:sp>
          <p:nvSpPr>
            <p:cNvPr id="207" name="Freeform 86"/>
            <p:cNvSpPr>
              <a:spLocks noEditPoints="1"/>
            </p:cNvSpPr>
            <p:nvPr/>
          </p:nvSpPr>
          <p:spPr bwMode="auto">
            <a:xfrm>
              <a:off x="2686" y="1902"/>
              <a:ext cx="390" cy="373"/>
            </a:xfrm>
            <a:custGeom>
              <a:avLst/>
              <a:gdLst>
                <a:gd name="T0" fmla="*/ 2147483647 w 165"/>
                <a:gd name="T1" fmla="*/ 2147483647 h 158"/>
                <a:gd name="T2" fmla="*/ 2147483647 w 165"/>
                <a:gd name="T3" fmla="*/ 2147483647 h 158"/>
                <a:gd name="T4" fmla="*/ 2147483647 w 165"/>
                <a:gd name="T5" fmla="*/ 2147483647 h 158"/>
                <a:gd name="T6" fmla="*/ 1478722432 w 165"/>
                <a:gd name="T7" fmla="*/ 2147483647 h 158"/>
                <a:gd name="T8" fmla="*/ 1478722432 w 165"/>
                <a:gd name="T9" fmla="*/ 2147483647 h 158"/>
                <a:gd name="T10" fmla="*/ 2147483647 w 165"/>
                <a:gd name="T11" fmla="*/ 1448081609 h 158"/>
                <a:gd name="T12" fmla="*/ 2147483647 w 165"/>
                <a:gd name="T13" fmla="*/ 1448081609 h 158"/>
                <a:gd name="T14" fmla="*/ 2147483647 w 165"/>
                <a:gd name="T15" fmla="*/ 2147483647 h 158"/>
                <a:gd name="T16" fmla="*/ 2147483647 w 165"/>
                <a:gd name="T17" fmla="*/ 2147483647 h 158"/>
                <a:gd name="T18" fmla="*/ 2147483647 w 165"/>
                <a:gd name="T19" fmla="*/ 2147483647 h 158"/>
                <a:gd name="T20" fmla="*/ 2147483647 w 165"/>
                <a:gd name="T21" fmla="*/ 0 h 158"/>
                <a:gd name="T22" fmla="*/ 2147483647 w 165"/>
                <a:gd name="T23" fmla="*/ 0 h 158"/>
                <a:gd name="T24" fmla="*/ 0 w 165"/>
                <a:gd name="T25" fmla="*/ 2147483647 h 158"/>
                <a:gd name="T26" fmla="*/ 0 w 165"/>
                <a:gd name="T27" fmla="*/ 2147483647 h 158"/>
                <a:gd name="T28" fmla="*/ 2147483647 w 165"/>
                <a:gd name="T29" fmla="*/ 2147483647 h 158"/>
                <a:gd name="T30" fmla="*/ 2147483647 w 165"/>
                <a:gd name="T31" fmla="*/ 2147483647 h 158"/>
                <a:gd name="T32" fmla="*/ 2147483647 w 165"/>
                <a:gd name="T33" fmla="*/ 2147483647 h 158"/>
                <a:gd name="T34" fmla="*/ 2147483647 w 165"/>
                <a:gd name="T35" fmla="*/ 2147483647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5"/>
                <a:gd name="T55" fmla="*/ 0 h 158"/>
                <a:gd name="T56" fmla="*/ 165 w 165"/>
                <a:gd name="T57" fmla="*/ 158 h 1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5" h="158">
                  <a:moveTo>
                    <a:pt x="161" y="148"/>
                  </a:moveTo>
                  <a:cubicBezTo>
                    <a:pt x="161" y="151"/>
                    <a:pt x="158" y="154"/>
                    <a:pt x="155" y="154"/>
                  </a:cubicBezTo>
                  <a:cubicBezTo>
                    <a:pt x="9" y="154"/>
                    <a:pt x="9" y="154"/>
                    <a:pt x="9" y="154"/>
                  </a:cubicBezTo>
                  <a:cubicBezTo>
                    <a:pt x="6" y="154"/>
                    <a:pt x="4" y="151"/>
                    <a:pt x="4" y="148"/>
                  </a:cubicBezTo>
                  <a:cubicBezTo>
                    <a:pt x="4" y="9"/>
                    <a:pt x="4" y="9"/>
                    <a:pt x="4" y="9"/>
                  </a:cubicBezTo>
                  <a:cubicBezTo>
                    <a:pt x="4" y="6"/>
                    <a:pt x="6" y="4"/>
                    <a:pt x="9" y="4"/>
                  </a:cubicBezTo>
                  <a:cubicBezTo>
                    <a:pt x="155" y="4"/>
                    <a:pt x="155" y="4"/>
                    <a:pt x="155" y="4"/>
                  </a:cubicBezTo>
                  <a:cubicBezTo>
                    <a:pt x="158" y="4"/>
                    <a:pt x="161" y="6"/>
                    <a:pt x="161" y="9"/>
                  </a:cubicBezTo>
                  <a:lnTo>
                    <a:pt x="161" y="148"/>
                  </a:lnTo>
                  <a:close/>
                  <a:moveTo>
                    <a:pt x="165" y="9"/>
                  </a:moveTo>
                  <a:cubicBezTo>
                    <a:pt x="165" y="4"/>
                    <a:pt x="160" y="0"/>
                    <a:pt x="155" y="0"/>
                  </a:cubicBezTo>
                  <a:cubicBezTo>
                    <a:pt x="9" y="0"/>
                    <a:pt x="9" y="0"/>
                    <a:pt x="9" y="0"/>
                  </a:cubicBezTo>
                  <a:cubicBezTo>
                    <a:pt x="4" y="0"/>
                    <a:pt x="0" y="4"/>
                    <a:pt x="0" y="9"/>
                  </a:cubicBezTo>
                  <a:cubicBezTo>
                    <a:pt x="0" y="148"/>
                    <a:pt x="0" y="148"/>
                    <a:pt x="0" y="148"/>
                  </a:cubicBezTo>
                  <a:cubicBezTo>
                    <a:pt x="0" y="153"/>
                    <a:pt x="4" y="158"/>
                    <a:pt x="9" y="158"/>
                  </a:cubicBezTo>
                  <a:cubicBezTo>
                    <a:pt x="155" y="158"/>
                    <a:pt x="155" y="158"/>
                    <a:pt x="155" y="158"/>
                  </a:cubicBezTo>
                  <a:cubicBezTo>
                    <a:pt x="160" y="158"/>
                    <a:pt x="165" y="153"/>
                    <a:pt x="165" y="148"/>
                  </a:cubicBezTo>
                  <a:lnTo>
                    <a:pt x="165" y="9"/>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08" name="Freeform 87"/>
            <p:cNvSpPr>
              <a:spLocks/>
            </p:cNvSpPr>
            <p:nvPr/>
          </p:nvSpPr>
          <p:spPr bwMode="auto">
            <a:xfrm>
              <a:off x="2956" y="2325"/>
              <a:ext cx="120" cy="115"/>
            </a:xfrm>
            <a:custGeom>
              <a:avLst/>
              <a:gdLst>
                <a:gd name="T0" fmla="*/ 61 w 120"/>
                <a:gd name="T1" fmla="*/ 0 h 115"/>
                <a:gd name="T2" fmla="*/ 75 w 120"/>
                <a:gd name="T3" fmla="*/ 45 h 115"/>
                <a:gd name="T4" fmla="*/ 120 w 120"/>
                <a:gd name="T5" fmla="*/ 45 h 115"/>
                <a:gd name="T6" fmla="*/ 85 w 120"/>
                <a:gd name="T7" fmla="*/ 71 h 115"/>
                <a:gd name="T8" fmla="*/ 99 w 120"/>
                <a:gd name="T9" fmla="*/ 115 h 115"/>
                <a:gd name="T10" fmla="*/ 61 w 120"/>
                <a:gd name="T11" fmla="*/ 87 h 115"/>
                <a:gd name="T12" fmla="*/ 23 w 120"/>
                <a:gd name="T13" fmla="*/ 115 h 115"/>
                <a:gd name="T14" fmla="*/ 37 w 120"/>
                <a:gd name="T15" fmla="*/ 71 h 115"/>
                <a:gd name="T16" fmla="*/ 0 w 120"/>
                <a:gd name="T17" fmla="*/ 45 h 115"/>
                <a:gd name="T18" fmla="*/ 47 w 120"/>
                <a:gd name="T19" fmla="*/ 45 h 115"/>
                <a:gd name="T20" fmla="*/ 61 w 120"/>
                <a:gd name="T21" fmla="*/ 0 h 1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
                <a:gd name="T34" fmla="*/ 0 h 115"/>
                <a:gd name="T35" fmla="*/ 120 w 120"/>
                <a:gd name="T36" fmla="*/ 115 h 1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 h="115">
                  <a:moveTo>
                    <a:pt x="61" y="0"/>
                  </a:moveTo>
                  <a:lnTo>
                    <a:pt x="75" y="45"/>
                  </a:lnTo>
                  <a:lnTo>
                    <a:pt x="120" y="45"/>
                  </a:lnTo>
                  <a:lnTo>
                    <a:pt x="85" y="71"/>
                  </a:lnTo>
                  <a:lnTo>
                    <a:pt x="99" y="115"/>
                  </a:lnTo>
                  <a:lnTo>
                    <a:pt x="61" y="87"/>
                  </a:lnTo>
                  <a:lnTo>
                    <a:pt x="23" y="115"/>
                  </a:lnTo>
                  <a:lnTo>
                    <a:pt x="37" y="71"/>
                  </a:lnTo>
                  <a:lnTo>
                    <a:pt x="0" y="45"/>
                  </a:lnTo>
                  <a:lnTo>
                    <a:pt x="47" y="45"/>
                  </a:lnTo>
                  <a:lnTo>
                    <a:pt x="61" y="0"/>
                  </a:lnTo>
                  <a:close/>
                </a:path>
              </a:pathLst>
            </a:custGeom>
            <a:solidFill>
              <a:srgbClr val="646C89"/>
            </a:solidFill>
            <a:ln w="9525">
              <a:noFill/>
              <a:round/>
              <a:headEnd/>
              <a:tailEnd/>
            </a:ln>
          </p:spPr>
          <p:txBody>
            <a:bodyPr/>
            <a:lstStyle/>
            <a:p>
              <a:endParaRPr lang="zh-CN" altLang="en-US" sz="1200">
                <a:latin typeface="+mn-ea"/>
                <a:ea typeface="+mn-ea"/>
              </a:endParaRPr>
            </a:p>
          </p:txBody>
        </p:sp>
        <p:sp>
          <p:nvSpPr>
            <p:cNvPr id="209" name="Freeform 88"/>
            <p:cNvSpPr>
              <a:spLocks/>
            </p:cNvSpPr>
            <p:nvPr/>
          </p:nvSpPr>
          <p:spPr bwMode="auto">
            <a:xfrm>
              <a:off x="2965" y="2334"/>
              <a:ext cx="102" cy="97"/>
            </a:xfrm>
            <a:custGeom>
              <a:avLst/>
              <a:gdLst>
                <a:gd name="T0" fmla="*/ 52 w 102"/>
                <a:gd name="T1" fmla="*/ 0 h 97"/>
                <a:gd name="T2" fmla="*/ 64 w 102"/>
                <a:gd name="T3" fmla="*/ 38 h 97"/>
                <a:gd name="T4" fmla="*/ 102 w 102"/>
                <a:gd name="T5" fmla="*/ 38 h 97"/>
                <a:gd name="T6" fmla="*/ 71 w 102"/>
                <a:gd name="T7" fmla="*/ 59 h 97"/>
                <a:gd name="T8" fmla="*/ 83 w 102"/>
                <a:gd name="T9" fmla="*/ 97 h 97"/>
                <a:gd name="T10" fmla="*/ 52 w 102"/>
                <a:gd name="T11" fmla="*/ 73 h 97"/>
                <a:gd name="T12" fmla="*/ 21 w 102"/>
                <a:gd name="T13" fmla="*/ 97 h 97"/>
                <a:gd name="T14" fmla="*/ 33 w 102"/>
                <a:gd name="T15" fmla="*/ 59 h 97"/>
                <a:gd name="T16" fmla="*/ 0 w 102"/>
                <a:gd name="T17" fmla="*/ 38 h 97"/>
                <a:gd name="T18" fmla="*/ 40 w 102"/>
                <a:gd name="T19" fmla="*/ 38 h 97"/>
                <a:gd name="T20" fmla="*/ 52 w 102"/>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2"/>
                <a:gd name="T34" fmla="*/ 0 h 97"/>
                <a:gd name="T35" fmla="*/ 102 w 102"/>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2" h="97">
                  <a:moveTo>
                    <a:pt x="52" y="0"/>
                  </a:moveTo>
                  <a:lnTo>
                    <a:pt x="64" y="38"/>
                  </a:lnTo>
                  <a:lnTo>
                    <a:pt x="102" y="38"/>
                  </a:lnTo>
                  <a:lnTo>
                    <a:pt x="71" y="59"/>
                  </a:lnTo>
                  <a:lnTo>
                    <a:pt x="83" y="97"/>
                  </a:lnTo>
                  <a:lnTo>
                    <a:pt x="52" y="73"/>
                  </a:lnTo>
                  <a:lnTo>
                    <a:pt x="21" y="97"/>
                  </a:lnTo>
                  <a:lnTo>
                    <a:pt x="33" y="59"/>
                  </a:lnTo>
                  <a:lnTo>
                    <a:pt x="0" y="38"/>
                  </a:lnTo>
                  <a:lnTo>
                    <a:pt x="40" y="38"/>
                  </a:lnTo>
                  <a:lnTo>
                    <a:pt x="52" y="0"/>
                  </a:lnTo>
                  <a:close/>
                </a:path>
              </a:pathLst>
            </a:custGeom>
            <a:solidFill>
              <a:srgbClr val="FFCC68"/>
            </a:solidFill>
            <a:ln w="9525">
              <a:noFill/>
              <a:round/>
              <a:headEnd/>
              <a:tailEnd/>
            </a:ln>
          </p:spPr>
          <p:txBody>
            <a:bodyPr/>
            <a:lstStyle/>
            <a:p>
              <a:endParaRPr lang="zh-CN" altLang="en-US" sz="1200">
                <a:latin typeface="+mn-ea"/>
                <a:ea typeface="+mn-ea"/>
              </a:endParaRPr>
            </a:p>
          </p:txBody>
        </p:sp>
        <p:sp>
          <p:nvSpPr>
            <p:cNvPr id="210" name="Freeform 89"/>
            <p:cNvSpPr>
              <a:spLocks noEditPoints="1"/>
            </p:cNvSpPr>
            <p:nvPr/>
          </p:nvSpPr>
          <p:spPr bwMode="auto">
            <a:xfrm>
              <a:off x="2963" y="2329"/>
              <a:ext cx="108" cy="104"/>
            </a:xfrm>
            <a:custGeom>
              <a:avLst/>
              <a:gdLst>
                <a:gd name="T0" fmla="*/ 52 w 108"/>
                <a:gd name="T1" fmla="*/ 5 h 104"/>
                <a:gd name="T2" fmla="*/ 63 w 108"/>
                <a:gd name="T3" fmla="*/ 43 h 104"/>
                <a:gd name="T4" fmla="*/ 66 w 108"/>
                <a:gd name="T5" fmla="*/ 43 h 104"/>
                <a:gd name="T6" fmla="*/ 66 w 108"/>
                <a:gd name="T7" fmla="*/ 43 h 104"/>
                <a:gd name="T8" fmla="*/ 104 w 108"/>
                <a:gd name="T9" fmla="*/ 43 h 104"/>
                <a:gd name="T10" fmla="*/ 104 w 108"/>
                <a:gd name="T11" fmla="*/ 41 h 104"/>
                <a:gd name="T12" fmla="*/ 73 w 108"/>
                <a:gd name="T13" fmla="*/ 64 h 104"/>
                <a:gd name="T14" fmla="*/ 70 w 108"/>
                <a:gd name="T15" fmla="*/ 64 h 104"/>
                <a:gd name="T16" fmla="*/ 73 w 108"/>
                <a:gd name="T17" fmla="*/ 64 h 104"/>
                <a:gd name="T18" fmla="*/ 85 w 108"/>
                <a:gd name="T19" fmla="*/ 102 h 104"/>
                <a:gd name="T20" fmla="*/ 85 w 108"/>
                <a:gd name="T21" fmla="*/ 100 h 104"/>
                <a:gd name="T22" fmla="*/ 54 w 108"/>
                <a:gd name="T23" fmla="*/ 78 h 104"/>
                <a:gd name="T24" fmla="*/ 54 w 108"/>
                <a:gd name="T25" fmla="*/ 78 h 104"/>
                <a:gd name="T26" fmla="*/ 54 w 108"/>
                <a:gd name="T27" fmla="*/ 78 h 104"/>
                <a:gd name="T28" fmla="*/ 21 w 108"/>
                <a:gd name="T29" fmla="*/ 100 h 104"/>
                <a:gd name="T30" fmla="*/ 23 w 108"/>
                <a:gd name="T31" fmla="*/ 102 h 104"/>
                <a:gd name="T32" fmla="*/ 35 w 108"/>
                <a:gd name="T33" fmla="*/ 64 h 104"/>
                <a:gd name="T34" fmla="*/ 35 w 108"/>
                <a:gd name="T35" fmla="*/ 64 h 104"/>
                <a:gd name="T36" fmla="*/ 35 w 108"/>
                <a:gd name="T37" fmla="*/ 64 h 104"/>
                <a:gd name="T38" fmla="*/ 4 w 108"/>
                <a:gd name="T39" fmla="*/ 41 h 104"/>
                <a:gd name="T40" fmla="*/ 2 w 108"/>
                <a:gd name="T41" fmla="*/ 43 h 104"/>
                <a:gd name="T42" fmla="*/ 42 w 108"/>
                <a:gd name="T43" fmla="*/ 43 h 104"/>
                <a:gd name="T44" fmla="*/ 42 w 108"/>
                <a:gd name="T45" fmla="*/ 43 h 104"/>
                <a:gd name="T46" fmla="*/ 42 w 108"/>
                <a:gd name="T47" fmla="*/ 43 h 104"/>
                <a:gd name="T48" fmla="*/ 54 w 108"/>
                <a:gd name="T49" fmla="*/ 5 h 104"/>
                <a:gd name="T50" fmla="*/ 52 w 108"/>
                <a:gd name="T51" fmla="*/ 5 h 104"/>
                <a:gd name="T52" fmla="*/ 42 w 108"/>
                <a:gd name="T53" fmla="*/ 41 h 104"/>
                <a:gd name="T54" fmla="*/ 2 w 108"/>
                <a:gd name="T55" fmla="*/ 41 h 104"/>
                <a:gd name="T56" fmla="*/ 0 w 108"/>
                <a:gd name="T57" fmla="*/ 41 h 104"/>
                <a:gd name="T58" fmla="*/ 2 w 108"/>
                <a:gd name="T59" fmla="*/ 43 h 104"/>
                <a:gd name="T60" fmla="*/ 33 w 108"/>
                <a:gd name="T61" fmla="*/ 67 h 104"/>
                <a:gd name="T62" fmla="*/ 33 w 108"/>
                <a:gd name="T63" fmla="*/ 64 h 104"/>
                <a:gd name="T64" fmla="*/ 21 w 108"/>
                <a:gd name="T65" fmla="*/ 102 h 104"/>
                <a:gd name="T66" fmla="*/ 21 w 108"/>
                <a:gd name="T67" fmla="*/ 104 h 104"/>
                <a:gd name="T68" fmla="*/ 23 w 108"/>
                <a:gd name="T69" fmla="*/ 102 h 104"/>
                <a:gd name="T70" fmla="*/ 54 w 108"/>
                <a:gd name="T71" fmla="*/ 81 h 104"/>
                <a:gd name="T72" fmla="*/ 54 w 108"/>
                <a:gd name="T73" fmla="*/ 81 h 104"/>
                <a:gd name="T74" fmla="*/ 85 w 108"/>
                <a:gd name="T75" fmla="*/ 102 h 104"/>
                <a:gd name="T76" fmla="*/ 87 w 108"/>
                <a:gd name="T77" fmla="*/ 104 h 104"/>
                <a:gd name="T78" fmla="*/ 87 w 108"/>
                <a:gd name="T79" fmla="*/ 102 h 104"/>
                <a:gd name="T80" fmla="*/ 75 w 108"/>
                <a:gd name="T81" fmla="*/ 64 h 104"/>
                <a:gd name="T82" fmla="*/ 73 w 108"/>
                <a:gd name="T83" fmla="*/ 67 h 104"/>
                <a:gd name="T84" fmla="*/ 106 w 108"/>
                <a:gd name="T85" fmla="*/ 43 h 104"/>
                <a:gd name="T86" fmla="*/ 108 w 108"/>
                <a:gd name="T87" fmla="*/ 41 h 104"/>
                <a:gd name="T88" fmla="*/ 104 w 108"/>
                <a:gd name="T89" fmla="*/ 41 h 104"/>
                <a:gd name="T90" fmla="*/ 66 w 108"/>
                <a:gd name="T91" fmla="*/ 41 h 104"/>
                <a:gd name="T92" fmla="*/ 66 w 108"/>
                <a:gd name="T93" fmla="*/ 41 h 104"/>
                <a:gd name="T94" fmla="*/ 54 w 108"/>
                <a:gd name="T95" fmla="*/ 5 h 104"/>
                <a:gd name="T96" fmla="*/ 54 w 108"/>
                <a:gd name="T97" fmla="*/ 0 h 104"/>
                <a:gd name="T98" fmla="*/ 52 w 108"/>
                <a:gd name="T99" fmla="*/ 5 h 104"/>
                <a:gd name="T100" fmla="*/ 40 w 108"/>
                <a:gd name="T101" fmla="*/ 41 h 104"/>
                <a:gd name="T102" fmla="*/ 42 w 108"/>
                <a:gd name="T103" fmla="*/ 41 h 1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8"/>
                <a:gd name="T157" fmla="*/ 0 h 104"/>
                <a:gd name="T158" fmla="*/ 108 w 108"/>
                <a:gd name="T159" fmla="*/ 104 h 10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8" h="104">
                  <a:moveTo>
                    <a:pt x="52" y="5"/>
                  </a:moveTo>
                  <a:lnTo>
                    <a:pt x="63" y="43"/>
                  </a:lnTo>
                  <a:lnTo>
                    <a:pt x="66" y="43"/>
                  </a:lnTo>
                  <a:lnTo>
                    <a:pt x="104" y="43"/>
                  </a:lnTo>
                  <a:lnTo>
                    <a:pt x="104" y="41"/>
                  </a:lnTo>
                  <a:lnTo>
                    <a:pt x="73" y="64"/>
                  </a:lnTo>
                  <a:lnTo>
                    <a:pt x="70" y="64"/>
                  </a:lnTo>
                  <a:lnTo>
                    <a:pt x="73" y="64"/>
                  </a:lnTo>
                  <a:lnTo>
                    <a:pt x="85" y="102"/>
                  </a:lnTo>
                  <a:lnTo>
                    <a:pt x="85" y="100"/>
                  </a:lnTo>
                  <a:lnTo>
                    <a:pt x="54" y="78"/>
                  </a:lnTo>
                  <a:lnTo>
                    <a:pt x="21" y="100"/>
                  </a:lnTo>
                  <a:lnTo>
                    <a:pt x="23" y="102"/>
                  </a:lnTo>
                  <a:lnTo>
                    <a:pt x="35" y="64"/>
                  </a:lnTo>
                  <a:lnTo>
                    <a:pt x="4" y="41"/>
                  </a:lnTo>
                  <a:lnTo>
                    <a:pt x="2" y="43"/>
                  </a:lnTo>
                  <a:lnTo>
                    <a:pt x="42" y="43"/>
                  </a:lnTo>
                  <a:lnTo>
                    <a:pt x="54" y="5"/>
                  </a:lnTo>
                  <a:lnTo>
                    <a:pt x="52" y="5"/>
                  </a:lnTo>
                  <a:close/>
                  <a:moveTo>
                    <a:pt x="42" y="41"/>
                  </a:moveTo>
                  <a:lnTo>
                    <a:pt x="2" y="41"/>
                  </a:lnTo>
                  <a:lnTo>
                    <a:pt x="0" y="41"/>
                  </a:lnTo>
                  <a:lnTo>
                    <a:pt x="2" y="43"/>
                  </a:lnTo>
                  <a:lnTo>
                    <a:pt x="33" y="67"/>
                  </a:lnTo>
                  <a:lnTo>
                    <a:pt x="33" y="64"/>
                  </a:lnTo>
                  <a:lnTo>
                    <a:pt x="21" y="102"/>
                  </a:lnTo>
                  <a:lnTo>
                    <a:pt x="21" y="104"/>
                  </a:lnTo>
                  <a:lnTo>
                    <a:pt x="23" y="102"/>
                  </a:lnTo>
                  <a:lnTo>
                    <a:pt x="54" y="81"/>
                  </a:lnTo>
                  <a:lnTo>
                    <a:pt x="85" y="102"/>
                  </a:lnTo>
                  <a:lnTo>
                    <a:pt x="87" y="104"/>
                  </a:lnTo>
                  <a:lnTo>
                    <a:pt x="87" y="102"/>
                  </a:lnTo>
                  <a:lnTo>
                    <a:pt x="75" y="64"/>
                  </a:lnTo>
                  <a:lnTo>
                    <a:pt x="73" y="67"/>
                  </a:lnTo>
                  <a:lnTo>
                    <a:pt x="106" y="43"/>
                  </a:lnTo>
                  <a:lnTo>
                    <a:pt x="108" y="41"/>
                  </a:lnTo>
                  <a:lnTo>
                    <a:pt x="104" y="41"/>
                  </a:lnTo>
                  <a:lnTo>
                    <a:pt x="66" y="41"/>
                  </a:lnTo>
                  <a:lnTo>
                    <a:pt x="54" y="5"/>
                  </a:lnTo>
                  <a:lnTo>
                    <a:pt x="54" y="0"/>
                  </a:lnTo>
                  <a:lnTo>
                    <a:pt x="52" y="5"/>
                  </a:lnTo>
                  <a:lnTo>
                    <a:pt x="40" y="41"/>
                  </a:lnTo>
                  <a:lnTo>
                    <a:pt x="42" y="41"/>
                  </a:lnTo>
                  <a:close/>
                </a:path>
              </a:pathLst>
            </a:custGeom>
            <a:solidFill>
              <a:srgbClr val="F8981D"/>
            </a:solidFill>
            <a:ln w="9525">
              <a:noFill/>
              <a:round/>
              <a:headEnd/>
              <a:tailEnd/>
            </a:ln>
          </p:spPr>
          <p:txBody>
            <a:bodyPr/>
            <a:lstStyle/>
            <a:p>
              <a:endParaRPr lang="zh-CN" altLang="en-US" sz="1200">
                <a:latin typeface="+mn-ea"/>
                <a:ea typeface="+mn-ea"/>
              </a:endParaRPr>
            </a:p>
          </p:txBody>
        </p:sp>
        <p:sp>
          <p:nvSpPr>
            <p:cNvPr id="211" name="Freeform 90"/>
            <p:cNvSpPr>
              <a:spLocks noEditPoints="1"/>
            </p:cNvSpPr>
            <p:nvPr/>
          </p:nvSpPr>
          <p:spPr bwMode="auto">
            <a:xfrm>
              <a:off x="2691" y="2344"/>
              <a:ext cx="33" cy="73"/>
            </a:xfrm>
            <a:custGeom>
              <a:avLst/>
              <a:gdLst>
                <a:gd name="T0" fmla="*/ 33 w 33"/>
                <a:gd name="T1" fmla="*/ 73 h 73"/>
                <a:gd name="T2" fmla="*/ 26 w 33"/>
                <a:gd name="T3" fmla="*/ 73 h 73"/>
                <a:gd name="T4" fmla="*/ 24 w 33"/>
                <a:gd name="T5" fmla="*/ 56 h 73"/>
                <a:gd name="T6" fmla="*/ 10 w 33"/>
                <a:gd name="T7" fmla="*/ 56 h 73"/>
                <a:gd name="T8" fmla="*/ 7 w 33"/>
                <a:gd name="T9" fmla="*/ 73 h 73"/>
                <a:gd name="T10" fmla="*/ 0 w 33"/>
                <a:gd name="T11" fmla="*/ 73 h 73"/>
                <a:gd name="T12" fmla="*/ 0 w 33"/>
                <a:gd name="T13" fmla="*/ 73 h 73"/>
                <a:gd name="T14" fmla="*/ 14 w 33"/>
                <a:gd name="T15" fmla="*/ 0 h 73"/>
                <a:gd name="T16" fmla="*/ 21 w 33"/>
                <a:gd name="T17" fmla="*/ 0 h 73"/>
                <a:gd name="T18" fmla="*/ 33 w 33"/>
                <a:gd name="T19" fmla="*/ 73 h 73"/>
                <a:gd name="T20" fmla="*/ 24 w 33"/>
                <a:gd name="T21" fmla="*/ 52 h 73"/>
                <a:gd name="T22" fmla="*/ 17 w 33"/>
                <a:gd name="T23" fmla="*/ 11 h 73"/>
                <a:gd name="T24" fmla="*/ 10 w 33"/>
                <a:gd name="T25" fmla="*/ 52 h 73"/>
                <a:gd name="T26" fmla="*/ 24 w 33"/>
                <a:gd name="T27" fmla="*/ 52 h 7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73"/>
                <a:gd name="T44" fmla="*/ 33 w 33"/>
                <a:gd name="T45" fmla="*/ 73 h 7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73">
                  <a:moveTo>
                    <a:pt x="33" y="73"/>
                  </a:moveTo>
                  <a:lnTo>
                    <a:pt x="26" y="73"/>
                  </a:lnTo>
                  <a:lnTo>
                    <a:pt x="24" y="56"/>
                  </a:lnTo>
                  <a:lnTo>
                    <a:pt x="10" y="56"/>
                  </a:lnTo>
                  <a:lnTo>
                    <a:pt x="7" y="73"/>
                  </a:lnTo>
                  <a:lnTo>
                    <a:pt x="0" y="73"/>
                  </a:lnTo>
                  <a:lnTo>
                    <a:pt x="14" y="0"/>
                  </a:lnTo>
                  <a:lnTo>
                    <a:pt x="21" y="0"/>
                  </a:lnTo>
                  <a:lnTo>
                    <a:pt x="33" y="73"/>
                  </a:lnTo>
                  <a:close/>
                  <a:moveTo>
                    <a:pt x="24" y="52"/>
                  </a:moveTo>
                  <a:lnTo>
                    <a:pt x="17" y="11"/>
                  </a:lnTo>
                  <a:lnTo>
                    <a:pt x="10" y="52"/>
                  </a:lnTo>
                  <a:lnTo>
                    <a:pt x="24" y="52"/>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2" name="Freeform 91"/>
            <p:cNvSpPr>
              <a:spLocks/>
            </p:cNvSpPr>
            <p:nvPr/>
          </p:nvSpPr>
          <p:spPr bwMode="auto">
            <a:xfrm>
              <a:off x="2734"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856773888 h 19"/>
                <a:gd name="T10" fmla="*/ 827458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2147483647 w 11"/>
                <a:gd name="T21" fmla="*/ 856773888 h 19"/>
                <a:gd name="T22" fmla="*/ 827458203 w 11"/>
                <a:gd name="T23" fmla="*/ 856773888 h 19"/>
                <a:gd name="T24" fmla="*/ 827458203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8" y="19"/>
                  </a:cubicBezTo>
                  <a:cubicBezTo>
                    <a:pt x="2" y="19"/>
                    <a:pt x="2" y="19"/>
                    <a:pt x="2" y="19"/>
                  </a:cubicBezTo>
                  <a:cubicBezTo>
                    <a:pt x="1" y="19"/>
                    <a:pt x="0" y="18"/>
                    <a:pt x="0" y="17"/>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17"/>
                    <a:pt x="2" y="17"/>
                    <a:pt x="2"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3" name="Freeform 92"/>
            <p:cNvSpPr>
              <a:spLocks/>
            </p:cNvSpPr>
            <p:nvPr/>
          </p:nvSpPr>
          <p:spPr bwMode="auto">
            <a:xfrm>
              <a:off x="2769"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856773888 h 19"/>
                <a:gd name="T10" fmla="*/ 827458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2147483647 w 11"/>
                <a:gd name="T21" fmla="*/ 856773888 h 19"/>
                <a:gd name="T22" fmla="*/ 1192816203 w 11"/>
                <a:gd name="T23" fmla="*/ 856773888 h 19"/>
                <a:gd name="T24" fmla="*/ 1192816203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9" y="19"/>
                  </a:cubicBezTo>
                  <a:cubicBezTo>
                    <a:pt x="2" y="19"/>
                    <a:pt x="2" y="19"/>
                    <a:pt x="2" y="19"/>
                  </a:cubicBezTo>
                  <a:cubicBezTo>
                    <a:pt x="1" y="19"/>
                    <a:pt x="0" y="18"/>
                    <a:pt x="0" y="17"/>
                  </a:cubicBezTo>
                  <a:cubicBezTo>
                    <a:pt x="0" y="2"/>
                    <a:pt x="0" y="2"/>
                    <a:pt x="0" y="2"/>
                  </a:cubicBezTo>
                  <a:cubicBezTo>
                    <a:pt x="0" y="0"/>
                    <a:pt x="1" y="0"/>
                    <a:pt x="2" y="0"/>
                  </a:cubicBezTo>
                  <a:cubicBezTo>
                    <a:pt x="9" y="0"/>
                    <a:pt x="9" y="0"/>
                    <a:pt x="9" y="0"/>
                  </a:cubicBezTo>
                  <a:cubicBezTo>
                    <a:pt x="10" y="0"/>
                    <a:pt x="11" y="0"/>
                    <a:pt x="11" y="2"/>
                  </a:cubicBezTo>
                  <a:cubicBezTo>
                    <a:pt x="11" y="6"/>
                    <a:pt x="11" y="6"/>
                    <a:pt x="11" y="6"/>
                  </a:cubicBezTo>
                  <a:cubicBezTo>
                    <a:pt x="8" y="6"/>
                    <a:pt x="8" y="6"/>
                    <a:pt x="8" y="6"/>
                  </a:cubicBezTo>
                  <a:cubicBezTo>
                    <a:pt x="8" y="2"/>
                    <a:pt x="8" y="2"/>
                    <a:pt x="8" y="2"/>
                  </a:cubicBezTo>
                  <a:cubicBezTo>
                    <a:pt x="3" y="2"/>
                    <a:pt x="3" y="2"/>
                    <a:pt x="3" y="2"/>
                  </a:cubicBezTo>
                  <a:cubicBezTo>
                    <a:pt x="3" y="17"/>
                    <a:pt x="3" y="17"/>
                    <a:pt x="3"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4" name="Freeform 93"/>
            <p:cNvSpPr>
              <a:spLocks noEditPoints="1"/>
            </p:cNvSpPr>
            <p:nvPr/>
          </p:nvSpPr>
          <p:spPr bwMode="auto">
            <a:xfrm>
              <a:off x="2804" y="2372"/>
              <a:ext cx="26" cy="45"/>
            </a:xfrm>
            <a:custGeom>
              <a:avLst/>
              <a:gdLst>
                <a:gd name="T0" fmla="*/ 2147483647 w 11"/>
                <a:gd name="T1" fmla="*/ 2147483647 h 19"/>
                <a:gd name="T2" fmla="*/ 2147483647 w 11"/>
                <a:gd name="T3" fmla="*/ 2147483647 h 19"/>
                <a:gd name="T4" fmla="*/ 1192816203 w 11"/>
                <a:gd name="T5" fmla="*/ 2147483647 h 19"/>
                <a:gd name="T6" fmla="*/ 0 w 11"/>
                <a:gd name="T7" fmla="*/ 2147483647 h 19"/>
                <a:gd name="T8" fmla="*/ 0 w 11"/>
                <a:gd name="T9" fmla="*/ 856773888 h 19"/>
                <a:gd name="T10" fmla="*/ 1192816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1192816203 w 11"/>
                <a:gd name="T21" fmla="*/ 2147483647 h 19"/>
                <a:gd name="T22" fmla="*/ 1192816203 w 11"/>
                <a:gd name="T23" fmla="*/ 2147483647 h 19"/>
                <a:gd name="T24" fmla="*/ 2147483647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2147483647 w 11"/>
                <a:gd name="T35" fmla="*/ 856773888 h 19"/>
                <a:gd name="T36" fmla="*/ 1192816203 w 11"/>
                <a:gd name="T37" fmla="*/ 856773888 h 19"/>
                <a:gd name="T38" fmla="*/ 1192816203 w 11"/>
                <a:gd name="T39" fmla="*/ 2147483647 h 19"/>
                <a:gd name="T40" fmla="*/ 2147483647 w 11"/>
                <a:gd name="T41" fmla="*/ 2147483647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9"/>
                <a:gd name="T65" fmla="*/ 11 w 11"/>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9">
                  <a:moveTo>
                    <a:pt x="11" y="17"/>
                  </a:moveTo>
                  <a:cubicBezTo>
                    <a:pt x="11" y="18"/>
                    <a:pt x="11" y="19"/>
                    <a:pt x="9" y="19"/>
                  </a:cubicBezTo>
                  <a:cubicBezTo>
                    <a:pt x="3" y="19"/>
                    <a:pt x="3" y="19"/>
                    <a:pt x="3" y="19"/>
                  </a:cubicBezTo>
                  <a:cubicBezTo>
                    <a:pt x="1" y="19"/>
                    <a:pt x="0" y="19"/>
                    <a:pt x="0" y="17"/>
                  </a:cubicBezTo>
                  <a:cubicBezTo>
                    <a:pt x="0" y="2"/>
                    <a:pt x="0" y="2"/>
                    <a:pt x="0" y="2"/>
                  </a:cubicBezTo>
                  <a:cubicBezTo>
                    <a:pt x="0" y="0"/>
                    <a:pt x="1" y="0"/>
                    <a:pt x="3" y="0"/>
                  </a:cubicBezTo>
                  <a:cubicBezTo>
                    <a:pt x="9" y="0"/>
                    <a:pt x="9" y="0"/>
                    <a:pt x="9" y="0"/>
                  </a:cubicBezTo>
                  <a:cubicBezTo>
                    <a:pt x="11" y="0"/>
                    <a:pt x="11" y="0"/>
                    <a:pt x="11" y="2"/>
                  </a:cubicBezTo>
                  <a:cubicBezTo>
                    <a:pt x="11" y="9"/>
                    <a:pt x="11" y="9"/>
                    <a:pt x="11" y="9"/>
                  </a:cubicBezTo>
                  <a:cubicBezTo>
                    <a:pt x="10" y="10"/>
                    <a:pt x="10" y="10"/>
                    <a:pt x="10" y="10"/>
                  </a:cubicBezTo>
                  <a:cubicBezTo>
                    <a:pt x="3" y="10"/>
                    <a:pt x="3" y="10"/>
                    <a:pt x="3" y="10"/>
                  </a:cubicBezTo>
                  <a:cubicBezTo>
                    <a:pt x="3" y="17"/>
                    <a:pt x="3" y="17"/>
                    <a:pt x="3" y="17"/>
                  </a:cubicBezTo>
                  <a:cubicBezTo>
                    <a:pt x="9" y="17"/>
                    <a:pt x="9" y="17"/>
                    <a:pt x="9" y="17"/>
                  </a:cubicBezTo>
                  <a:cubicBezTo>
                    <a:pt x="9" y="13"/>
                    <a:pt x="9" y="13"/>
                    <a:pt x="9" y="13"/>
                  </a:cubicBezTo>
                  <a:cubicBezTo>
                    <a:pt x="11" y="13"/>
                    <a:pt x="11" y="13"/>
                    <a:pt x="11" y="13"/>
                  </a:cubicBezTo>
                  <a:lnTo>
                    <a:pt x="11" y="17"/>
                  </a:lnTo>
                  <a:close/>
                  <a:moveTo>
                    <a:pt x="9" y="8"/>
                  </a:moveTo>
                  <a:cubicBezTo>
                    <a:pt x="9" y="2"/>
                    <a:pt x="9" y="2"/>
                    <a:pt x="9" y="2"/>
                  </a:cubicBezTo>
                  <a:cubicBezTo>
                    <a:pt x="3" y="2"/>
                    <a:pt x="3" y="2"/>
                    <a:pt x="3" y="2"/>
                  </a:cubicBezTo>
                  <a:cubicBezTo>
                    <a:pt x="3" y="8"/>
                    <a:pt x="3" y="8"/>
                    <a:pt x="3" y="8"/>
                  </a:cubicBezTo>
                  <a:lnTo>
                    <a:pt x="9" y="8"/>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5" name="Freeform 94"/>
            <p:cNvSpPr>
              <a:spLocks/>
            </p:cNvSpPr>
            <p:nvPr/>
          </p:nvSpPr>
          <p:spPr bwMode="auto">
            <a:xfrm>
              <a:off x="2842"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2147483647 h 19"/>
                <a:gd name="T10" fmla="*/ 827458203 w 11"/>
                <a:gd name="T11" fmla="*/ 2147483647 h 19"/>
                <a:gd name="T12" fmla="*/ 827458203 w 11"/>
                <a:gd name="T13" fmla="*/ 2147483647 h 19"/>
                <a:gd name="T14" fmla="*/ 2147483647 w 11"/>
                <a:gd name="T15" fmla="*/ 2147483647 h 19"/>
                <a:gd name="T16" fmla="*/ 2147483647 w 11"/>
                <a:gd name="T17" fmla="*/ 2147483647 h 19"/>
                <a:gd name="T18" fmla="*/ 350078703 w 11"/>
                <a:gd name="T19" fmla="*/ 2147483647 h 19"/>
                <a:gd name="T20" fmla="*/ 0 w 11"/>
                <a:gd name="T21" fmla="*/ 2029200499 h 19"/>
                <a:gd name="T22" fmla="*/ 0 w 11"/>
                <a:gd name="T23" fmla="*/ 856773888 h 19"/>
                <a:gd name="T24" fmla="*/ 827458203 w 11"/>
                <a:gd name="T25" fmla="*/ 0 h 19"/>
                <a:gd name="T26" fmla="*/ 2147483647 w 11"/>
                <a:gd name="T27" fmla="*/ 0 h 19"/>
                <a:gd name="T28" fmla="*/ 2147483647 w 11"/>
                <a:gd name="T29" fmla="*/ 856773888 h 19"/>
                <a:gd name="T30" fmla="*/ 2147483647 w 11"/>
                <a:gd name="T31" fmla="*/ 2147483647 h 19"/>
                <a:gd name="T32" fmla="*/ 2147483647 w 11"/>
                <a:gd name="T33" fmla="*/ 2147483647 h 19"/>
                <a:gd name="T34" fmla="*/ 2147483647 w 11"/>
                <a:gd name="T35" fmla="*/ 856773888 h 19"/>
                <a:gd name="T36" fmla="*/ 827458203 w 11"/>
                <a:gd name="T37" fmla="*/ 856773888 h 19"/>
                <a:gd name="T38" fmla="*/ 827458203 w 11"/>
                <a:gd name="T39" fmla="*/ 2029200499 h 19"/>
                <a:gd name="T40" fmla="*/ 2147483647 w 11"/>
                <a:gd name="T41" fmla="*/ 2147483647 h 19"/>
                <a:gd name="T42" fmla="*/ 2147483647 w 11"/>
                <a:gd name="T43" fmla="*/ 2147483647 h 19"/>
                <a:gd name="T44" fmla="*/ 2147483647 w 11"/>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
                <a:gd name="T70" fmla="*/ 0 h 19"/>
                <a:gd name="T71" fmla="*/ 11 w 11"/>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 h="19">
                  <a:moveTo>
                    <a:pt x="11" y="17"/>
                  </a:moveTo>
                  <a:cubicBezTo>
                    <a:pt x="11" y="18"/>
                    <a:pt x="10" y="19"/>
                    <a:pt x="8" y="19"/>
                  </a:cubicBezTo>
                  <a:cubicBezTo>
                    <a:pt x="2" y="19"/>
                    <a:pt x="2" y="19"/>
                    <a:pt x="2" y="19"/>
                  </a:cubicBezTo>
                  <a:cubicBezTo>
                    <a:pt x="1"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5"/>
                    <a:pt x="2" y="5"/>
                    <a:pt x="2" y="5"/>
                  </a:cubicBezTo>
                  <a:cubicBezTo>
                    <a:pt x="10" y="11"/>
                    <a:pt x="10" y="11"/>
                    <a:pt x="10" y="11"/>
                  </a:cubicBezTo>
                  <a:cubicBezTo>
                    <a:pt x="10" y="12"/>
                    <a:pt x="11" y="12"/>
                    <a:pt x="11" y="13"/>
                  </a:cubicBezTo>
                  <a:lnTo>
                    <a:pt x="11"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6" name="Freeform 95"/>
            <p:cNvSpPr>
              <a:spLocks/>
            </p:cNvSpPr>
            <p:nvPr/>
          </p:nvSpPr>
          <p:spPr bwMode="auto">
            <a:xfrm>
              <a:off x="2878" y="2372"/>
              <a:ext cx="23" cy="45"/>
            </a:xfrm>
            <a:custGeom>
              <a:avLst/>
              <a:gdLst>
                <a:gd name="T0" fmla="*/ 2095974701 w 10"/>
                <a:gd name="T1" fmla="*/ 2147483647 h 19"/>
                <a:gd name="T2" fmla="*/ 1612301593 w 10"/>
                <a:gd name="T3" fmla="*/ 2147483647 h 19"/>
                <a:gd name="T4" fmla="*/ 476470468 w 10"/>
                <a:gd name="T5" fmla="*/ 2147483647 h 19"/>
                <a:gd name="T6" fmla="*/ 0 w 10"/>
                <a:gd name="T7" fmla="*/ 2147483647 h 19"/>
                <a:gd name="T8" fmla="*/ 0 w 10"/>
                <a:gd name="T9" fmla="*/ 2147483647 h 19"/>
                <a:gd name="T10" fmla="*/ 476470468 w 10"/>
                <a:gd name="T11" fmla="*/ 2147483647 h 19"/>
                <a:gd name="T12" fmla="*/ 476470468 w 10"/>
                <a:gd name="T13" fmla="*/ 2147483647 h 19"/>
                <a:gd name="T14" fmla="*/ 1612301593 w 10"/>
                <a:gd name="T15" fmla="*/ 2147483647 h 19"/>
                <a:gd name="T16" fmla="*/ 1612301593 w 10"/>
                <a:gd name="T17" fmla="*/ 2147483647 h 19"/>
                <a:gd name="T18" fmla="*/ 207161179 w 10"/>
                <a:gd name="T19" fmla="*/ 2147483647 h 19"/>
                <a:gd name="T20" fmla="*/ 0 w 10"/>
                <a:gd name="T21" fmla="*/ 2029200499 h 19"/>
                <a:gd name="T22" fmla="*/ 0 w 10"/>
                <a:gd name="T23" fmla="*/ 856773888 h 19"/>
                <a:gd name="T24" fmla="*/ 476470468 w 10"/>
                <a:gd name="T25" fmla="*/ 0 h 19"/>
                <a:gd name="T26" fmla="*/ 1612301593 w 10"/>
                <a:gd name="T27" fmla="*/ 0 h 19"/>
                <a:gd name="T28" fmla="*/ 2095974701 w 10"/>
                <a:gd name="T29" fmla="*/ 856773888 h 19"/>
                <a:gd name="T30" fmla="*/ 2095974701 w 10"/>
                <a:gd name="T31" fmla="*/ 2147483647 h 19"/>
                <a:gd name="T32" fmla="*/ 1612301593 w 10"/>
                <a:gd name="T33" fmla="*/ 2147483647 h 19"/>
                <a:gd name="T34" fmla="*/ 1612301593 w 10"/>
                <a:gd name="T35" fmla="*/ 856773888 h 19"/>
                <a:gd name="T36" fmla="*/ 476470468 w 10"/>
                <a:gd name="T37" fmla="*/ 856773888 h 19"/>
                <a:gd name="T38" fmla="*/ 476470468 w 10"/>
                <a:gd name="T39" fmla="*/ 2029200499 h 19"/>
                <a:gd name="T40" fmla="*/ 1888816099 w 10"/>
                <a:gd name="T41" fmla="*/ 2147483647 h 19"/>
                <a:gd name="T42" fmla="*/ 2095974701 w 10"/>
                <a:gd name="T43" fmla="*/ 2147483647 h 19"/>
                <a:gd name="T44" fmla="*/ 2095974701 w 10"/>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
                <a:gd name="T70" fmla="*/ 0 h 19"/>
                <a:gd name="T71" fmla="*/ 10 w 10"/>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 h="19">
                  <a:moveTo>
                    <a:pt x="10" y="17"/>
                  </a:moveTo>
                  <a:cubicBezTo>
                    <a:pt x="10" y="18"/>
                    <a:pt x="10" y="19"/>
                    <a:pt x="8" y="19"/>
                  </a:cubicBezTo>
                  <a:cubicBezTo>
                    <a:pt x="2" y="19"/>
                    <a:pt x="2" y="19"/>
                    <a:pt x="2" y="19"/>
                  </a:cubicBezTo>
                  <a:cubicBezTo>
                    <a:pt x="0"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0" y="0"/>
                    <a:pt x="2" y="0"/>
                  </a:cubicBezTo>
                  <a:cubicBezTo>
                    <a:pt x="8" y="0"/>
                    <a:pt x="8" y="0"/>
                    <a:pt x="8" y="0"/>
                  </a:cubicBezTo>
                  <a:cubicBezTo>
                    <a:pt x="10" y="0"/>
                    <a:pt x="10" y="0"/>
                    <a:pt x="10" y="2"/>
                  </a:cubicBezTo>
                  <a:cubicBezTo>
                    <a:pt x="10" y="6"/>
                    <a:pt x="10" y="6"/>
                    <a:pt x="10" y="6"/>
                  </a:cubicBezTo>
                  <a:cubicBezTo>
                    <a:pt x="8" y="6"/>
                    <a:pt x="8" y="6"/>
                    <a:pt x="8" y="6"/>
                  </a:cubicBezTo>
                  <a:cubicBezTo>
                    <a:pt x="8" y="2"/>
                    <a:pt x="8" y="2"/>
                    <a:pt x="8" y="2"/>
                  </a:cubicBezTo>
                  <a:cubicBezTo>
                    <a:pt x="2" y="2"/>
                    <a:pt x="2" y="2"/>
                    <a:pt x="2" y="2"/>
                  </a:cubicBezTo>
                  <a:cubicBezTo>
                    <a:pt x="2" y="5"/>
                    <a:pt x="2" y="5"/>
                    <a:pt x="2" y="5"/>
                  </a:cubicBezTo>
                  <a:cubicBezTo>
                    <a:pt x="9" y="11"/>
                    <a:pt x="9" y="11"/>
                    <a:pt x="9" y="11"/>
                  </a:cubicBezTo>
                  <a:cubicBezTo>
                    <a:pt x="10" y="12"/>
                    <a:pt x="10" y="12"/>
                    <a:pt x="10" y="13"/>
                  </a:cubicBezTo>
                  <a:lnTo>
                    <a:pt x="10"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7" name="Freeform 96"/>
            <p:cNvSpPr>
              <a:spLocks noEditPoints="1"/>
            </p:cNvSpPr>
            <p:nvPr/>
          </p:nvSpPr>
          <p:spPr bwMode="auto">
            <a:xfrm>
              <a:off x="2928" y="2377"/>
              <a:ext cx="7" cy="40"/>
            </a:xfrm>
            <a:custGeom>
              <a:avLst/>
              <a:gdLst>
                <a:gd name="T0" fmla="*/ 7 w 7"/>
                <a:gd name="T1" fmla="*/ 9 h 40"/>
                <a:gd name="T2" fmla="*/ 0 w 7"/>
                <a:gd name="T3" fmla="*/ 9 h 40"/>
                <a:gd name="T4" fmla="*/ 0 w 7"/>
                <a:gd name="T5" fmla="*/ 0 h 40"/>
                <a:gd name="T6" fmla="*/ 7 w 7"/>
                <a:gd name="T7" fmla="*/ 0 h 40"/>
                <a:gd name="T8" fmla="*/ 7 w 7"/>
                <a:gd name="T9" fmla="*/ 9 h 40"/>
                <a:gd name="T10" fmla="*/ 7 w 7"/>
                <a:gd name="T11" fmla="*/ 40 h 40"/>
                <a:gd name="T12" fmla="*/ 0 w 7"/>
                <a:gd name="T13" fmla="*/ 40 h 40"/>
                <a:gd name="T14" fmla="*/ 0 w 7"/>
                <a:gd name="T15" fmla="*/ 33 h 40"/>
                <a:gd name="T16" fmla="*/ 7 w 7"/>
                <a:gd name="T17" fmla="*/ 33 h 40"/>
                <a:gd name="T18" fmla="*/ 7 w 7"/>
                <a:gd name="T19" fmla="*/ 4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0"/>
                <a:gd name="T32" fmla="*/ 7 w 7"/>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0">
                  <a:moveTo>
                    <a:pt x="7" y="9"/>
                  </a:moveTo>
                  <a:lnTo>
                    <a:pt x="0" y="9"/>
                  </a:lnTo>
                  <a:lnTo>
                    <a:pt x="0" y="0"/>
                  </a:lnTo>
                  <a:lnTo>
                    <a:pt x="7" y="0"/>
                  </a:lnTo>
                  <a:lnTo>
                    <a:pt x="7" y="9"/>
                  </a:lnTo>
                  <a:close/>
                  <a:moveTo>
                    <a:pt x="7" y="40"/>
                  </a:moveTo>
                  <a:lnTo>
                    <a:pt x="0" y="40"/>
                  </a:lnTo>
                  <a:lnTo>
                    <a:pt x="0" y="33"/>
                  </a:lnTo>
                  <a:lnTo>
                    <a:pt x="7" y="33"/>
                  </a:lnTo>
                  <a:lnTo>
                    <a:pt x="7" y="40"/>
                  </a:lnTo>
                  <a:close/>
                </a:path>
              </a:pathLst>
            </a:custGeom>
            <a:solidFill>
              <a:srgbClr val="231F20"/>
            </a:solidFill>
            <a:ln w="9525">
              <a:noFill/>
              <a:round/>
              <a:headEnd/>
              <a:tailEnd/>
            </a:ln>
          </p:spPr>
          <p:txBody>
            <a:bodyPr/>
            <a:lstStyle/>
            <a:p>
              <a:endParaRPr lang="zh-CN" altLang="en-US" sz="1200">
                <a:latin typeface="+mn-ea"/>
                <a:ea typeface="+mn-ea"/>
              </a:endParaRPr>
            </a:p>
          </p:txBody>
        </p:sp>
        <p:grpSp>
          <p:nvGrpSpPr>
            <p:cNvPr id="218" name="Group 97"/>
            <p:cNvGrpSpPr>
              <a:grpSpLocks/>
            </p:cNvGrpSpPr>
            <p:nvPr/>
          </p:nvGrpSpPr>
          <p:grpSpPr bwMode="auto">
            <a:xfrm>
              <a:off x="2815" y="1973"/>
              <a:ext cx="132" cy="241"/>
              <a:chOff x="3641" y="1959"/>
              <a:chExt cx="248" cy="451"/>
            </a:xfrm>
          </p:grpSpPr>
          <p:sp>
            <p:nvSpPr>
              <p:cNvPr id="219" name="Freeform 98"/>
              <p:cNvSpPr>
                <a:spLocks/>
              </p:cNvSpPr>
              <p:nvPr/>
            </p:nvSpPr>
            <p:spPr bwMode="auto">
              <a:xfrm>
                <a:off x="3648" y="2122"/>
                <a:ext cx="236" cy="283"/>
              </a:xfrm>
              <a:custGeom>
                <a:avLst/>
                <a:gdLst>
                  <a:gd name="T0" fmla="*/ 2147483647 w 100"/>
                  <a:gd name="T1" fmla="*/ 2147483647 h 120"/>
                  <a:gd name="T2" fmla="*/ 2147483647 w 100"/>
                  <a:gd name="T3" fmla="*/ 2147483647 h 120"/>
                  <a:gd name="T4" fmla="*/ 2147483647 w 100"/>
                  <a:gd name="T5" fmla="*/ 0 h 120"/>
                  <a:gd name="T6" fmla="*/ 0 w 100"/>
                  <a:gd name="T7" fmla="*/ 0 h 120"/>
                  <a:gd name="T8" fmla="*/ 2147483647 w 100"/>
                  <a:gd name="T9" fmla="*/ 2147483647 h 120"/>
                  <a:gd name="T10" fmla="*/ 2147483647 w 100"/>
                  <a:gd name="T11" fmla="*/ 2147483647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5"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solidFill>
                <a:srgbClr val="3874BA"/>
              </a:solidFill>
              <a:ln w="9525">
                <a:noFill/>
                <a:round/>
                <a:headEnd/>
                <a:tailEnd/>
              </a:ln>
            </p:spPr>
            <p:txBody>
              <a:bodyPr/>
              <a:lstStyle/>
              <a:p>
                <a:endParaRPr lang="zh-CN" altLang="en-US" sz="1200">
                  <a:latin typeface="+mn-ea"/>
                  <a:ea typeface="+mn-ea"/>
                </a:endParaRPr>
              </a:p>
            </p:txBody>
          </p:sp>
          <p:sp>
            <p:nvSpPr>
              <p:cNvPr id="220" name="Oval 99"/>
              <p:cNvSpPr>
                <a:spLocks noChangeArrowheads="1"/>
              </p:cNvSpPr>
              <p:nvPr/>
            </p:nvSpPr>
            <p:spPr bwMode="auto">
              <a:xfrm>
                <a:off x="3648" y="2074"/>
                <a:ext cx="236" cy="92"/>
              </a:xfrm>
              <a:prstGeom prst="ellipse">
                <a:avLst/>
              </a:prstGeom>
              <a:solidFill>
                <a:srgbClr val="6BA5D9"/>
              </a:solidFill>
              <a:ln w="9525">
                <a:noFill/>
                <a:round/>
                <a:headEnd/>
                <a:tailEnd/>
              </a:ln>
            </p:spPr>
            <p:txBody>
              <a:bodyPr/>
              <a:lstStyle/>
              <a:p>
                <a:endParaRPr lang="en-US" altLang="zh-CN" sz="1200">
                  <a:solidFill>
                    <a:schemeClr val="tx1"/>
                  </a:solidFill>
                  <a:latin typeface="+mn-ea"/>
                  <a:ea typeface="+mn-ea"/>
                </a:endParaRPr>
              </a:p>
            </p:txBody>
          </p:sp>
          <p:sp>
            <p:nvSpPr>
              <p:cNvPr id="221" name="Freeform 100"/>
              <p:cNvSpPr>
                <a:spLocks/>
              </p:cNvSpPr>
              <p:nvPr/>
            </p:nvSpPr>
            <p:spPr bwMode="auto">
              <a:xfrm>
                <a:off x="3648" y="2119"/>
                <a:ext cx="236" cy="47"/>
              </a:xfrm>
              <a:custGeom>
                <a:avLst/>
                <a:gdLst>
                  <a:gd name="T0" fmla="*/ 2147483647 w 100"/>
                  <a:gd name="T1" fmla="*/ 2147483647 h 20"/>
                  <a:gd name="T2" fmla="*/ 0 w 100"/>
                  <a:gd name="T3" fmla="*/ 0 h 20"/>
                  <a:gd name="T4" fmla="*/ 0 w 100"/>
                  <a:gd name="T5" fmla="*/ 0 h 20"/>
                  <a:gd name="T6" fmla="*/ 2147483647 w 100"/>
                  <a:gd name="T7" fmla="*/ 2147483647 h 20"/>
                  <a:gd name="T8" fmla="*/ 2147483647 w 100"/>
                  <a:gd name="T9" fmla="*/ 0 h 20"/>
                  <a:gd name="T10" fmla="*/ 2147483647 w 100"/>
                  <a:gd name="T11" fmla="*/ 0 h 20"/>
                  <a:gd name="T12" fmla="*/ 2147483647 w 100"/>
                  <a:gd name="T13" fmla="*/ 2147483647 h 20"/>
                  <a:gd name="T14" fmla="*/ 0 60000 65536"/>
                  <a:gd name="T15" fmla="*/ 0 60000 65536"/>
                  <a:gd name="T16" fmla="*/ 0 60000 65536"/>
                  <a:gd name="T17" fmla="*/ 0 60000 65536"/>
                  <a:gd name="T18" fmla="*/ 0 60000 65536"/>
                  <a:gd name="T19" fmla="*/ 0 60000 65536"/>
                  <a:gd name="T20" fmla="*/ 0 60000 65536"/>
                  <a:gd name="T21" fmla="*/ 0 w 100"/>
                  <a:gd name="T22" fmla="*/ 0 h 20"/>
                  <a:gd name="T23" fmla="*/ 100 w 10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20">
                    <a:moveTo>
                      <a:pt x="50" y="19"/>
                    </a:moveTo>
                    <a:cubicBezTo>
                      <a:pt x="23" y="19"/>
                      <a:pt x="0" y="10"/>
                      <a:pt x="0" y="0"/>
                    </a:cubicBezTo>
                    <a:cubicBezTo>
                      <a:pt x="0" y="0"/>
                      <a:pt x="0" y="0"/>
                      <a:pt x="0" y="0"/>
                    </a:cubicBezTo>
                    <a:cubicBezTo>
                      <a:pt x="0" y="11"/>
                      <a:pt x="22" y="20"/>
                      <a:pt x="50" y="20"/>
                    </a:cubicBezTo>
                    <a:cubicBezTo>
                      <a:pt x="78" y="20"/>
                      <a:pt x="100" y="11"/>
                      <a:pt x="100" y="0"/>
                    </a:cubicBezTo>
                    <a:cubicBezTo>
                      <a:pt x="100" y="0"/>
                      <a:pt x="100" y="0"/>
                      <a:pt x="100" y="0"/>
                    </a:cubicBezTo>
                    <a:cubicBezTo>
                      <a:pt x="100" y="10"/>
                      <a:pt x="77" y="19"/>
                      <a:pt x="50" y="19"/>
                    </a:cubicBezTo>
                    <a:close/>
                  </a:path>
                </a:pathLst>
              </a:custGeom>
              <a:solidFill>
                <a:srgbClr val="135BA7"/>
              </a:solidFill>
              <a:ln w="9525">
                <a:noFill/>
                <a:round/>
                <a:headEnd/>
                <a:tailEnd/>
              </a:ln>
            </p:spPr>
            <p:txBody>
              <a:bodyPr/>
              <a:lstStyle/>
              <a:p>
                <a:endParaRPr lang="zh-CN" altLang="en-US" sz="1200">
                  <a:latin typeface="+mn-ea"/>
                  <a:ea typeface="+mn-ea"/>
                </a:endParaRPr>
              </a:p>
            </p:txBody>
          </p:sp>
          <p:sp>
            <p:nvSpPr>
              <p:cNvPr id="222" name="Oval 101"/>
              <p:cNvSpPr>
                <a:spLocks noChangeArrowheads="1"/>
              </p:cNvSpPr>
              <p:nvPr/>
            </p:nvSpPr>
            <p:spPr bwMode="auto">
              <a:xfrm>
                <a:off x="3690" y="2074"/>
                <a:ext cx="151" cy="76"/>
              </a:xfrm>
              <a:prstGeom prst="ellipse">
                <a:avLst/>
              </a:prstGeom>
              <a:solidFill>
                <a:srgbClr val="3874BA"/>
              </a:solidFill>
              <a:ln w="9525">
                <a:noFill/>
                <a:round/>
                <a:headEnd/>
                <a:tailEnd/>
              </a:ln>
            </p:spPr>
            <p:txBody>
              <a:bodyPr/>
              <a:lstStyle/>
              <a:p>
                <a:endParaRPr lang="en-US" altLang="zh-CN" sz="1200">
                  <a:solidFill>
                    <a:schemeClr val="tx1"/>
                  </a:solidFill>
                  <a:latin typeface="+mn-ea"/>
                  <a:ea typeface="+mn-ea"/>
                </a:endParaRPr>
              </a:p>
            </p:txBody>
          </p:sp>
          <p:sp>
            <p:nvSpPr>
              <p:cNvPr id="223" name="Oval 102"/>
              <p:cNvSpPr>
                <a:spLocks noChangeArrowheads="1"/>
              </p:cNvSpPr>
              <p:nvPr/>
            </p:nvSpPr>
            <p:spPr bwMode="auto">
              <a:xfrm>
                <a:off x="3688" y="1961"/>
                <a:ext cx="156" cy="158"/>
              </a:xfrm>
              <a:prstGeom prst="ellipse">
                <a:avLst/>
              </a:prstGeom>
              <a:solidFill>
                <a:srgbClr val="6BA5D9"/>
              </a:solidFill>
              <a:ln w="9525">
                <a:noFill/>
                <a:round/>
                <a:headEnd/>
                <a:tailEnd/>
              </a:ln>
            </p:spPr>
            <p:txBody>
              <a:bodyPr/>
              <a:lstStyle/>
              <a:p>
                <a:endParaRPr lang="en-US" altLang="zh-CN" sz="1200">
                  <a:solidFill>
                    <a:schemeClr val="tx1"/>
                  </a:solidFill>
                  <a:latin typeface="+mn-ea"/>
                  <a:ea typeface="+mn-ea"/>
                </a:endParaRPr>
              </a:p>
            </p:txBody>
          </p:sp>
          <p:sp>
            <p:nvSpPr>
              <p:cNvPr id="224" name="Freeform 103"/>
              <p:cNvSpPr>
                <a:spLocks/>
              </p:cNvSpPr>
              <p:nvPr/>
            </p:nvSpPr>
            <p:spPr bwMode="auto">
              <a:xfrm>
                <a:off x="3641" y="1959"/>
                <a:ext cx="248" cy="451"/>
              </a:xfrm>
              <a:custGeom>
                <a:avLst/>
                <a:gdLst>
                  <a:gd name="T0" fmla="*/ 2147483647 w 105"/>
                  <a:gd name="T1" fmla="*/ 2147483647 h 191"/>
                  <a:gd name="T2" fmla="*/ 2147483647 w 105"/>
                  <a:gd name="T3" fmla="*/ 2147483647 h 191"/>
                  <a:gd name="T4" fmla="*/ 2147483647 w 105"/>
                  <a:gd name="T5" fmla="*/ 2147483647 h 191"/>
                  <a:gd name="T6" fmla="*/ 2147483647 w 105"/>
                  <a:gd name="T7" fmla="*/ 2147483647 h 191"/>
                  <a:gd name="T8" fmla="*/ 2147483647 w 105"/>
                  <a:gd name="T9" fmla="*/ 2147483647 h 191"/>
                  <a:gd name="T10" fmla="*/ 2147483647 w 105"/>
                  <a:gd name="T11" fmla="*/ 0 h 191"/>
                  <a:gd name="T12" fmla="*/ 2147483647 w 105"/>
                  <a:gd name="T13" fmla="*/ 2147483647 h 191"/>
                  <a:gd name="T14" fmla="*/ 2147483647 w 105"/>
                  <a:gd name="T15" fmla="*/ 2147483647 h 191"/>
                  <a:gd name="T16" fmla="*/ 2147483647 w 105"/>
                  <a:gd name="T17" fmla="*/ 2147483647 h 191"/>
                  <a:gd name="T18" fmla="*/ 2147483647 w 105"/>
                  <a:gd name="T19" fmla="*/ 2147483647 h 191"/>
                  <a:gd name="T20" fmla="*/ 814971336 w 105"/>
                  <a:gd name="T21" fmla="*/ 2147483647 h 191"/>
                  <a:gd name="T22" fmla="*/ 1459429674 w 105"/>
                  <a:gd name="T23" fmla="*/ 2147483647 h 191"/>
                  <a:gd name="T24" fmla="*/ 2147483647 w 105"/>
                  <a:gd name="T25" fmla="*/ 2147483647 h 191"/>
                  <a:gd name="T26" fmla="*/ 2147483647 w 105"/>
                  <a:gd name="T27" fmla="*/ 2147483647 h 191"/>
                  <a:gd name="T28" fmla="*/ 2147483647 w 105"/>
                  <a:gd name="T29" fmla="*/ 2147483647 h 191"/>
                  <a:gd name="T30" fmla="*/ 2147483647 w 105"/>
                  <a:gd name="T31" fmla="*/ 2147483647 h 191"/>
                  <a:gd name="T32" fmla="*/ 2147483647 w 105"/>
                  <a:gd name="T33" fmla="*/ 2147483647 h 191"/>
                  <a:gd name="T34" fmla="*/ 2147483647 w 105"/>
                  <a:gd name="T35" fmla="*/ 2147483647 h 191"/>
                  <a:gd name="T36" fmla="*/ 2147483647 w 105"/>
                  <a:gd name="T37" fmla="*/ 2147483647 h 191"/>
                  <a:gd name="T38" fmla="*/ 2147483647 w 105"/>
                  <a:gd name="T39" fmla="*/ 2147483647 h 191"/>
                  <a:gd name="T40" fmla="*/ 2147483647 w 105"/>
                  <a:gd name="T41" fmla="*/ 2147483647 h 191"/>
                  <a:gd name="T42" fmla="*/ 2147483647 w 105"/>
                  <a:gd name="T43" fmla="*/ 2147483647 h 191"/>
                  <a:gd name="T44" fmla="*/ 2147483647 w 105"/>
                  <a:gd name="T45" fmla="*/ 2147483647 h 191"/>
                  <a:gd name="T46" fmla="*/ 2147483647 w 105"/>
                  <a:gd name="T47" fmla="*/ 2147483647 h 191"/>
                  <a:gd name="T48" fmla="*/ 2147483647 w 105"/>
                  <a:gd name="T49" fmla="*/ 2147483647 h 191"/>
                  <a:gd name="T50" fmla="*/ 2147483647 w 105"/>
                  <a:gd name="T51" fmla="*/ 2147483647 h 191"/>
                  <a:gd name="T52" fmla="*/ 2147483647 w 105"/>
                  <a:gd name="T53" fmla="*/ 2147483647 h 191"/>
                  <a:gd name="T54" fmla="*/ 2147483647 w 105"/>
                  <a:gd name="T55" fmla="*/ 2147483647 h 191"/>
                  <a:gd name="T56" fmla="*/ 2147483647 w 105"/>
                  <a:gd name="T57" fmla="*/ 2147483647 h 191"/>
                  <a:gd name="T58" fmla="*/ 2147483647 w 105"/>
                  <a:gd name="T59" fmla="*/ 2147483647 h 191"/>
                  <a:gd name="T60" fmla="*/ 2147483647 w 105"/>
                  <a:gd name="T61" fmla="*/ 2147483647 h 191"/>
                  <a:gd name="T62" fmla="*/ 2147483647 w 105"/>
                  <a:gd name="T63" fmla="*/ 2147483647 h 191"/>
                  <a:gd name="T64" fmla="*/ 2147483647 w 105"/>
                  <a:gd name="T65" fmla="*/ 2147483647 h 191"/>
                  <a:gd name="T66" fmla="*/ 2147483647 w 105"/>
                  <a:gd name="T67" fmla="*/ 2147483647 h 191"/>
                  <a:gd name="T68" fmla="*/ 2147483647 w 105"/>
                  <a:gd name="T69" fmla="*/ 2147483647 h 191"/>
                  <a:gd name="T70" fmla="*/ 2147483647 w 105"/>
                  <a:gd name="T71" fmla="*/ 2147483647 h 191"/>
                  <a:gd name="T72" fmla="*/ 2147483647 w 105"/>
                  <a:gd name="T73" fmla="*/ 2147483647 h 191"/>
                  <a:gd name="T74" fmla="*/ 2147483647 w 105"/>
                  <a:gd name="T75" fmla="*/ 2147483647 h 191"/>
                  <a:gd name="T76" fmla="*/ 2147483647 w 105"/>
                  <a:gd name="T77" fmla="*/ 2147483647 h 191"/>
                  <a:gd name="T78" fmla="*/ 2147483647 w 105"/>
                  <a:gd name="T79" fmla="*/ 2147483647 h 191"/>
                  <a:gd name="T80" fmla="*/ 2147483647 w 105"/>
                  <a:gd name="T81" fmla="*/ 2147483647 h 191"/>
                  <a:gd name="T82" fmla="*/ 2147483647 w 105"/>
                  <a:gd name="T83" fmla="*/ 2147483647 h 191"/>
                  <a:gd name="T84" fmla="*/ 1924883647 w 105"/>
                  <a:gd name="T85" fmla="*/ 2147483647 h 191"/>
                  <a:gd name="T86" fmla="*/ 2147483647 w 105"/>
                  <a:gd name="T87" fmla="*/ 2147483647 h 191"/>
                  <a:gd name="T88" fmla="*/ 2147483647 w 105"/>
                  <a:gd name="T89" fmla="*/ 2147483647 h 191"/>
                  <a:gd name="T90" fmla="*/ 2147483647 w 105"/>
                  <a:gd name="T91" fmla="*/ 2147483647 h 191"/>
                  <a:gd name="T92" fmla="*/ 2147483647 w 105"/>
                  <a:gd name="T93" fmla="*/ 2147483647 h 191"/>
                  <a:gd name="T94" fmla="*/ 2147483647 w 105"/>
                  <a:gd name="T95" fmla="*/ 1155234535 h 191"/>
                  <a:gd name="T96" fmla="*/ 2147483647 w 105"/>
                  <a:gd name="T97" fmla="*/ 2147483647 h 191"/>
                  <a:gd name="T98" fmla="*/ 2147483647 w 105"/>
                  <a:gd name="T99" fmla="*/ 2147483647 h 191"/>
                  <a:gd name="T100" fmla="*/ 2147483647 w 105"/>
                  <a:gd name="T101" fmla="*/ 2147483647 h 191"/>
                  <a:gd name="T102" fmla="*/ 2147483647 w 105"/>
                  <a:gd name="T103" fmla="*/ 2147483647 h 191"/>
                  <a:gd name="T104" fmla="*/ 2147483647 w 105"/>
                  <a:gd name="T105" fmla="*/ 2147483647 h 191"/>
                  <a:gd name="T106" fmla="*/ 2147483647 w 105"/>
                  <a:gd name="T107" fmla="*/ 2147483647 h 191"/>
                  <a:gd name="T108" fmla="*/ 2147483647 w 105"/>
                  <a:gd name="T109" fmla="*/ 2147483647 h 191"/>
                  <a:gd name="T110" fmla="*/ 2147483647 w 105"/>
                  <a:gd name="T111" fmla="*/ 2147483647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8"/>
                    </a:moveTo>
                    <a:cubicBezTo>
                      <a:pt x="105" y="61"/>
                      <a:pt x="97" y="55"/>
                      <a:pt x="81" y="51"/>
                    </a:cubicBezTo>
                    <a:cubicBezTo>
                      <a:pt x="82" y="51"/>
                      <a:pt x="82" y="51"/>
                      <a:pt x="82" y="52"/>
                    </a:cubicBezTo>
                    <a:cubicBezTo>
                      <a:pt x="82" y="52"/>
                      <a:pt x="82" y="53"/>
                      <a:pt x="82" y="53"/>
                    </a:cubicBezTo>
                    <a:cubicBezTo>
                      <a:pt x="89" y="42"/>
                      <a:pt x="89" y="29"/>
                      <a:pt x="83" y="18"/>
                    </a:cubicBezTo>
                    <a:cubicBezTo>
                      <a:pt x="77" y="7"/>
                      <a:pt x="66" y="0"/>
                      <a:pt x="53" y="0"/>
                    </a:cubicBezTo>
                    <a:cubicBezTo>
                      <a:pt x="40" y="0"/>
                      <a:pt x="29" y="7"/>
                      <a:pt x="23" y="18"/>
                    </a:cubicBezTo>
                    <a:cubicBezTo>
                      <a:pt x="17" y="29"/>
                      <a:pt x="17" y="42"/>
                      <a:pt x="24" y="53"/>
                    </a:cubicBezTo>
                    <a:cubicBezTo>
                      <a:pt x="23" y="53"/>
                      <a:pt x="23" y="52"/>
                      <a:pt x="24" y="52"/>
                    </a:cubicBezTo>
                    <a:cubicBezTo>
                      <a:pt x="24" y="51"/>
                      <a:pt x="24" y="51"/>
                      <a:pt x="25" y="51"/>
                    </a:cubicBezTo>
                    <a:cubicBezTo>
                      <a:pt x="3" y="56"/>
                      <a:pt x="0" y="65"/>
                      <a:pt x="2" y="72"/>
                    </a:cubicBezTo>
                    <a:cubicBezTo>
                      <a:pt x="4" y="84"/>
                      <a:pt x="4" y="84"/>
                      <a:pt x="4" y="84"/>
                    </a:cubicBezTo>
                    <a:cubicBezTo>
                      <a:pt x="7" y="96"/>
                      <a:pt x="7" y="96"/>
                      <a:pt x="7" y="96"/>
                    </a:cubicBezTo>
                    <a:cubicBezTo>
                      <a:pt x="15" y="132"/>
                      <a:pt x="15" y="132"/>
                      <a:pt x="15" y="132"/>
                    </a:cubicBezTo>
                    <a:cubicBezTo>
                      <a:pt x="23" y="167"/>
                      <a:pt x="23" y="167"/>
                      <a:pt x="23" y="167"/>
                    </a:cubicBezTo>
                    <a:cubicBezTo>
                      <a:pt x="25" y="177"/>
                      <a:pt x="25" y="177"/>
                      <a:pt x="25" y="177"/>
                    </a:cubicBezTo>
                    <a:cubicBezTo>
                      <a:pt x="26" y="178"/>
                      <a:pt x="26" y="178"/>
                      <a:pt x="26" y="178"/>
                    </a:cubicBezTo>
                    <a:cubicBezTo>
                      <a:pt x="26" y="180"/>
                      <a:pt x="26" y="182"/>
                      <a:pt x="28" y="184"/>
                    </a:cubicBezTo>
                    <a:cubicBezTo>
                      <a:pt x="33" y="189"/>
                      <a:pt x="43" y="191"/>
                      <a:pt x="57" y="190"/>
                    </a:cubicBezTo>
                    <a:cubicBezTo>
                      <a:pt x="62"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3" y="77"/>
                      <a:pt x="105" y="73"/>
                      <a:pt x="105" y="68"/>
                    </a:cubicBezTo>
                    <a:cubicBezTo>
                      <a:pt x="105" y="68"/>
                      <a:pt x="105" y="68"/>
                      <a:pt x="105" y="68"/>
                    </a:cubicBezTo>
                    <a:cubicBezTo>
                      <a:pt x="105" y="68"/>
                      <a:pt x="104" y="67"/>
                      <a:pt x="103" y="67"/>
                    </a:cubicBezTo>
                    <a:cubicBezTo>
                      <a:pt x="102" y="67"/>
                      <a:pt x="102" y="68"/>
                      <a:pt x="102" y="68"/>
                    </a:cubicBezTo>
                    <a:cubicBezTo>
                      <a:pt x="102" y="68"/>
                      <a:pt x="102" y="68"/>
                      <a:pt x="102" y="68"/>
                    </a:cubicBezTo>
                    <a:cubicBezTo>
                      <a:pt x="102" y="72"/>
                      <a:pt x="100" y="77"/>
                      <a:pt x="99" y="81"/>
                    </a:cubicBezTo>
                    <a:cubicBezTo>
                      <a:pt x="99" y="83"/>
                      <a:pt x="98" y="85"/>
                      <a:pt x="98" y="87"/>
                    </a:cubicBezTo>
                    <a:cubicBezTo>
                      <a:pt x="93" y="108"/>
                      <a:pt x="93" y="108"/>
                      <a:pt x="93" y="108"/>
                    </a:cubicBezTo>
                    <a:cubicBezTo>
                      <a:pt x="88" y="128"/>
                      <a:pt x="88" y="128"/>
                      <a:pt x="88" y="128"/>
                    </a:cubicBezTo>
                    <a:cubicBezTo>
                      <a:pt x="77" y="179"/>
                      <a:pt x="77" y="179"/>
                      <a:pt x="77" y="179"/>
                    </a:cubicBezTo>
                    <a:cubicBezTo>
                      <a:pt x="76" y="182"/>
                      <a:pt x="72" y="186"/>
                      <a:pt x="57" y="187"/>
                    </a:cubicBezTo>
                    <a:cubicBezTo>
                      <a:pt x="44" y="188"/>
                      <a:pt x="35" y="186"/>
                      <a:pt x="30" y="181"/>
                    </a:cubicBezTo>
                    <a:cubicBezTo>
                      <a:pt x="29" y="180"/>
                      <a:pt x="29" y="179"/>
                      <a:pt x="29" y="177"/>
                    </a:cubicBezTo>
                    <a:cubicBezTo>
                      <a:pt x="28" y="177"/>
                      <a:pt x="28" y="177"/>
                      <a:pt x="28" y="177"/>
                    </a:cubicBezTo>
                    <a:cubicBezTo>
                      <a:pt x="26" y="167"/>
                      <a:pt x="26" y="167"/>
                      <a:pt x="26" y="167"/>
                    </a:cubicBezTo>
                    <a:cubicBezTo>
                      <a:pt x="18" y="131"/>
                      <a:pt x="18" y="131"/>
                      <a:pt x="18" y="131"/>
                    </a:cubicBezTo>
                    <a:cubicBezTo>
                      <a:pt x="10" y="96"/>
                      <a:pt x="10" y="96"/>
                      <a:pt x="10" y="96"/>
                    </a:cubicBezTo>
                    <a:cubicBezTo>
                      <a:pt x="7" y="83"/>
                      <a:pt x="7" y="83"/>
                      <a:pt x="7" y="83"/>
                    </a:cubicBezTo>
                    <a:cubicBezTo>
                      <a:pt x="5" y="71"/>
                      <a:pt x="5" y="71"/>
                      <a:pt x="5" y="71"/>
                    </a:cubicBezTo>
                    <a:cubicBezTo>
                      <a:pt x="2" y="62"/>
                      <a:pt x="15" y="56"/>
                      <a:pt x="25" y="54"/>
                    </a:cubicBezTo>
                    <a:cubicBezTo>
                      <a:pt x="26" y="54"/>
                      <a:pt x="26" y="53"/>
                      <a:pt x="26" y="53"/>
                    </a:cubicBezTo>
                    <a:cubicBezTo>
                      <a:pt x="27" y="52"/>
                      <a:pt x="27" y="52"/>
                      <a:pt x="26" y="52"/>
                    </a:cubicBezTo>
                    <a:cubicBezTo>
                      <a:pt x="20" y="42"/>
                      <a:pt x="20" y="30"/>
                      <a:pt x="25" y="19"/>
                    </a:cubicBezTo>
                    <a:cubicBezTo>
                      <a:pt x="31" y="9"/>
                      <a:pt x="41" y="3"/>
                      <a:pt x="53" y="3"/>
                    </a:cubicBezTo>
                    <a:cubicBezTo>
                      <a:pt x="64" y="3"/>
                      <a:pt x="75" y="9"/>
                      <a:pt x="80" y="19"/>
                    </a:cubicBezTo>
                    <a:cubicBezTo>
                      <a:pt x="86" y="30"/>
                      <a:pt x="86" y="42"/>
                      <a:pt x="80" y="52"/>
                    </a:cubicBezTo>
                    <a:cubicBezTo>
                      <a:pt x="79" y="52"/>
                      <a:pt x="79" y="52"/>
                      <a:pt x="79" y="53"/>
                    </a:cubicBezTo>
                    <a:cubicBezTo>
                      <a:pt x="80" y="53"/>
                      <a:pt x="80" y="54"/>
                      <a:pt x="80" y="54"/>
                    </a:cubicBezTo>
                    <a:cubicBezTo>
                      <a:pt x="94" y="57"/>
                      <a:pt x="102" y="62"/>
                      <a:pt x="102" y="68"/>
                    </a:cubicBezTo>
                    <a:cubicBezTo>
                      <a:pt x="102" y="68"/>
                      <a:pt x="102" y="68"/>
                      <a:pt x="102" y="68"/>
                    </a:cubicBezTo>
                    <a:cubicBezTo>
                      <a:pt x="102" y="69"/>
                      <a:pt x="102" y="70"/>
                      <a:pt x="103" y="70"/>
                    </a:cubicBezTo>
                    <a:cubicBezTo>
                      <a:pt x="104" y="70"/>
                      <a:pt x="105" y="69"/>
                      <a:pt x="105" y="68"/>
                    </a:cubicBezTo>
                    <a:close/>
                  </a:path>
                </a:pathLst>
              </a:custGeom>
              <a:solidFill>
                <a:srgbClr val="231F20"/>
              </a:solidFill>
              <a:ln w="9525">
                <a:noFill/>
                <a:round/>
                <a:headEnd/>
                <a:tailEnd/>
              </a:ln>
            </p:spPr>
            <p:txBody>
              <a:bodyPr/>
              <a:lstStyle/>
              <a:p>
                <a:endParaRPr lang="zh-CN" altLang="en-US" sz="1200">
                  <a:latin typeface="+mn-ea"/>
                  <a:ea typeface="+mn-ea"/>
                </a:endParaRPr>
              </a:p>
            </p:txBody>
          </p:sp>
        </p:grpSp>
      </p:grpSp>
      <p:sp>
        <p:nvSpPr>
          <p:cNvPr id="225" name="右箭头 224"/>
          <p:cNvSpPr/>
          <p:nvPr/>
        </p:nvSpPr>
        <p:spPr>
          <a:xfrm>
            <a:off x="4664082" y="2636281"/>
            <a:ext cx="745941" cy="239750"/>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28" name="文本框 227"/>
          <p:cNvSpPr txBox="1"/>
          <p:nvPr/>
        </p:nvSpPr>
        <p:spPr>
          <a:xfrm>
            <a:off x="2110910" y="2189836"/>
            <a:ext cx="1221105" cy="276999"/>
          </a:xfrm>
          <a:prstGeom prst="rect">
            <a:avLst/>
          </a:prstGeom>
          <a:noFill/>
        </p:spPr>
        <p:txBody>
          <a:bodyPr wrap="square" rtlCol="0">
            <a:spAutoFit/>
          </a:bodyPr>
          <a:lstStyle/>
          <a:p>
            <a:r>
              <a:rPr lang="en-US" altLang="zh-CN" sz="1200" dirty="0" smtClean="0">
                <a:solidFill>
                  <a:srgbClr val="C00000"/>
                </a:solidFill>
                <a:latin typeface="+mn-ea"/>
                <a:ea typeface="+mn-ea"/>
              </a:rPr>
              <a:t>1.</a:t>
            </a:r>
            <a:r>
              <a:rPr lang="zh-CN" altLang="en-US" sz="1200" dirty="0" smtClean="0">
                <a:solidFill>
                  <a:srgbClr val="C00000"/>
                </a:solidFill>
                <a:latin typeface="+mn-ea"/>
                <a:ea typeface="+mn-ea"/>
              </a:rPr>
              <a:t>访问</a:t>
            </a:r>
            <a:r>
              <a:rPr lang="en-US" altLang="zh-CN" sz="1200" dirty="0" smtClean="0">
                <a:solidFill>
                  <a:srgbClr val="C00000"/>
                </a:solidFill>
                <a:latin typeface="+mn-ea"/>
                <a:ea typeface="+mn-ea"/>
              </a:rPr>
              <a:t>LB</a:t>
            </a:r>
            <a:endParaRPr lang="zh-CN" altLang="en-US" sz="1200" dirty="0">
              <a:solidFill>
                <a:srgbClr val="C00000"/>
              </a:solidFill>
              <a:latin typeface="+mn-ea"/>
              <a:ea typeface="+mn-ea"/>
            </a:endParaRPr>
          </a:p>
        </p:txBody>
      </p:sp>
      <p:sp>
        <p:nvSpPr>
          <p:cNvPr id="229" name="文本框 228"/>
          <p:cNvSpPr txBox="1"/>
          <p:nvPr/>
        </p:nvSpPr>
        <p:spPr>
          <a:xfrm>
            <a:off x="3731156" y="2170216"/>
            <a:ext cx="1458406" cy="276999"/>
          </a:xfrm>
          <a:prstGeom prst="rect">
            <a:avLst/>
          </a:prstGeom>
          <a:noFill/>
        </p:spPr>
        <p:txBody>
          <a:bodyPr wrap="square" rtlCol="0">
            <a:spAutoFit/>
          </a:bodyPr>
          <a:lstStyle/>
          <a:p>
            <a:r>
              <a:rPr lang="en-US" altLang="zh-CN" sz="1200" dirty="0" smtClean="0">
                <a:solidFill>
                  <a:srgbClr val="C00000"/>
                </a:solidFill>
                <a:latin typeface="+mn-ea"/>
                <a:ea typeface="+mn-ea"/>
              </a:rPr>
              <a:t>2.LB</a:t>
            </a:r>
            <a:r>
              <a:rPr lang="zh-CN" altLang="en-US" sz="1200" dirty="0" smtClean="0">
                <a:solidFill>
                  <a:srgbClr val="C00000"/>
                </a:solidFill>
                <a:latin typeface="+mn-ea"/>
                <a:ea typeface="+mn-ea"/>
              </a:rPr>
              <a:t>选择</a:t>
            </a:r>
            <a:r>
              <a:rPr lang="en-US" altLang="zh-CN" sz="1200" dirty="0" smtClean="0">
                <a:solidFill>
                  <a:srgbClr val="C00000"/>
                </a:solidFill>
                <a:latin typeface="+mn-ea"/>
                <a:ea typeface="+mn-ea"/>
              </a:rPr>
              <a:t>WI</a:t>
            </a:r>
            <a:endParaRPr lang="zh-CN" altLang="en-US" sz="1200" dirty="0">
              <a:solidFill>
                <a:srgbClr val="C00000"/>
              </a:solidFill>
              <a:latin typeface="+mn-ea"/>
              <a:ea typeface="+mn-ea"/>
            </a:endParaRPr>
          </a:p>
        </p:txBody>
      </p:sp>
      <p:pic>
        <p:nvPicPr>
          <p:cNvPr id="236" name="图片 235"/>
          <p:cNvPicPr>
            <a:picLocks noChangeAspect="1"/>
          </p:cNvPicPr>
          <p:nvPr/>
        </p:nvPicPr>
        <p:blipFill>
          <a:blip r:embed="rId3"/>
          <a:stretch>
            <a:fillRect/>
          </a:stretch>
        </p:blipFill>
        <p:spPr>
          <a:xfrm>
            <a:off x="5095231" y="1286493"/>
            <a:ext cx="1733714" cy="885159"/>
          </a:xfrm>
          <a:prstGeom prst="rect">
            <a:avLst/>
          </a:prstGeom>
          <a:ln w="12700">
            <a:solidFill>
              <a:schemeClr val="bg1">
                <a:lumMod val="85000"/>
              </a:schemeClr>
            </a:solidFill>
          </a:ln>
        </p:spPr>
      </p:pic>
      <p:sp>
        <p:nvSpPr>
          <p:cNvPr id="237" name="右箭头 236"/>
          <p:cNvSpPr/>
          <p:nvPr/>
        </p:nvSpPr>
        <p:spPr>
          <a:xfrm rot="9839028">
            <a:off x="2915125" y="1781870"/>
            <a:ext cx="2008854" cy="278042"/>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Tree>
    <p:extLst>
      <p:ext uri="{BB962C8B-B14F-4D97-AF65-F5344CB8AC3E}">
        <p14:creationId xmlns:p14="http://schemas.microsoft.com/office/powerpoint/2010/main" val="35413601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圆角矩形 38"/>
          <p:cNvSpPr/>
          <p:nvPr/>
        </p:nvSpPr>
        <p:spPr bwMode="auto">
          <a:xfrm>
            <a:off x="4801689" y="3087309"/>
            <a:ext cx="1924091" cy="2573939"/>
          </a:xfrm>
          <a:prstGeom prst="roundRect">
            <a:avLst/>
          </a:prstGeom>
          <a:solidFill>
            <a:srgbClr val="92D050"/>
          </a:solidFill>
          <a:ln>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3" name="标题 2"/>
          <p:cNvSpPr>
            <a:spLocks noGrp="1"/>
          </p:cNvSpPr>
          <p:nvPr>
            <p:ph type="title"/>
          </p:nvPr>
        </p:nvSpPr>
        <p:spPr/>
        <p:txBody>
          <a:bodyPr/>
          <a:lstStyle/>
          <a:p>
            <a:r>
              <a:rPr lang="zh-CN" altLang="en-US" dirty="0" smtClean="0"/>
              <a:t>虚拟桌面管理层 </a:t>
            </a:r>
            <a:r>
              <a:rPr lang="en-US" altLang="zh-CN" dirty="0" smtClean="0"/>
              <a:t>(2)</a:t>
            </a:r>
            <a:endParaRPr lang="zh-CN" altLang="en-US" dirty="0"/>
          </a:p>
        </p:txBody>
      </p:sp>
      <p:sp>
        <p:nvSpPr>
          <p:cNvPr id="6" name="文本占位符 5"/>
          <p:cNvSpPr>
            <a:spLocks noGrp="1"/>
          </p:cNvSpPr>
          <p:nvPr>
            <p:ph type="body" sz="quarter" idx="10"/>
          </p:nvPr>
        </p:nvSpPr>
        <p:spPr/>
        <p:txBody>
          <a:bodyPr/>
          <a:lstStyle/>
          <a:p>
            <a:r>
              <a:rPr lang="en-US" altLang="zh-CN" dirty="0"/>
              <a:t>HDC</a:t>
            </a:r>
            <a:r>
              <a:rPr lang="zh-CN" altLang="en-US" dirty="0" smtClean="0"/>
              <a:t>（</a:t>
            </a:r>
            <a:r>
              <a:rPr lang="en-US" altLang="zh-CN" dirty="0" smtClean="0"/>
              <a:t>Huawei Desktop Controller</a:t>
            </a:r>
            <a:r>
              <a:rPr lang="zh-CN" altLang="en-US" dirty="0" smtClean="0"/>
              <a:t>） 华为桌面控制器</a:t>
            </a:r>
            <a:endParaRPr lang="en-US" altLang="zh-CN" dirty="0"/>
          </a:p>
          <a:p>
            <a:pPr lvl="1"/>
            <a:r>
              <a:rPr lang="en-US" altLang="zh-CN" sz="1800" dirty="0"/>
              <a:t>HDC</a:t>
            </a:r>
            <a:r>
              <a:rPr lang="zh-CN" altLang="en-US" sz="1800" dirty="0"/>
              <a:t>是虚拟桌面管理软件的核心组件，根据</a:t>
            </a:r>
            <a:r>
              <a:rPr lang="en-US" altLang="zh-CN" sz="1800" dirty="0"/>
              <a:t>ITA</a:t>
            </a:r>
            <a:r>
              <a:rPr lang="zh-CN" altLang="en-US" sz="1800" dirty="0"/>
              <a:t>发送的请求进行桌面组的管理、用户和虚拟桌面的关联管理，处理虚拟机登录的相关请求等。</a:t>
            </a:r>
          </a:p>
        </p:txBody>
      </p:sp>
      <p:sp>
        <p:nvSpPr>
          <p:cNvPr id="12" name="Freeform 12"/>
          <p:cNvSpPr>
            <a:spLocks noEditPoints="1"/>
          </p:cNvSpPr>
          <p:nvPr/>
        </p:nvSpPr>
        <p:spPr bwMode="auto">
          <a:xfrm>
            <a:off x="8040216" y="3087309"/>
            <a:ext cx="792088" cy="683382"/>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3" name="Freeform 12"/>
          <p:cNvSpPr>
            <a:spLocks noEditPoints="1"/>
          </p:cNvSpPr>
          <p:nvPr/>
        </p:nvSpPr>
        <p:spPr bwMode="auto">
          <a:xfrm>
            <a:off x="8040216" y="4107608"/>
            <a:ext cx="792088" cy="683382"/>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4" name="Freeform 12"/>
          <p:cNvSpPr>
            <a:spLocks noEditPoints="1"/>
          </p:cNvSpPr>
          <p:nvPr/>
        </p:nvSpPr>
        <p:spPr bwMode="auto">
          <a:xfrm>
            <a:off x="8040216" y="5123767"/>
            <a:ext cx="792088" cy="683382"/>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5" name="Freeform 12"/>
          <p:cNvSpPr>
            <a:spLocks noEditPoints="1"/>
          </p:cNvSpPr>
          <p:nvPr/>
        </p:nvSpPr>
        <p:spPr bwMode="auto">
          <a:xfrm>
            <a:off x="9156340" y="3087309"/>
            <a:ext cx="792088" cy="683382"/>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6" name="Freeform 12"/>
          <p:cNvSpPr>
            <a:spLocks noEditPoints="1"/>
          </p:cNvSpPr>
          <p:nvPr/>
        </p:nvSpPr>
        <p:spPr bwMode="auto">
          <a:xfrm>
            <a:off x="9156340" y="4107608"/>
            <a:ext cx="792088" cy="683382"/>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7" name="Freeform 12"/>
          <p:cNvSpPr>
            <a:spLocks noEditPoints="1"/>
          </p:cNvSpPr>
          <p:nvPr/>
        </p:nvSpPr>
        <p:spPr bwMode="auto">
          <a:xfrm>
            <a:off x="9156340" y="5131350"/>
            <a:ext cx="792088" cy="683382"/>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8" name="文本框 17"/>
          <p:cNvSpPr txBox="1"/>
          <p:nvPr/>
        </p:nvSpPr>
        <p:spPr bwMode="auto">
          <a:xfrm>
            <a:off x="8436260" y="5850989"/>
            <a:ext cx="1728192"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dirty="0" smtClean="0">
                <a:latin typeface="+mn-ea"/>
                <a:ea typeface="+mn-ea"/>
              </a:rPr>
              <a:t>桌面虚拟机</a:t>
            </a:r>
          </a:p>
        </p:txBody>
      </p:sp>
      <p:sp>
        <p:nvSpPr>
          <p:cNvPr id="33" name="右箭头 32"/>
          <p:cNvSpPr/>
          <p:nvPr/>
        </p:nvSpPr>
        <p:spPr bwMode="auto">
          <a:xfrm>
            <a:off x="3661487" y="4485951"/>
            <a:ext cx="1080120" cy="458508"/>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34" name="右箭头 33"/>
          <p:cNvSpPr/>
          <p:nvPr/>
        </p:nvSpPr>
        <p:spPr bwMode="auto">
          <a:xfrm>
            <a:off x="6860940" y="4485951"/>
            <a:ext cx="1080120" cy="458508"/>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4" name="圆角矩形 3"/>
          <p:cNvSpPr/>
          <p:nvPr/>
        </p:nvSpPr>
        <p:spPr bwMode="auto">
          <a:xfrm>
            <a:off x="2095594" y="4512844"/>
            <a:ext cx="1440160" cy="515226"/>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mn-ea"/>
              </a:rPr>
              <a:t>ITA</a:t>
            </a:r>
            <a:endParaRPr kumimoji="0" lang="zh-CN" altLang="en-US" sz="2000" b="0" i="0" u="none" strike="noStrike" cap="none" normalizeH="0" baseline="0" dirty="0" smtClean="0">
              <a:ln>
                <a:noFill/>
              </a:ln>
              <a:solidFill>
                <a:schemeClr val="tx1"/>
              </a:solidFill>
              <a:effectLst/>
              <a:latin typeface="+mn-ea"/>
            </a:endParaRPr>
          </a:p>
        </p:txBody>
      </p:sp>
      <p:sp>
        <p:nvSpPr>
          <p:cNvPr id="35" name="圆角矩形 34"/>
          <p:cNvSpPr/>
          <p:nvPr/>
        </p:nvSpPr>
        <p:spPr bwMode="auto">
          <a:xfrm>
            <a:off x="1811524" y="3799115"/>
            <a:ext cx="2033645" cy="515226"/>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mn-ea"/>
              </a:rPr>
              <a:t>ITA Portal</a:t>
            </a:r>
            <a:r>
              <a:rPr kumimoji="0" lang="zh-CN" altLang="en-US" sz="2000" b="0" i="0" u="none" strike="noStrike" cap="none" normalizeH="0" baseline="0" dirty="0" smtClean="0">
                <a:ln>
                  <a:noFill/>
                </a:ln>
                <a:solidFill>
                  <a:schemeClr val="tx1"/>
                </a:solidFill>
                <a:effectLst/>
                <a:latin typeface="+mn-ea"/>
              </a:rPr>
              <a:t>界面</a:t>
            </a:r>
          </a:p>
        </p:txBody>
      </p:sp>
      <p:sp>
        <p:nvSpPr>
          <p:cNvPr id="36" name="圆角矩形 35"/>
          <p:cNvSpPr/>
          <p:nvPr/>
        </p:nvSpPr>
        <p:spPr bwMode="auto">
          <a:xfrm>
            <a:off x="5056558" y="3429000"/>
            <a:ext cx="1440160" cy="515226"/>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2000" dirty="0">
                <a:solidFill>
                  <a:schemeClr val="tx1"/>
                </a:solidFill>
                <a:latin typeface="+mn-ea"/>
              </a:rPr>
              <a:t>HDC</a:t>
            </a:r>
            <a:endParaRPr kumimoji="0" lang="zh-CN" altLang="en-US" sz="2000" b="0" i="0" u="none" strike="noStrike" cap="none" normalizeH="0" baseline="0" dirty="0" smtClean="0">
              <a:ln>
                <a:noFill/>
              </a:ln>
              <a:solidFill>
                <a:schemeClr val="tx1"/>
              </a:solidFill>
              <a:effectLst/>
              <a:latin typeface="+mn-ea"/>
            </a:endParaRPr>
          </a:p>
        </p:txBody>
      </p:sp>
      <p:sp>
        <p:nvSpPr>
          <p:cNvPr id="37" name="圆角矩形 36"/>
          <p:cNvSpPr/>
          <p:nvPr/>
        </p:nvSpPr>
        <p:spPr bwMode="auto">
          <a:xfrm>
            <a:off x="5070440" y="4107608"/>
            <a:ext cx="1440160" cy="515226"/>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2000" dirty="0">
                <a:solidFill>
                  <a:schemeClr val="tx1"/>
                </a:solidFill>
                <a:latin typeface="+mn-ea"/>
              </a:rPr>
              <a:t>HDC</a:t>
            </a:r>
            <a:endParaRPr kumimoji="0" lang="zh-CN" altLang="en-US" sz="2000" b="0" i="0" u="none" strike="noStrike" cap="none" normalizeH="0" baseline="0" dirty="0" smtClean="0">
              <a:ln>
                <a:noFill/>
              </a:ln>
              <a:solidFill>
                <a:schemeClr val="tx1"/>
              </a:solidFill>
              <a:effectLst/>
              <a:latin typeface="+mn-ea"/>
            </a:endParaRPr>
          </a:p>
        </p:txBody>
      </p:sp>
      <p:sp>
        <p:nvSpPr>
          <p:cNvPr id="38" name="圆角矩形 37"/>
          <p:cNvSpPr/>
          <p:nvPr/>
        </p:nvSpPr>
        <p:spPr bwMode="auto">
          <a:xfrm>
            <a:off x="5089575" y="4791348"/>
            <a:ext cx="1440160" cy="515226"/>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2000" dirty="0">
                <a:solidFill>
                  <a:schemeClr val="tx1"/>
                </a:solidFill>
                <a:latin typeface="+mn-ea"/>
              </a:rPr>
              <a:t>HDC</a:t>
            </a:r>
            <a:endParaRPr kumimoji="0" lang="zh-CN" altLang="en-US" sz="2000" b="0" i="0" u="none" strike="noStrike" cap="none" normalizeH="0" baseline="0" dirty="0" smtClean="0">
              <a:ln>
                <a:noFill/>
              </a:ln>
              <a:solidFill>
                <a:schemeClr val="tx1"/>
              </a:solidFill>
              <a:effectLst/>
              <a:latin typeface="+mn-ea"/>
            </a:endParaRPr>
          </a:p>
        </p:txBody>
      </p:sp>
    </p:spTree>
    <p:extLst>
      <p:ext uri="{BB962C8B-B14F-4D97-AF65-F5344CB8AC3E}">
        <p14:creationId xmlns:p14="http://schemas.microsoft.com/office/powerpoint/2010/main" val="124910922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登录</a:t>
            </a:r>
            <a:r>
              <a:rPr lang="zh-CN" altLang="en-US" dirty="0" smtClean="0"/>
              <a:t>流程 </a:t>
            </a:r>
            <a:r>
              <a:rPr lang="en-US" altLang="zh-CN" dirty="0" smtClean="0"/>
              <a:t>- </a:t>
            </a:r>
            <a:r>
              <a:rPr lang="zh-CN" altLang="en-US" dirty="0" smtClean="0"/>
              <a:t>用户鉴权</a:t>
            </a:r>
            <a:endParaRPr lang="zh-CN" altLang="en-US" dirty="0"/>
          </a:p>
        </p:txBody>
      </p:sp>
      <p:sp>
        <p:nvSpPr>
          <p:cNvPr id="5" name="圆角矩形 4"/>
          <p:cNvSpPr/>
          <p:nvPr/>
        </p:nvSpPr>
        <p:spPr>
          <a:xfrm>
            <a:off x="4304095" y="3216894"/>
            <a:ext cx="3512247" cy="20040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latin typeface="+mn-ea"/>
            </a:endParaRPr>
          </a:p>
        </p:txBody>
      </p:sp>
      <p:grpSp>
        <p:nvGrpSpPr>
          <p:cNvPr id="6" name="组合 142"/>
          <p:cNvGrpSpPr/>
          <p:nvPr/>
        </p:nvGrpSpPr>
        <p:grpSpPr>
          <a:xfrm>
            <a:off x="2175526" y="1899271"/>
            <a:ext cx="680605" cy="486135"/>
            <a:chOff x="7089459" y="3598864"/>
            <a:chExt cx="134937" cy="100014"/>
          </a:xfrm>
        </p:grpSpPr>
        <p:sp>
          <p:nvSpPr>
            <p:cNvPr id="7"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8"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9"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10"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grpSp>
      <p:grpSp>
        <p:nvGrpSpPr>
          <p:cNvPr id="11" name="组合 19612"/>
          <p:cNvGrpSpPr/>
          <p:nvPr/>
        </p:nvGrpSpPr>
        <p:grpSpPr>
          <a:xfrm>
            <a:off x="3926351" y="1905130"/>
            <a:ext cx="586453" cy="474243"/>
            <a:chOff x="6245225" y="965201"/>
            <a:chExt cx="439738" cy="355600"/>
          </a:xfrm>
          <a:solidFill>
            <a:srgbClr val="3C3C3B"/>
          </a:solidFill>
        </p:grpSpPr>
        <p:sp>
          <p:nvSpPr>
            <p:cNvPr id="12" name="Freeform 58"/>
            <p:cNvSpPr>
              <a:spLocks/>
            </p:cNvSpPr>
            <p:nvPr/>
          </p:nvSpPr>
          <p:spPr bwMode="auto">
            <a:xfrm>
              <a:off x="6245225" y="965201"/>
              <a:ext cx="439738" cy="344488"/>
            </a:xfrm>
            <a:custGeom>
              <a:avLst/>
              <a:gdLst>
                <a:gd name="T0" fmla="*/ 492 w 517"/>
                <a:gd name="T1" fmla="*/ 402 h 402"/>
                <a:gd name="T2" fmla="*/ 492 w 517"/>
                <a:gd name="T3" fmla="*/ 402 h 402"/>
                <a:gd name="T4" fmla="*/ 418 w 517"/>
                <a:gd name="T5" fmla="*/ 402 h 402"/>
                <a:gd name="T6" fmla="*/ 406 w 517"/>
                <a:gd name="T7" fmla="*/ 389 h 402"/>
                <a:gd name="T8" fmla="*/ 418 w 517"/>
                <a:gd name="T9" fmla="*/ 377 h 402"/>
                <a:gd name="T10" fmla="*/ 492 w 517"/>
                <a:gd name="T11" fmla="*/ 377 h 402"/>
                <a:gd name="T12" fmla="*/ 492 w 517"/>
                <a:gd name="T13" fmla="*/ 24 h 402"/>
                <a:gd name="T14" fmla="*/ 25 w 517"/>
                <a:gd name="T15" fmla="*/ 24 h 402"/>
                <a:gd name="T16" fmla="*/ 25 w 517"/>
                <a:gd name="T17" fmla="*/ 377 h 402"/>
                <a:gd name="T18" fmla="*/ 333 w 517"/>
                <a:gd name="T19" fmla="*/ 377 h 402"/>
                <a:gd name="T20" fmla="*/ 345 w 517"/>
                <a:gd name="T21" fmla="*/ 389 h 402"/>
                <a:gd name="T22" fmla="*/ 333 w 517"/>
                <a:gd name="T23" fmla="*/ 402 h 402"/>
                <a:gd name="T24" fmla="*/ 25 w 517"/>
                <a:gd name="T25" fmla="*/ 402 h 402"/>
                <a:gd name="T26" fmla="*/ 0 w 517"/>
                <a:gd name="T27" fmla="*/ 377 h 402"/>
                <a:gd name="T28" fmla="*/ 0 w 517"/>
                <a:gd name="T29" fmla="*/ 24 h 402"/>
                <a:gd name="T30" fmla="*/ 25 w 517"/>
                <a:gd name="T31" fmla="*/ 0 h 402"/>
                <a:gd name="T32" fmla="*/ 492 w 517"/>
                <a:gd name="T33" fmla="*/ 0 h 402"/>
                <a:gd name="T34" fmla="*/ 517 w 517"/>
                <a:gd name="T35" fmla="*/ 24 h 402"/>
                <a:gd name="T36" fmla="*/ 517 w 517"/>
                <a:gd name="T37" fmla="*/ 377 h 402"/>
                <a:gd name="T38" fmla="*/ 492 w 517"/>
                <a:gd name="T39"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7" h="402">
                  <a:moveTo>
                    <a:pt x="492" y="402"/>
                  </a:moveTo>
                  <a:lnTo>
                    <a:pt x="492" y="402"/>
                  </a:lnTo>
                  <a:lnTo>
                    <a:pt x="418" y="402"/>
                  </a:lnTo>
                  <a:cubicBezTo>
                    <a:pt x="412" y="402"/>
                    <a:pt x="406" y="396"/>
                    <a:pt x="406" y="389"/>
                  </a:cubicBezTo>
                  <a:cubicBezTo>
                    <a:pt x="406" y="383"/>
                    <a:pt x="412" y="377"/>
                    <a:pt x="418" y="377"/>
                  </a:cubicBezTo>
                  <a:lnTo>
                    <a:pt x="492" y="377"/>
                  </a:lnTo>
                  <a:lnTo>
                    <a:pt x="492" y="24"/>
                  </a:lnTo>
                  <a:lnTo>
                    <a:pt x="25" y="24"/>
                  </a:lnTo>
                  <a:lnTo>
                    <a:pt x="25" y="377"/>
                  </a:lnTo>
                  <a:lnTo>
                    <a:pt x="333" y="377"/>
                  </a:lnTo>
                  <a:cubicBezTo>
                    <a:pt x="339" y="377"/>
                    <a:pt x="345" y="383"/>
                    <a:pt x="345" y="389"/>
                  </a:cubicBezTo>
                  <a:cubicBezTo>
                    <a:pt x="345" y="396"/>
                    <a:pt x="339" y="402"/>
                    <a:pt x="333" y="402"/>
                  </a:cubicBezTo>
                  <a:lnTo>
                    <a:pt x="25" y="402"/>
                  </a:lnTo>
                  <a:cubicBezTo>
                    <a:pt x="11" y="402"/>
                    <a:pt x="0" y="391"/>
                    <a:pt x="0" y="377"/>
                  </a:cubicBezTo>
                  <a:lnTo>
                    <a:pt x="0" y="24"/>
                  </a:lnTo>
                  <a:cubicBezTo>
                    <a:pt x="0" y="11"/>
                    <a:pt x="11" y="0"/>
                    <a:pt x="25" y="0"/>
                  </a:cubicBezTo>
                  <a:lnTo>
                    <a:pt x="492" y="0"/>
                  </a:lnTo>
                  <a:cubicBezTo>
                    <a:pt x="506" y="0"/>
                    <a:pt x="517" y="11"/>
                    <a:pt x="517" y="24"/>
                  </a:cubicBezTo>
                  <a:lnTo>
                    <a:pt x="517" y="377"/>
                  </a:lnTo>
                  <a:cubicBezTo>
                    <a:pt x="517" y="391"/>
                    <a:pt x="506" y="402"/>
                    <a:pt x="492" y="40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 name="Freeform 59"/>
            <p:cNvSpPr>
              <a:spLocks/>
            </p:cNvSpPr>
            <p:nvPr/>
          </p:nvSpPr>
          <p:spPr bwMode="auto">
            <a:xfrm>
              <a:off x="6516688" y="1277938"/>
              <a:ext cx="42863" cy="42863"/>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1" y="51"/>
                    <a:pt x="0" y="39"/>
                    <a:pt x="0" y="25"/>
                  </a:cubicBezTo>
                  <a:cubicBezTo>
                    <a:pt x="0" y="11"/>
                    <a:pt x="11" y="0"/>
                    <a:pt x="26" y="0"/>
                  </a:cubicBezTo>
                  <a:cubicBezTo>
                    <a:pt x="40" y="0"/>
                    <a:pt x="51" y="11"/>
                    <a:pt x="51" y="25"/>
                  </a:cubicBezTo>
                  <a:cubicBezTo>
                    <a:pt x="51" y="39"/>
                    <a:pt x="40" y="51"/>
                    <a:pt x="26"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 name="Freeform 60"/>
            <p:cNvSpPr>
              <a:spLocks/>
            </p:cNvSpPr>
            <p:nvPr/>
          </p:nvSpPr>
          <p:spPr bwMode="auto">
            <a:xfrm>
              <a:off x="6583363" y="1277938"/>
              <a:ext cx="42863" cy="42863"/>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40" y="0"/>
                    <a:pt x="51" y="11"/>
                    <a:pt x="51" y="25"/>
                  </a:cubicBezTo>
                  <a:cubicBezTo>
                    <a:pt x="51" y="39"/>
                    <a:pt x="40"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 name="Freeform 61"/>
            <p:cNvSpPr>
              <a:spLocks/>
            </p:cNvSpPr>
            <p:nvPr/>
          </p:nvSpPr>
          <p:spPr bwMode="auto">
            <a:xfrm>
              <a:off x="6513513" y="1127126"/>
              <a:ext cx="80963" cy="22225"/>
            </a:xfrm>
            <a:custGeom>
              <a:avLst/>
              <a:gdLst>
                <a:gd name="T0" fmla="*/ 96 w 96"/>
                <a:gd name="T1" fmla="*/ 25 h 25"/>
                <a:gd name="T2" fmla="*/ 96 w 96"/>
                <a:gd name="T3" fmla="*/ 25 h 25"/>
                <a:gd name="T4" fmla="*/ 0 w 96"/>
                <a:gd name="T5" fmla="*/ 24 h 25"/>
                <a:gd name="T6" fmla="*/ 0 w 96"/>
                <a:gd name="T7" fmla="*/ 0 h 25"/>
                <a:gd name="T8" fmla="*/ 96 w 96"/>
                <a:gd name="T9" fmla="*/ 0 h 25"/>
                <a:gd name="T10" fmla="*/ 96 w 96"/>
                <a:gd name="T11" fmla="*/ 25 h 25"/>
              </a:gdLst>
              <a:ahLst/>
              <a:cxnLst>
                <a:cxn ang="0">
                  <a:pos x="T0" y="T1"/>
                </a:cxn>
                <a:cxn ang="0">
                  <a:pos x="T2" y="T3"/>
                </a:cxn>
                <a:cxn ang="0">
                  <a:pos x="T4" y="T5"/>
                </a:cxn>
                <a:cxn ang="0">
                  <a:pos x="T6" y="T7"/>
                </a:cxn>
                <a:cxn ang="0">
                  <a:pos x="T8" y="T9"/>
                </a:cxn>
                <a:cxn ang="0">
                  <a:pos x="T10" y="T11"/>
                </a:cxn>
              </a:cxnLst>
              <a:rect l="0" t="0" r="r" b="b"/>
              <a:pathLst>
                <a:path w="96" h="25">
                  <a:moveTo>
                    <a:pt x="96" y="25"/>
                  </a:moveTo>
                  <a:lnTo>
                    <a:pt x="96" y="25"/>
                  </a:lnTo>
                  <a:lnTo>
                    <a:pt x="0" y="24"/>
                  </a:lnTo>
                  <a:lnTo>
                    <a:pt x="0" y="0"/>
                  </a:lnTo>
                  <a:lnTo>
                    <a:pt x="96" y="0"/>
                  </a:lnTo>
                  <a:lnTo>
                    <a:pt x="96" y="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 name="Freeform 62"/>
            <p:cNvSpPr>
              <a:spLocks/>
            </p:cNvSpPr>
            <p:nvPr/>
          </p:nvSpPr>
          <p:spPr bwMode="auto">
            <a:xfrm>
              <a:off x="6578600" y="1103313"/>
              <a:ext cx="38100" cy="69850"/>
            </a:xfrm>
            <a:custGeom>
              <a:avLst/>
              <a:gdLst>
                <a:gd name="T0" fmla="*/ 0 w 46"/>
                <a:gd name="T1" fmla="*/ 0 h 81"/>
                <a:gd name="T2" fmla="*/ 0 w 46"/>
                <a:gd name="T3" fmla="*/ 0 h 81"/>
                <a:gd name="T4" fmla="*/ 46 w 46"/>
                <a:gd name="T5" fmla="*/ 40 h 81"/>
                <a:gd name="T6" fmla="*/ 0 w 46"/>
                <a:gd name="T7" fmla="*/ 81 h 81"/>
                <a:gd name="T8" fmla="*/ 0 w 46"/>
                <a:gd name="T9" fmla="*/ 0 h 81"/>
              </a:gdLst>
              <a:ahLst/>
              <a:cxnLst>
                <a:cxn ang="0">
                  <a:pos x="T0" y="T1"/>
                </a:cxn>
                <a:cxn ang="0">
                  <a:pos x="T2" y="T3"/>
                </a:cxn>
                <a:cxn ang="0">
                  <a:pos x="T4" y="T5"/>
                </a:cxn>
                <a:cxn ang="0">
                  <a:pos x="T6" y="T7"/>
                </a:cxn>
                <a:cxn ang="0">
                  <a:pos x="T8" y="T9"/>
                </a:cxn>
              </a:cxnLst>
              <a:rect l="0" t="0" r="r" b="b"/>
              <a:pathLst>
                <a:path w="46" h="81">
                  <a:moveTo>
                    <a:pt x="0" y="0"/>
                  </a:moveTo>
                  <a:lnTo>
                    <a:pt x="0" y="0"/>
                  </a:lnTo>
                  <a:lnTo>
                    <a:pt x="46" y="40"/>
                  </a:lnTo>
                  <a:lnTo>
                    <a:pt x="0" y="81"/>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 name="Freeform 63"/>
            <p:cNvSpPr>
              <a:spLocks/>
            </p:cNvSpPr>
            <p:nvPr/>
          </p:nvSpPr>
          <p:spPr bwMode="auto">
            <a:xfrm>
              <a:off x="6515100" y="1052513"/>
              <a:ext cx="84138" cy="49213"/>
            </a:xfrm>
            <a:custGeom>
              <a:avLst/>
              <a:gdLst>
                <a:gd name="T0" fmla="*/ 9 w 98"/>
                <a:gd name="T1" fmla="*/ 58 h 58"/>
                <a:gd name="T2" fmla="*/ 9 w 98"/>
                <a:gd name="T3" fmla="*/ 58 h 58"/>
                <a:gd name="T4" fmla="*/ 0 w 98"/>
                <a:gd name="T5" fmla="*/ 35 h 58"/>
                <a:gd name="T6" fmla="*/ 89 w 98"/>
                <a:gd name="T7" fmla="*/ 0 h 58"/>
                <a:gd name="T8" fmla="*/ 98 w 98"/>
                <a:gd name="T9" fmla="*/ 23 h 58"/>
                <a:gd name="T10" fmla="*/ 9 w 98"/>
                <a:gd name="T11" fmla="*/ 58 h 58"/>
              </a:gdLst>
              <a:ahLst/>
              <a:cxnLst>
                <a:cxn ang="0">
                  <a:pos x="T0" y="T1"/>
                </a:cxn>
                <a:cxn ang="0">
                  <a:pos x="T2" y="T3"/>
                </a:cxn>
                <a:cxn ang="0">
                  <a:pos x="T4" y="T5"/>
                </a:cxn>
                <a:cxn ang="0">
                  <a:pos x="T6" y="T7"/>
                </a:cxn>
                <a:cxn ang="0">
                  <a:pos x="T8" y="T9"/>
                </a:cxn>
                <a:cxn ang="0">
                  <a:pos x="T10" y="T11"/>
                </a:cxn>
              </a:cxnLst>
              <a:rect l="0" t="0" r="r" b="b"/>
              <a:pathLst>
                <a:path w="98" h="58">
                  <a:moveTo>
                    <a:pt x="9" y="58"/>
                  </a:moveTo>
                  <a:lnTo>
                    <a:pt x="9" y="58"/>
                  </a:lnTo>
                  <a:lnTo>
                    <a:pt x="0" y="35"/>
                  </a:lnTo>
                  <a:lnTo>
                    <a:pt x="89" y="0"/>
                  </a:lnTo>
                  <a:lnTo>
                    <a:pt x="98" y="23"/>
                  </a:lnTo>
                  <a:lnTo>
                    <a:pt x="9" y="5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 name="Freeform 64"/>
            <p:cNvSpPr>
              <a:spLocks/>
            </p:cNvSpPr>
            <p:nvPr/>
          </p:nvSpPr>
          <p:spPr bwMode="auto">
            <a:xfrm>
              <a:off x="6567488" y="1036638"/>
              <a:ext cx="47625" cy="63500"/>
            </a:xfrm>
            <a:custGeom>
              <a:avLst/>
              <a:gdLst>
                <a:gd name="T0" fmla="*/ 0 w 57"/>
                <a:gd name="T1" fmla="*/ 0 h 75"/>
                <a:gd name="T2" fmla="*/ 0 w 57"/>
                <a:gd name="T3" fmla="*/ 0 h 75"/>
                <a:gd name="T4" fmla="*/ 57 w 57"/>
                <a:gd name="T5" fmla="*/ 21 h 75"/>
                <a:gd name="T6" fmla="*/ 30 w 57"/>
                <a:gd name="T7" fmla="*/ 75 h 75"/>
                <a:gd name="T8" fmla="*/ 0 w 57"/>
                <a:gd name="T9" fmla="*/ 0 h 75"/>
              </a:gdLst>
              <a:ahLst/>
              <a:cxnLst>
                <a:cxn ang="0">
                  <a:pos x="T0" y="T1"/>
                </a:cxn>
                <a:cxn ang="0">
                  <a:pos x="T2" y="T3"/>
                </a:cxn>
                <a:cxn ang="0">
                  <a:pos x="T4" y="T5"/>
                </a:cxn>
                <a:cxn ang="0">
                  <a:pos x="T6" y="T7"/>
                </a:cxn>
                <a:cxn ang="0">
                  <a:pos x="T8" y="T9"/>
                </a:cxn>
              </a:cxnLst>
              <a:rect l="0" t="0" r="r" b="b"/>
              <a:pathLst>
                <a:path w="57" h="75">
                  <a:moveTo>
                    <a:pt x="0" y="0"/>
                  </a:moveTo>
                  <a:lnTo>
                    <a:pt x="0" y="0"/>
                  </a:lnTo>
                  <a:lnTo>
                    <a:pt x="57" y="21"/>
                  </a:lnTo>
                  <a:lnTo>
                    <a:pt x="30" y="7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9" name="Freeform 65"/>
            <p:cNvSpPr>
              <a:spLocks/>
            </p:cNvSpPr>
            <p:nvPr/>
          </p:nvSpPr>
          <p:spPr bwMode="auto">
            <a:xfrm>
              <a:off x="6515100" y="1173163"/>
              <a:ext cx="84138" cy="50800"/>
            </a:xfrm>
            <a:custGeom>
              <a:avLst/>
              <a:gdLst>
                <a:gd name="T0" fmla="*/ 89 w 98"/>
                <a:gd name="T1" fmla="*/ 59 h 59"/>
                <a:gd name="T2" fmla="*/ 89 w 98"/>
                <a:gd name="T3" fmla="*/ 59 h 59"/>
                <a:gd name="T4" fmla="*/ 0 w 98"/>
                <a:gd name="T5" fmla="*/ 23 h 59"/>
                <a:gd name="T6" fmla="*/ 9 w 98"/>
                <a:gd name="T7" fmla="*/ 0 h 59"/>
                <a:gd name="T8" fmla="*/ 98 w 98"/>
                <a:gd name="T9" fmla="*/ 36 h 59"/>
                <a:gd name="T10" fmla="*/ 89 w 98"/>
                <a:gd name="T11" fmla="*/ 59 h 59"/>
              </a:gdLst>
              <a:ahLst/>
              <a:cxnLst>
                <a:cxn ang="0">
                  <a:pos x="T0" y="T1"/>
                </a:cxn>
                <a:cxn ang="0">
                  <a:pos x="T2" y="T3"/>
                </a:cxn>
                <a:cxn ang="0">
                  <a:pos x="T4" y="T5"/>
                </a:cxn>
                <a:cxn ang="0">
                  <a:pos x="T6" y="T7"/>
                </a:cxn>
                <a:cxn ang="0">
                  <a:pos x="T8" y="T9"/>
                </a:cxn>
                <a:cxn ang="0">
                  <a:pos x="T10" y="T11"/>
                </a:cxn>
              </a:cxnLst>
              <a:rect l="0" t="0" r="r" b="b"/>
              <a:pathLst>
                <a:path w="98" h="59">
                  <a:moveTo>
                    <a:pt x="89" y="59"/>
                  </a:moveTo>
                  <a:lnTo>
                    <a:pt x="89" y="59"/>
                  </a:lnTo>
                  <a:lnTo>
                    <a:pt x="0" y="23"/>
                  </a:lnTo>
                  <a:lnTo>
                    <a:pt x="9" y="0"/>
                  </a:lnTo>
                  <a:lnTo>
                    <a:pt x="98" y="36"/>
                  </a:lnTo>
                  <a:lnTo>
                    <a:pt x="89" y="59"/>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0" name="Freeform 66"/>
            <p:cNvSpPr>
              <a:spLocks/>
            </p:cNvSpPr>
            <p:nvPr/>
          </p:nvSpPr>
          <p:spPr bwMode="auto">
            <a:xfrm>
              <a:off x="6567488" y="1174751"/>
              <a:ext cx="47625" cy="65088"/>
            </a:xfrm>
            <a:custGeom>
              <a:avLst/>
              <a:gdLst>
                <a:gd name="T0" fmla="*/ 0 w 57"/>
                <a:gd name="T1" fmla="*/ 75 h 75"/>
                <a:gd name="T2" fmla="*/ 0 w 57"/>
                <a:gd name="T3" fmla="*/ 75 h 75"/>
                <a:gd name="T4" fmla="*/ 57 w 57"/>
                <a:gd name="T5" fmla="*/ 55 h 75"/>
                <a:gd name="T6" fmla="*/ 30 w 57"/>
                <a:gd name="T7" fmla="*/ 0 h 75"/>
                <a:gd name="T8" fmla="*/ 0 w 57"/>
                <a:gd name="T9" fmla="*/ 75 h 75"/>
              </a:gdLst>
              <a:ahLst/>
              <a:cxnLst>
                <a:cxn ang="0">
                  <a:pos x="T0" y="T1"/>
                </a:cxn>
                <a:cxn ang="0">
                  <a:pos x="T2" y="T3"/>
                </a:cxn>
                <a:cxn ang="0">
                  <a:pos x="T4" y="T5"/>
                </a:cxn>
                <a:cxn ang="0">
                  <a:pos x="T6" y="T7"/>
                </a:cxn>
                <a:cxn ang="0">
                  <a:pos x="T8" y="T9"/>
                </a:cxn>
              </a:cxnLst>
              <a:rect l="0" t="0" r="r" b="b"/>
              <a:pathLst>
                <a:path w="57" h="75">
                  <a:moveTo>
                    <a:pt x="0" y="75"/>
                  </a:moveTo>
                  <a:lnTo>
                    <a:pt x="0" y="75"/>
                  </a:lnTo>
                  <a:lnTo>
                    <a:pt x="57" y="55"/>
                  </a:lnTo>
                  <a:lnTo>
                    <a:pt x="30" y="0"/>
                  </a:lnTo>
                  <a:lnTo>
                    <a:pt x="0" y="7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1" name="Freeform 67"/>
            <p:cNvSpPr>
              <a:spLocks/>
            </p:cNvSpPr>
            <p:nvPr/>
          </p:nvSpPr>
          <p:spPr bwMode="auto">
            <a:xfrm>
              <a:off x="6299200" y="1120776"/>
              <a:ext cx="112713" cy="33338"/>
            </a:xfrm>
            <a:custGeom>
              <a:avLst/>
              <a:gdLst>
                <a:gd name="T0" fmla="*/ 132 w 132"/>
                <a:gd name="T1" fmla="*/ 39 h 39"/>
                <a:gd name="T2" fmla="*/ 132 w 132"/>
                <a:gd name="T3" fmla="*/ 39 h 39"/>
                <a:gd name="T4" fmla="*/ 0 w 132"/>
                <a:gd name="T5" fmla="*/ 39 h 39"/>
                <a:gd name="T6" fmla="*/ 0 w 132"/>
                <a:gd name="T7" fmla="*/ 0 h 39"/>
                <a:gd name="T8" fmla="*/ 132 w 132"/>
                <a:gd name="T9" fmla="*/ 0 h 39"/>
                <a:gd name="T10" fmla="*/ 132 w 132"/>
                <a:gd name="T11" fmla="*/ 39 h 39"/>
              </a:gdLst>
              <a:ahLst/>
              <a:cxnLst>
                <a:cxn ang="0">
                  <a:pos x="T0" y="T1"/>
                </a:cxn>
                <a:cxn ang="0">
                  <a:pos x="T2" y="T3"/>
                </a:cxn>
                <a:cxn ang="0">
                  <a:pos x="T4" y="T5"/>
                </a:cxn>
                <a:cxn ang="0">
                  <a:pos x="T6" y="T7"/>
                </a:cxn>
                <a:cxn ang="0">
                  <a:pos x="T8" y="T9"/>
                </a:cxn>
                <a:cxn ang="0">
                  <a:pos x="T10" y="T11"/>
                </a:cxn>
              </a:cxnLst>
              <a:rect l="0" t="0" r="r" b="b"/>
              <a:pathLst>
                <a:path w="132" h="39">
                  <a:moveTo>
                    <a:pt x="132" y="39"/>
                  </a:moveTo>
                  <a:lnTo>
                    <a:pt x="132" y="39"/>
                  </a:lnTo>
                  <a:lnTo>
                    <a:pt x="0" y="39"/>
                  </a:lnTo>
                  <a:lnTo>
                    <a:pt x="0" y="0"/>
                  </a:lnTo>
                  <a:lnTo>
                    <a:pt x="132" y="0"/>
                  </a:lnTo>
                  <a:lnTo>
                    <a:pt x="132" y="39"/>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2" name="Freeform 68"/>
            <p:cNvSpPr>
              <a:spLocks/>
            </p:cNvSpPr>
            <p:nvPr/>
          </p:nvSpPr>
          <p:spPr bwMode="auto">
            <a:xfrm>
              <a:off x="6388100" y="1087438"/>
              <a:ext cx="57150" cy="101600"/>
            </a:xfrm>
            <a:custGeom>
              <a:avLst/>
              <a:gdLst>
                <a:gd name="T0" fmla="*/ 0 w 67"/>
                <a:gd name="T1" fmla="*/ 0 h 118"/>
                <a:gd name="T2" fmla="*/ 0 w 67"/>
                <a:gd name="T3" fmla="*/ 0 h 118"/>
                <a:gd name="T4" fmla="*/ 67 w 67"/>
                <a:gd name="T5" fmla="*/ 59 h 118"/>
                <a:gd name="T6" fmla="*/ 0 w 67"/>
                <a:gd name="T7" fmla="*/ 118 h 118"/>
                <a:gd name="T8" fmla="*/ 0 w 67"/>
                <a:gd name="T9" fmla="*/ 0 h 118"/>
              </a:gdLst>
              <a:ahLst/>
              <a:cxnLst>
                <a:cxn ang="0">
                  <a:pos x="T0" y="T1"/>
                </a:cxn>
                <a:cxn ang="0">
                  <a:pos x="T2" y="T3"/>
                </a:cxn>
                <a:cxn ang="0">
                  <a:pos x="T4" y="T5"/>
                </a:cxn>
                <a:cxn ang="0">
                  <a:pos x="T6" y="T7"/>
                </a:cxn>
                <a:cxn ang="0">
                  <a:pos x="T8" y="T9"/>
                </a:cxn>
              </a:cxnLst>
              <a:rect l="0" t="0" r="r" b="b"/>
              <a:pathLst>
                <a:path w="67" h="118">
                  <a:moveTo>
                    <a:pt x="0" y="0"/>
                  </a:moveTo>
                  <a:lnTo>
                    <a:pt x="0" y="0"/>
                  </a:lnTo>
                  <a:lnTo>
                    <a:pt x="67" y="59"/>
                  </a:lnTo>
                  <a:lnTo>
                    <a:pt x="0" y="118"/>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3" name="Freeform 69"/>
            <p:cNvSpPr>
              <a:spLocks/>
            </p:cNvSpPr>
            <p:nvPr/>
          </p:nvSpPr>
          <p:spPr bwMode="auto">
            <a:xfrm>
              <a:off x="6457950" y="1071563"/>
              <a:ext cx="33338" cy="131763"/>
            </a:xfrm>
            <a:custGeom>
              <a:avLst/>
              <a:gdLst>
                <a:gd name="T0" fmla="*/ 40 w 40"/>
                <a:gd name="T1" fmla="*/ 138 h 153"/>
                <a:gd name="T2" fmla="*/ 40 w 40"/>
                <a:gd name="T3" fmla="*/ 138 h 153"/>
                <a:gd name="T4" fmla="*/ 23 w 40"/>
                <a:gd name="T5" fmla="*/ 153 h 153"/>
                <a:gd name="T6" fmla="*/ 18 w 40"/>
                <a:gd name="T7" fmla="*/ 153 h 153"/>
                <a:gd name="T8" fmla="*/ 0 w 40"/>
                <a:gd name="T9" fmla="*/ 138 h 153"/>
                <a:gd name="T10" fmla="*/ 0 w 40"/>
                <a:gd name="T11" fmla="*/ 15 h 153"/>
                <a:gd name="T12" fmla="*/ 18 w 40"/>
                <a:gd name="T13" fmla="*/ 0 h 153"/>
                <a:gd name="T14" fmla="*/ 23 w 40"/>
                <a:gd name="T15" fmla="*/ 0 h 153"/>
                <a:gd name="T16" fmla="*/ 40 w 40"/>
                <a:gd name="T17" fmla="*/ 15 h 153"/>
                <a:gd name="T18" fmla="*/ 40 w 40"/>
                <a:gd name="T19" fmla="*/ 1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53">
                  <a:moveTo>
                    <a:pt x="40" y="138"/>
                  </a:moveTo>
                  <a:lnTo>
                    <a:pt x="40" y="138"/>
                  </a:lnTo>
                  <a:cubicBezTo>
                    <a:pt x="40" y="146"/>
                    <a:pt x="32" y="153"/>
                    <a:pt x="23" y="153"/>
                  </a:cubicBezTo>
                  <a:lnTo>
                    <a:pt x="18" y="153"/>
                  </a:lnTo>
                  <a:cubicBezTo>
                    <a:pt x="8" y="153"/>
                    <a:pt x="0" y="146"/>
                    <a:pt x="0" y="138"/>
                  </a:cubicBezTo>
                  <a:lnTo>
                    <a:pt x="0" y="15"/>
                  </a:lnTo>
                  <a:cubicBezTo>
                    <a:pt x="0" y="7"/>
                    <a:pt x="8" y="0"/>
                    <a:pt x="18" y="0"/>
                  </a:cubicBezTo>
                  <a:lnTo>
                    <a:pt x="23" y="0"/>
                  </a:lnTo>
                  <a:cubicBezTo>
                    <a:pt x="32" y="0"/>
                    <a:pt x="40" y="7"/>
                    <a:pt x="40" y="15"/>
                  </a:cubicBezTo>
                  <a:lnTo>
                    <a:pt x="40" y="13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24" name="组合 18396"/>
          <p:cNvGrpSpPr/>
          <p:nvPr/>
        </p:nvGrpSpPr>
        <p:grpSpPr>
          <a:xfrm>
            <a:off x="5821462" y="3343440"/>
            <a:ext cx="363627" cy="615791"/>
            <a:chOff x="1463676" y="588963"/>
            <a:chExt cx="274638" cy="638175"/>
          </a:xfrm>
          <a:solidFill>
            <a:srgbClr val="3C3C3B"/>
          </a:solidFill>
        </p:grpSpPr>
        <p:sp>
          <p:nvSpPr>
            <p:cNvPr id="25"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6"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7"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8"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9"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0"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1"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2"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3"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4"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5"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6"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7"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8"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9"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0"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1"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2"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3"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4"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5"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6"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7"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8"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9"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50" name="组合 18396"/>
          <p:cNvGrpSpPr/>
          <p:nvPr/>
        </p:nvGrpSpPr>
        <p:grpSpPr>
          <a:xfrm>
            <a:off x="4920269" y="4195002"/>
            <a:ext cx="363627" cy="615791"/>
            <a:chOff x="1463676" y="588963"/>
            <a:chExt cx="274638" cy="638175"/>
          </a:xfrm>
          <a:solidFill>
            <a:srgbClr val="3C3C3B"/>
          </a:solidFill>
        </p:grpSpPr>
        <p:sp>
          <p:nvSpPr>
            <p:cNvPr id="51"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2"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3"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4"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5"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6"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7"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8"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9"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0"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1"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2"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3"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4"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5"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6"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7"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8"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9"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0"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1"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2"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3"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4"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5"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76" name="组合 18396"/>
          <p:cNvGrpSpPr/>
          <p:nvPr/>
        </p:nvGrpSpPr>
        <p:grpSpPr>
          <a:xfrm>
            <a:off x="6725045" y="4306825"/>
            <a:ext cx="363627" cy="615791"/>
            <a:chOff x="1463676" y="588963"/>
            <a:chExt cx="274638" cy="638175"/>
          </a:xfrm>
          <a:solidFill>
            <a:srgbClr val="3C3C3B"/>
          </a:solidFill>
        </p:grpSpPr>
        <p:sp>
          <p:nvSpPr>
            <p:cNvPr id="77"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8"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9"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0"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1"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2"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3"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4"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5"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6"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7"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8"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9"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0"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1"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2"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3"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4"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5"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6"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7"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8"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9"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0"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1"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02" name="组合 18396"/>
          <p:cNvGrpSpPr/>
          <p:nvPr/>
        </p:nvGrpSpPr>
        <p:grpSpPr>
          <a:xfrm>
            <a:off x="5805385" y="1793307"/>
            <a:ext cx="363627" cy="615791"/>
            <a:chOff x="1463676" y="588963"/>
            <a:chExt cx="274638" cy="638175"/>
          </a:xfrm>
          <a:solidFill>
            <a:srgbClr val="3C3C3B"/>
          </a:solidFill>
        </p:grpSpPr>
        <p:sp>
          <p:nvSpPr>
            <p:cNvPr id="103"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4"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5"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6"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7"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8"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9"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0"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1"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2"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3"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4"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5"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6"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7"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8"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9"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0"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1"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2"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3"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4"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5"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6"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7"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28" name="组合 18396"/>
          <p:cNvGrpSpPr/>
          <p:nvPr/>
        </p:nvGrpSpPr>
        <p:grpSpPr>
          <a:xfrm>
            <a:off x="5816206" y="5797721"/>
            <a:ext cx="363627" cy="615791"/>
            <a:chOff x="1463676" y="588963"/>
            <a:chExt cx="274638" cy="638175"/>
          </a:xfrm>
          <a:solidFill>
            <a:srgbClr val="3C3C3B"/>
          </a:solidFill>
        </p:grpSpPr>
        <p:sp>
          <p:nvSpPr>
            <p:cNvPr id="129"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0"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1"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2"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3"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4"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5"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6"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7"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8"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9"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0"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1"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2"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3"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4"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5"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6"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7"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8"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9"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0"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1"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2"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3"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54" name="组合 18396"/>
          <p:cNvGrpSpPr/>
          <p:nvPr/>
        </p:nvGrpSpPr>
        <p:grpSpPr>
          <a:xfrm>
            <a:off x="8509858" y="5087082"/>
            <a:ext cx="363627" cy="615791"/>
            <a:chOff x="1463676" y="588963"/>
            <a:chExt cx="274638" cy="638175"/>
          </a:xfrm>
          <a:solidFill>
            <a:srgbClr val="3C3C3B"/>
          </a:solidFill>
        </p:grpSpPr>
        <p:sp>
          <p:nvSpPr>
            <p:cNvPr id="155"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6"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7"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8"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9"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0"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1"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2"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3"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4"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5"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6"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7"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8"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9"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0"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1"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2"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3"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4"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5"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6"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7"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8"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9"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80" name="组合 16582"/>
          <p:cNvGrpSpPr/>
          <p:nvPr/>
        </p:nvGrpSpPr>
        <p:grpSpPr>
          <a:xfrm>
            <a:off x="8778847" y="2542421"/>
            <a:ext cx="428319" cy="546273"/>
            <a:chOff x="8407400" y="2055813"/>
            <a:chExt cx="360363" cy="458788"/>
          </a:xfrm>
          <a:solidFill>
            <a:srgbClr val="3C3C3B"/>
          </a:solidFill>
        </p:grpSpPr>
        <p:sp>
          <p:nvSpPr>
            <p:cNvPr id="181"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2"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3"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4"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85" name="文本框 184"/>
          <p:cNvSpPr txBox="1"/>
          <p:nvPr/>
        </p:nvSpPr>
        <p:spPr>
          <a:xfrm>
            <a:off x="6185089" y="3325746"/>
            <a:ext cx="935718" cy="276999"/>
          </a:xfrm>
          <a:prstGeom prst="rect">
            <a:avLst/>
          </a:prstGeom>
          <a:noFill/>
        </p:spPr>
        <p:txBody>
          <a:bodyPr wrap="square" rtlCol="0">
            <a:spAutoFit/>
          </a:bodyPr>
          <a:lstStyle/>
          <a:p>
            <a:r>
              <a:rPr lang="en-US" altLang="zh-CN" sz="1200" dirty="0" smtClean="0">
                <a:latin typeface="+mn-ea"/>
                <a:ea typeface="+mn-ea"/>
              </a:rPr>
              <a:t>HDC</a:t>
            </a:r>
            <a:endParaRPr lang="zh-CN" altLang="en-US" sz="1200" dirty="0">
              <a:latin typeface="+mn-ea"/>
              <a:ea typeface="+mn-ea"/>
            </a:endParaRPr>
          </a:p>
        </p:txBody>
      </p:sp>
      <p:sp>
        <p:nvSpPr>
          <p:cNvPr id="186" name="文本框 185"/>
          <p:cNvSpPr txBox="1"/>
          <p:nvPr/>
        </p:nvSpPr>
        <p:spPr>
          <a:xfrm>
            <a:off x="4901071" y="4809575"/>
            <a:ext cx="935718" cy="276999"/>
          </a:xfrm>
          <a:prstGeom prst="rect">
            <a:avLst/>
          </a:prstGeom>
          <a:noFill/>
        </p:spPr>
        <p:txBody>
          <a:bodyPr wrap="square" rtlCol="0">
            <a:spAutoFit/>
          </a:bodyPr>
          <a:lstStyle/>
          <a:p>
            <a:r>
              <a:rPr lang="en-US" altLang="zh-CN" sz="1200" dirty="0" smtClean="0">
                <a:latin typeface="+mn-ea"/>
                <a:ea typeface="+mn-ea"/>
              </a:rPr>
              <a:t>HDC</a:t>
            </a:r>
            <a:endParaRPr lang="zh-CN" altLang="en-US" sz="1200" dirty="0">
              <a:latin typeface="+mn-ea"/>
              <a:ea typeface="+mn-ea"/>
            </a:endParaRPr>
          </a:p>
        </p:txBody>
      </p:sp>
      <p:sp>
        <p:nvSpPr>
          <p:cNvPr id="187" name="文本框 186"/>
          <p:cNvSpPr txBox="1"/>
          <p:nvPr/>
        </p:nvSpPr>
        <p:spPr>
          <a:xfrm>
            <a:off x="6723352" y="4952272"/>
            <a:ext cx="935718" cy="276999"/>
          </a:xfrm>
          <a:prstGeom prst="rect">
            <a:avLst/>
          </a:prstGeom>
          <a:noFill/>
        </p:spPr>
        <p:txBody>
          <a:bodyPr wrap="square" rtlCol="0">
            <a:spAutoFit/>
          </a:bodyPr>
          <a:lstStyle/>
          <a:p>
            <a:r>
              <a:rPr lang="en-US" altLang="zh-CN" sz="1200" dirty="0" smtClean="0">
                <a:latin typeface="+mn-ea"/>
                <a:ea typeface="+mn-ea"/>
              </a:rPr>
              <a:t>HDC</a:t>
            </a:r>
            <a:endParaRPr lang="zh-CN" altLang="en-US" sz="1200" dirty="0">
              <a:latin typeface="+mn-ea"/>
              <a:ea typeface="+mn-ea"/>
            </a:endParaRPr>
          </a:p>
        </p:txBody>
      </p:sp>
      <p:sp>
        <p:nvSpPr>
          <p:cNvPr id="188" name="Freeform 12"/>
          <p:cNvSpPr>
            <a:spLocks noEditPoints="1"/>
          </p:cNvSpPr>
          <p:nvPr/>
        </p:nvSpPr>
        <p:spPr bwMode="auto">
          <a:xfrm>
            <a:off x="2356545" y="5277786"/>
            <a:ext cx="433388" cy="376238"/>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89" name="Freeform 12"/>
          <p:cNvSpPr>
            <a:spLocks noEditPoints="1"/>
          </p:cNvSpPr>
          <p:nvPr/>
        </p:nvSpPr>
        <p:spPr bwMode="auto">
          <a:xfrm>
            <a:off x="2828011" y="5279405"/>
            <a:ext cx="433388" cy="376238"/>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90" name="Freeform 12"/>
          <p:cNvSpPr>
            <a:spLocks noEditPoints="1"/>
          </p:cNvSpPr>
          <p:nvPr/>
        </p:nvSpPr>
        <p:spPr bwMode="auto">
          <a:xfrm>
            <a:off x="3319467" y="5276416"/>
            <a:ext cx="433388" cy="376238"/>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91" name="文本框 190"/>
          <p:cNvSpPr txBox="1"/>
          <p:nvPr/>
        </p:nvSpPr>
        <p:spPr>
          <a:xfrm>
            <a:off x="1884253" y="2379373"/>
            <a:ext cx="1301236" cy="276999"/>
          </a:xfrm>
          <a:prstGeom prst="rect">
            <a:avLst/>
          </a:prstGeom>
          <a:noFill/>
        </p:spPr>
        <p:txBody>
          <a:bodyPr wrap="square" rtlCol="0">
            <a:spAutoFit/>
          </a:bodyPr>
          <a:lstStyle/>
          <a:p>
            <a:r>
              <a:rPr lang="en-US" altLang="zh-CN" sz="1200" dirty="0" smtClean="0">
                <a:latin typeface="+mn-ea"/>
                <a:ea typeface="+mn-ea"/>
              </a:rPr>
              <a:t>Client</a:t>
            </a:r>
            <a:r>
              <a:rPr lang="zh-CN" altLang="en-US" sz="1200" dirty="0" smtClean="0">
                <a:latin typeface="+mn-ea"/>
                <a:ea typeface="+mn-ea"/>
              </a:rPr>
              <a:t>（</a:t>
            </a:r>
            <a:r>
              <a:rPr lang="en-US" altLang="zh-CN" sz="1200" dirty="0" smtClean="0">
                <a:latin typeface="+mn-ea"/>
                <a:ea typeface="+mn-ea"/>
              </a:rPr>
              <a:t>TC/SC</a:t>
            </a:r>
            <a:r>
              <a:rPr lang="zh-CN" altLang="en-US" sz="1200" dirty="0" smtClean="0">
                <a:latin typeface="+mn-ea"/>
                <a:ea typeface="+mn-ea"/>
              </a:rPr>
              <a:t>）</a:t>
            </a:r>
            <a:endParaRPr lang="zh-CN" altLang="en-US" sz="1200" dirty="0">
              <a:latin typeface="+mn-ea"/>
              <a:ea typeface="+mn-ea"/>
            </a:endParaRPr>
          </a:p>
        </p:txBody>
      </p:sp>
      <p:sp>
        <p:nvSpPr>
          <p:cNvPr id="192" name="文本框 191"/>
          <p:cNvSpPr txBox="1"/>
          <p:nvPr/>
        </p:nvSpPr>
        <p:spPr>
          <a:xfrm>
            <a:off x="3873362" y="2404114"/>
            <a:ext cx="1301236" cy="276999"/>
          </a:xfrm>
          <a:prstGeom prst="rect">
            <a:avLst/>
          </a:prstGeom>
          <a:noFill/>
        </p:spPr>
        <p:txBody>
          <a:bodyPr wrap="square" rtlCol="0">
            <a:spAutoFit/>
          </a:bodyPr>
          <a:lstStyle/>
          <a:p>
            <a:r>
              <a:rPr lang="en-US" altLang="zh-CN" sz="1200" dirty="0" err="1" smtClean="0">
                <a:latin typeface="+mn-ea"/>
                <a:ea typeface="+mn-ea"/>
              </a:rPr>
              <a:t>vAG</a:t>
            </a:r>
            <a:r>
              <a:rPr lang="en-US" altLang="zh-CN" sz="1200" dirty="0" smtClean="0">
                <a:latin typeface="+mn-ea"/>
                <a:ea typeface="+mn-ea"/>
              </a:rPr>
              <a:t>/</a:t>
            </a:r>
            <a:r>
              <a:rPr lang="en-US" altLang="zh-CN" sz="1200" dirty="0" err="1" smtClean="0">
                <a:latin typeface="+mn-ea"/>
                <a:ea typeface="+mn-ea"/>
              </a:rPr>
              <a:t>vLB</a:t>
            </a:r>
            <a:endParaRPr lang="zh-CN" altLang="en-US" sz="1200" dirty="0">
              <a:latin typeface="+mn-ea"/>
              <a:ea typeface="+mn-ea"/>
            </a:endParaRPr>
          </a:p>
        </p:txBody>
      </p:sp>
      <p:sp>
        <p:nvSpPr>
          <p:cNvPr id="193" name="文本框 192"/>
          <p:cNvSpPr txBox="1"/>
          <p:nvPr/>
        </p:nvSpPr>
        <p:spPr>
          <a:xfrm>
            <a:off x="5861085" y="2404537"/>
            <a:ext cx="1301236" cy="276999"/>
          </a:xfrm>
          <a:prstGeom prst="rect">
            <a:avLst/>
          </a:prstGeom>
          <a:noFill/>
        </p:spPr>
        <p:txBody>
          <a:bodyPr wrap="square" rtlCol="0">
            <a:spAutoFit/>
          </a:bodyPr>
          <a:lstStyle/>
          <a:p>
            <a:r>
              <a:rPr lang="en-US" altLang="zh-CN" sz="1200" dirty="0" smtClean="0">
                <a:latin typeface="+mn-ea"/>
                <a:ea typeface="+mn-ea"/>
              </a:rPr>
              <a:t>WI</a:t>
            </a:r>
          </a:p>
        </p:txBody>
      </p:sp>
      <p:sp>
        <p:nvSpPr>
          <p:cNvPr id="194" name="文本框 193"/>
          <p:cNvSpPr txBox="1"/>
          <p:nvPr/>
        </p:nvSpPr>
        <p:spPr>
          <a:xfrm>
            <a:off x="6273876" y="5884788"/>
            <a:ext cx="1301236" cy="276999"/>
          </a:xfrm>
          <a:prstGeom prst="rect">
            <a:avLst/>
          </a:prstGeom>
          <a:noFill/>
        </p:spPr>
        <p:txBody>
          <a:bodyPr wrap="square" rtlCol="0">
            <a:spAutoFit/>
          </a:bodyPr>
          <a:lstStyle/>
          <a:p>
            <a:r>
              <a:rPr lang="en-US" altLang="zh-CN" sz="1200" dirty="0" smtClean="0">
                <a:latin typeface="+mn-ea"/>
                <a:ea typeface="+mn-ea"/>
              </a:rPr>
              <a:t>AD</a:t>
            </a:r>
            <a:endParaRPr lang="zh-CN" altLang="en-US" sz="1200" dirty="0">
              <a:latin typeface="+mn-ea"/>
              <a:ea typeface="+mn-ea"/>
            </a:endParaRPr>
          </a:p>
        </p:txBody>
      </p:sp>
      <p:sp>
        <p:nvSpPr>
          <p:cNvPr id="195" name="文本框 194"/>
          <p:cNvSpPr txBox="1"/>
          <p:nvPr/>
        </p:nvSpPr>
        <p:spPr>
          <a:xfrm>
            <a:off x="8328248" y="5687555"/>
            <a:ext cx="1301236" cy="276999"/>
          </a:xfrm>
          <a:prstGeom prst="rect">
            <a:avLst/>
          </a:prstGeom>
          <a:noFill/>
        </p:spPr>
        <p:txBody>
          <a:bodyPr wrap="square" rtlCol="0">
            <a:spAutoFit/>
          </a:bodyPr>
          <a:lstStyle/>
          <a:p>
            <a:r>
              <a:rPr lang="en-US" altLang="zh-CN" sz="1200" dirty="0" smtClean="0">
                <a:latin typeface="+mn-ea"/>
                <a:ea typeface="+mn-ea"/>
              </a:rPr>
              <a:t>License</a:t>
            </a:r>
            <a:endParaRPr lang="zh-CN" altLang="en-US" sz="1200" dirty="0">
              <a:latin typeface="+mn-ea"/>
              <a:ea typeface="+mn-ea"/>
            </a:endParaRPr>
          </a:p>
        </p:txBody>
      </p:sp>
      <p:sp>
        <p:nvSpPr>
          <p:cNvPr id="196" name="文本框 195"/>
          <p:cNvSpPr txBox="1"/>
          <p:nvPr/>
        </p:nvSpPr>
        <p:spPr>
          <a:xfrm>
            <a:off x="8844888" y="3056559"/>
            <a:ext cx="1301236" cy="276999"/>
          </a:xfrm>
          <a:prstGeom prst="rect">
            <a:avLst/>
          </a:prstGeom>
          <a:noFill/>
        </p:spPr>
        <p:txBody>
          <a:bodyPr wrap="square" rtlCol="0">
            <a:spAutoFit/>
          </a:bodyPr>
          <a:lstStyle/>
          <a:p>
            <a:r>
              <a:rPr lang="en-US" altLang="zh-CN" sz="1200" dirty="0" smtClean="0">
                <a:latin typeface="+mn-ea"/>
                <a:ea typeface="+mn-ea"/>
              </a:rPr>
              <a:t>DB</a:t>
            </a:r>
            <a:endParaRPr lang="zh-CN" altLang="en-US" sz="1200" dirty="0">
              <a:latin typeface="+mn-ea"/>
              <a:ea typeface="+mn-ea"/>
            </a:endParaRPr>
          </a:p>
        </p:txBody>
      </p:sp>
      <p:sp>
        <p:nvSpPr>
          <p:cNvPr id="197" name="文本框 196"/>
          <p:cNvSpPr txBox="1"/>
          <p:nvPr/>
        </p:nvSpPr>
        <p:spPr>
          <a:xfrm>
            <a:off x="2630923" y="5698159"/>
            <a:ext cx="1301236" cy="276999"/>
          </a:xfrm>
          <a:prstGeom prst="rect">
            <a:avLst/>
          </a:prstGeom>
          <a:noFill/>
        </p:spPr>
        <p:txBody>
          <a:bodyPr wrap="square" rtlCol="0">
            <a:spAutoFit/>
          </a:bodyPr>
          <a:lstStyle/>
          <a:p>
            <a:r>
              <a:rPr lang="en-US" altLang="zh-CN" sz="1200" dirty="0" smtClean="0">
                <a:latin typeface="+mn-ea"/>
                <a:ea typeface="+mn-ea"/>
              </a:rPr>
              <a:t>HDAs</a:t>
            </a:r>
          </a:p>
        </p:txBody>
      </p:sp>
      <p:sp>
        <p:nvSpPr>
          <p:cNvPr id="198" name="圆角右箭头 197"/>
          <p:cNvSpPr/>
          <p:nvPr/>
        </p:nvSpPr>
        <p:spPr>
          <a:xfrm rot="5400000">
            <a:off x="6551641" y="3681056"/>
            <a:ext cx="425675" cy="445273"/>
          </a:xfrm>
          <a:prstGeom prst="ben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lt1"/>
              </a:solidFill>
              <a:latin typeface="+mn-ea"/>
            </a:endParaRPr>
          </a:p>
        </p:txBody>
      </p:sp>
      <p:sp>
        <p:nvSpPr>
          <p:cNvPr id="199" name="圆角右箭头 198"/>
          <p:cNvSpPr/>
          <p:nvPr/>
        </p:nvSpPr>
        <p:spPr>
          <a:xfrm>
            <a:off x="5133717" y="3648696"/>
            <a:ext cx="425675" cy="445273"/>
          </a:xfrm>
          <a:prstGeom prst="ben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lt1"/>
              </a:solidFill>
              <a:latin typeface="+mn-ea"/>
            </a:endParaRPr>
          </a:p>
        </p:txBody>
      </p:sp>
      <p:sp>
        <p:nvSpPr>
          <p:cNvPr id="200" name="左箭头 199"/>
          <p:cNvSpPr/>
          <p:nvPr/>
        </p:nvSpPr>
        <p:spPr>
          <a:xfrm>
            <a:off x="5559391" y="4492845"/>
            <a:ext cx="947055" cy="228231"/>
          </a:xfrm>
          <a:prstGeom prst="lef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lt1"/>
              </a:solidFill>
              <a:latin typeface="+mn-ea"/>
            </a:endParaRPr>
          </a:p>
        </p:txBody>
      </p:sp>
      <p:sp>
        <p:nvSpPr>
          <p:cNvPr id="201" name="右箭头 200"/>
          <p:cNvSpPr/>
          <p:nvPr/>
        </p:nvSpPr>
        <p:spPr>
          <a:xfrm>
            <a:off x="2986231" y="1919793"/>
            <a:ext cx="745941" cy="161216"/>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grpSp>
        <p:nvGrpSpPr>
          <p:cNvPr id="202" name="Group 81"/>
          <p:cNvGrpSpPr>
            <a:grpSpLocks/>
          </p:cNvGrpSpPr>
          <p:nvPr/>
        </p:nvGrpSpPr>
        <p:grpSpPr bwMode="auto">
          <a:xfrm>
            <a:off x="5607744" y="1789707"/>
            <a:ext cx="298596" cy="346093"/>
            <a:chOff x="2627" y="1822"/>
            <a:chExt cx="510" cy="677"/>
          </a:xfrm>
        </p:grpSpPr>
        <p:sp>
          <p:nvSpPr>
            <p:cNvPr id="203" name="Freeform 82"/>
            <p:cNvSpPr>
              <a:spLocks/>
            </p:cNvSpPr>
            <p:nvPr/>
          </p:nvSpPr>
          <p:spPr bwMode="auto">
            <a:xfrm>
              <a:off x="2630" y="1826"/>
              <a:ext cx="503" cy="669"/>
            </a:xfrm>
            <a:custGeom>
              <a:avLst/>
              <a:gdLst>
                <a:gd name="T0" fmla="*/ 2147483647 w 213"/>
                <a:gd name="T1" fmla="*/ 2147483647 h 283"/>
                <a:gd name="T2" fmla="*/ 2147483647 w 213"/>
                <a:gd name="T3" fmla="*/ 2147483647 h 283"/>
                <a:gd name="T4" fmla="*/ 2147483647 w 213"/>
                <a:gd name="T5" fmla="*/ 2147483647 h 283"/>
                <a:gd name="T6" fmla="*/ 0 w 213"/>
                <a:gd name="T7" fmla="*/ 2147483647 h 283"/>
                <a:gd name="T8" fmla="*/ 0 w 213"/>
                <a:gd name="T9" fmla="*/ 2147483647 h 283"/>
                <a:gd name="T10" fmla="*/ 2147483647 w 213"/>
                <a:gd name="T11" fmla="*/ 0 h 283"/>
                <a:gd name="T12" fmla="*/ 2147483647 w 213"/>
                <a:gd name="T13" fmla="*/ 0 h 283"/>
                <a:gd name="T14" fmla="*/ 2147483647 w 213"/>
                <a:gd name="T15" fmla="*/ 2147483647 h 283"/>
                <a:gd name="T16" fmla="*/ 2147483647 w 213"/>
                <a:gd name="T17" fmla="*/ 2147483647 h 2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3"/>
                <a:gd name="T28" fmla="*/ 0 h 283"/>
                <a:gd name="T29" fmla="*/ 213 w 213"/>
                <a:gd name="T30" fmla="*/ 283 h 2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3" h="283">
                  <a:moveTo>
                    <a:pt x="213" y="276"/>
                  </a:moveTo>
                  <a:cubicBezTo>
                    <a:pt x="213" y="280"/>
                    <a:pt x="210" y="283"/>
                    <a:pt x="206" y="283"/>
                  </a:cubicBezTo>
                  <a:cubicBezTo>
                    <a:pt x="8" y="283"/>
                    <a:pt x="8" y="283"/>
                    <a:pt x="8" y="283"/>
                  </a:cubicBezTo>
                  <a:cubicBezTo>
                    <a:pt x="4" y="283"/>
                    <a:pt x="0" y="280"/>
                    <a:pt x="0" y="276"/>
                  </a:cubicBezTo>
                  <a:cubicBezTo>
                    <a:pt x="0" y="7"/>
                    <a:pt x="0" y="7"/>
                    <a:pt x="0" y="7"/>
                  </a:cubicBezTo>
                  <a:cubicBezTo>
                    <a:pt x="0" y="3"/>
                    <a:pt x="4" y="0"/>
                    <a:pt x="8" y="0"/>
                  </a:cubicBezTo>
                  <a:cubicBezTo>
                    <a:pt x="206" y="0"/>
                    <a:pt x="206" y="0"/>
                    <a:pt x="206" y="0"/>
                  </a:cubicBezTo>
                  <a:cubicBezTo>
                    <a:pt x="210" y="0"/>
                    <a:pt x="213" y="3"/>
                    <a:pt x="213" y="7"/>
                  </a:cubicBezTo>
                  <a:lnTo>
                    <a:pt x="213" y="276"/>
                  </a:lnTo>
                  <a:close/>
                </a:path>
              </a:pathLst>
            </a:custGeom>
            <a:solidFill>
              <a:srgbClr val="A6ACBE"/>
            </a:solidFill>
            <a:ln w="9525">
              <a:noFill/>
              <a:round/>
              <a:headEnd/>
              <a:tailEnd/>
            </a:ln>
          </p:spPr>
          <p:txBody>
            <a:bodyPr/>
            <a:lstStyle/>
            <a:p>
              <a:endParaRPr lang="zh-CN" altLang="en-US" sz="1200">
                <a:latin typeface="+mn-ea"/>
                <a:ea typeface="+mn-ea"/>
              </a:endParaRPr>
            </a:p>
          </p:txBody>
        </p:sp>
        <p:sp>
          <p:nvSpPr>
            <p:cNvPr id="204" name="Freeform 83"/>
            <p:cNvSpPr>
              <a:spLocks noEditPoints="1"/>
            </p:cNvSpPr>
            <p:nvPr/>
          </p:nvSpPr>
          <p:spPr bwMode="auto">
            <a:xfrm>
              <a:off x="2627" y="1822"/>
              <a:ext cx="510" cy="677"/>
            </a:xfrm>
            <a:custGeom>
              <a:avLst/>
              <a:gdLst>
                <a:gd name="T0" fmla="*/ 2147483647 w 216"/>
                <a:gd name="T1" fmla="*/ 2147483647 h 287"/>
                <a:gd name="T2" fmla="*/ 2147483647 w 216"/>
                <a:gd name="T3" fmla="*/ 2147483647 h 287"/>
                <a:gd name="T4" fmla="*/ 2147483647 w 216"/>
                <a:gd name="T5" fmla="*/ 2147483647 h 287"/>
                <a:gd name="T6" fmla="*/ 1154258572 w 216"/>
                <a:gd name="T7" fmla="*/ 2147483647 h 287"/>
                <a:gd name="T8" fmla="*/ 1154258572 w 216"/>
                <a:gd name="T9" fmla="*/ 2147483647 h 287"/>
                <a:gd name="T10" fmla="*/ 2147483647 w 216"/>
                <a:gd name="T11" fmla="*/ 1136128820 h 287"/>
                <a:gd name="T12" fmla="*/ 2147483647 w 216"/>
                <a:gd name="T13" fmla="*/ 1136128820 h 287"/>
                <a:gd name="T14" fmla="*/ 2147483647 w 216"/>
                <a:gd name="T15" fmla="*/ 2147483647 h 287"/>
                <a:gd name="T16" fmla="*/ 2147483647 w 216"/>
                <a:gd name="T17" fmla="*/ 2147483647 h 287"/>
                <a:gd name="T18" fmla="*/ 2147483647 w 216"/>
                <a:gd name="T19" fmla="*/ 2147483647 h 287"/>
                <a:gd name="T20" fmla="*/ 2147483647 w 216"/>
                <a:gd name="T21" fmla="*/ 0 h 287"/>
                <a:gd name="T22" fmla="*/ 2147483647 w 216"/>
                <a:gd name="T23" fmla="*/ 0 h 287"/>
                <a:gd name="T24" fmla="*/ 0 w 216"/>
                <a:gd name="T25" fmla="*/ 2147483647 h 287"/>
                <a:gd name="T26" fmla="*/ 0 w 216"/>
                <a:gd name="T27" fmla="*/ 2147483647 h 287"/>
                <a:gd name="T28" fmla="*/ 2147483647 w 216"/>
                <a:gd name="T29" fmla="*/ 2147483647 h 287"/>
                <a:gd name="T30" fmla="*/ 2147483647 w 216"/>
                <a:gd name="T31" fmla="*/ 2147483647 h 287"/>
                <a:gd name="T32" fmla="*/ 2147483647 w 216"/>
                <a:gd name="T33" fmla="*/ 2147483647 h 287"/>
                <a:gd name="T34" fmla="*/ 2147483647 w 216"/>
                <a:gd name="T35" fmla="*/ 2147483647 h 2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
                <a:gd name="T55" fmla="*/ 0 h 287"/>
                <a:gd name="T56" fmla="*/ 216 w 216"/>
                <a:gd name="T57" fmla="*/ 287 h 28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 h="287">
                  <a:moveTo>
                    <a:pt x="213" y="278"/>
                  </a:moveTo>
                  <a:cubicBezTo>
                    <a:pt x="213" y="281"/>
                    <a:pt x="210" y="284"/>
                    <a:pt x="207" y="284"/>
                  </a:cubicBezTo>
                  <a:cubicBezTo>
                    <a:pt x="9" y="284"/>
                    <a:pt x="9" y="284"/>
                    <a:pt x="9" y="284"/>
                  </a:cubicBezTo>
                  <a:cubicBezTo>
                    <a:pt x="6" y="284"/>
                    <a:pt x="3" y="281"/>
                    <a:pt x="3" y="278"/>
                  </a:cubicBezTo>
                  <a:cubicBezTo>
                    <a:pt x="3" y="9"/>
                    <a:pt x="3" y="9"/>
                    <a:pt x="3" y="9"/>
                  </a:cubicBezTo>
                  <a:cubicBezTo>
                    <a:pt x="3" y="6"/>
                    <a:pt x="6" y="3"/>
                    <a:pt x="9" y="3"/>
                  </a:cubicBezTo>
                  <a:cubicBezTo>
                    <a:pt x="207" y="3"/>
                    <a:pt x="207" y="3"/>
                    <a:pt x="207" y="3"/>
                  </a:cubicBezTo>
                  <a:cubicBezTo>
                    <a:pt x="210" y="3"/>
                    <a:pt x="213" y="6"/>
                    <a:pt x="213" y="9"/>
                  </a:cubicBezTo>
                  <a:lnTo>
                    <a:pt x="213" y="278"/>
                  </a:lnTo>
                  <a:close/>
                  <a:moveTo>
                    <a:pt x="216" y="9"/>
                  </a:moveTo>
                  <a:cubicBezTo>
                    <a:pt x="216" y="4"/>
                    <a:pt x="212" y="0"/>
                    <a:pt x="207" y="0"/>
                  </a:cubicBezTo>
                  <a:cubicBezTo>
                    <a:pt x="9" y="0"/>
                    <a:pt x="9" y="0"/>
                    <a:pt x="9" y="0"/>
                  </a:cubicBezTo>
                  <a:cubicBezTo>
                    <a:pt x="4" y="0"/>
                    <a:pt x="0" y="4"/>
                    <a:pt x="0" y="9"/>
                  </a:cubicBezTo>
                  <a:cubicBezTo>
                    <a:pt x="0" y="278"/>
                    <a:pt x="0" y="278"/>
                    <a:pt x="0" y="278"/>
                  </a:cubicBezTo>
                  <a:cubicBezTo>
                    <a:pt x="0" y="283"/>
                    <a:pt x="4" y="287"/>
                    <a:pt x="9" y="287"/>
                  </a:cubicBezTo>
                  <a:cubicBezTo>
                    <a:pt x="207" y="287"/>
                    <a:pt x="207" y="287"/>
                    <a:pt x="207" y="287"/>
                  </a:cubicBezTo>
                  <a:cubicBezTo>
                    <a:pt x="212" y="287"/>
                    <a:pt x="216" y="283"/>
                    <a:pt x="216" y="278"/>
                  </a:cubicBezTo>
                  <a:lnTo>
                    <a:pt x="216" y="9"/>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05" name="Freeform 84"/>
            <p:cNvSpPr>
              <a:spLocks/>
            </p:cNvSpPr>
            <p:nvPr/>
          </p:nvSpPr>
          <p:spPr bwMode="auto">
            <a:xfrm>
              <a:off x="2644" y="1843"/>
              <a:ext cx="474" cy="460"/>
            </a:xfrm>
            <a:custGeom>
              <a:avLst/>
              <a:gdLst>
                <a:gd name="T0" fmla="*/ 2147483647 w 201"/>
                <a:gd name="T1" fmla="*/ 2147483647 h 195"/>
                <a:gd name="T2" fmla="*/ 2147483647 w 201"/>
                <a:gd name="T3" fmla="*/ 2147483647 h 195"/>
                <a:gd name="T4" fmla="*/ 2147483647 w 201"/>
                <a:gd name="T5" fmla="*/ 0 h 195"/>
                <a:gd name="T6" fmla="*/ 2147483647 w 201"/>
                <a:gd name="T7" fmla="*/ 0 h 195"/>
                <a:gd name="T8" fmla="*/ 0 w 201"/>
                <a:gd name="T9" fmla="*/ 2147483647 h 195"/>
                <a:gd name="T10" fmla="*/ 0 w 201"/>
                <a:gd name="T11" fmla="*/ 2147483647 h 195"/>
                <a:gd name="T12" fmla="*/ 2147483647 w 201"/>
                <a:gd name="T13" fmla="*/ 2147483647 h 195"/>
                <a:gd name="T14" fmla="*/ 2147483647 w 201"/>
                <a:gd name="T15" fmla="*/ 2147483647 h 19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195"/>
                <a:gd name="T26" fmla="*/ 201 w 201"/>
                <a:gd name="T27" fmla="*/ 195 h 1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195">
                  <a:moveTo>
                    <a:pt x="201" y="155"/>
                  </a:moveTo>
                  <a:cubicBezTo>
                    <a:pt x="201" y="7"/>
                    <a:pt x="201" y="7"/>
                    <a:pt x="201" y="7"/>
                  </a:cubicBezTo>
                  <a:cubicBezTo>
                    <a:pt x="201" y="3"/>
                    <a:pt x="198" y="0"/>
                    <a:pt x="194" y="0"/>
                  </a:cubicBezTo>
                  <a:cubicBezTo>
                    <a:pt x="7" y="0"/>
                    <a:pt x="7" y="0"/>
                    <a:pt x="7" y="0"/>
                  </a:cubicBezTo>
                  <a:cubicBezTo>
                    <a:pt x="3" y="0"/>
                    <a:pt x="0" y="3"/>
                    <a:pt x="0" y="7"/>
                  </a:cubicBezTo>
                  <a:cubicBezTo>
                    <a:pt x="0" y="139"/>
                    <a:pt x="0" y="139"/>
                    <a:pt x="0" y="139"/>
                  </a:cubicBezTo>
                  <a:cubicBezTo>
                    <a:pt x="27" y="140"/>
                    <a:pt x="54" y="159"/>
                    <a:pt x="79" y="172"/>
                  </a:cubicBezTo>
                  <a:cubicBezTo>
                    <a:pt x="123" y="195"/>
                    <a:pt x="165" y="181"/>
                    <a:pt x="201" y="155"/>
                  </a:cubicBezTo>
                  <a:close/>
                </a:path>
              </a:pathLst>
            </a:custGeom>
            <a:gradFill rotWithShape="1">
              <a:gsLst>
                <a:gs pos="0">
                  <a:srgbClr val="CFD2DC"/>
                </a:gs>
                <a:gs pos="100000">
                  <a:srgbClr val="A6ACBE"/>
                </a:gs>
              </a:gsLst>
              <a:lin ang="5400000" scaled="1"/>
            </a:gradFill>
            <a:ln w="9525">
              <a:noFill/>
              <a:round/>
              <a:headEnd/>
              <a:tailEnd/>
            </a:ln>
          </p:spPr>
          <p:txBody>
            <a:bodyPr/>
            <a:lstStyle/>
            <a:p>
              <a:endParaRPr lang="zh-CN" altLang="en-US" sz="1200">
                <a:latin typeface="+mn-ea"/>
                <a:ea typeface="+mn-ea"/>
              </a:endParaRPr>
            </a:p>
          </p:txBody>
        </p:sp>
        <p:sp>
          <p:nvSpPr>
            <p:cNvPr id="206" name="Freeform 85"/>
            <p:cNvSpPr>
              <a:spLocks/>
            </p:cNvSpPr>
            <p:nvPr/>
          </p:nvSpPr>
          <p:spPr bwMode="auto">
            <a:xfrm>
              <a:off x="2691" y="1907"/>
              <a:ext cx="380" cy="363"/>
            </a:xfrm>
            <a:custGeom>
              <a:avLst/>
              <a:gdLst>
                <a:gd name="T0" fmla="*/ 2147483647 w 161"/>
                <a:gd name="T1" fmla="*/ 2147483647 h 154"/>
                <a:gd name="T2" fmla="*/ 2147483647 w 161"/>
                <a:gd name="T3" fmla="*/ 2147483647 h 154"/>
                <a:gd name="T4" fmla="*/ 2147483647 w 161"/>
                <a:gd name="T5" fmla="*/ 2147483647 h 154"/>
                <a:gd name="T6" fmla="*/ 0 w 161"/>
                <a:gd name="T7" fmla="*/ 2147483647 h 154"/>
                <a:gd name="T8" fmla="*/ 0 w 161"/>
                <a:gd name="T9" fmla="*/ 2147483647 h 154"/>
                <a:gd name="T10" fmla="*/ 2147483647 w 161"/>
                <a:gd name="T11" fmla="*/ 0 h 154"/>
                <a:gd name="T12" fmla="*/ 2147483647 w 161"/>
                <a:gd name="T13" fmla="*/ 0 h 154"/>
                <a:gd name="T14" fmla="*/ 2147483647 w 161"/>
                <a:gd name="T15" fmla="*/ 2147483647 h 154"/>
                <a:gd name="T16" fmla="*/ 2147483647 w 161"/>
                <a:gd name="T17" fmla="*/ 2147483647 h 1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
                <a:gd name="T28" fmla="*/ 0 h 154"/>
                <a:gd name="T29" fmla="*/ 161 w 161"/>
                <a:gd name="T30" fmla="*/ 154 h 1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 h="154">
                  <a:moveTo>
                    <a:pt x="161" y="146"/>
                  </a:moveTo>
                  <a:cubicBezTo>
                    <a:pt x="161" y="150"/>
                    <a:pt x="157" y="154"/>
                    <a:pt x="153" y="154"/>
                  </a:cubicBezTo>
                  <a:cubicBezTo>
                    <a:pt x="7" y="154"/>
                    <a:pt x="7" y="154"/>
                    <a:pt x="7" y="154"/>
                  </a:cubicBezTo>
                  <a:cubicBezTo>
                    <a:pt x="3" y="154"/>
                    <a:pt x="0" y="150"/>
                    <a:pt x="0" y="146"/>
                  </a:cubicBezTo>
                  <a:cubicBezTo>
                    <a:pt x="0" y="7"/>
                    <a:pt x="0" y="7"/>
                    <a:pt x="0" y="7"/>
                  </a:cubicBezTo>
                  <a:cubicBezTo>
                    <a:pt x="0" y="3"/>
                    <a:pt x="3" y="0"/>
                    <a:pt x="7" y="0"/>
                  </a:cubicBezTo>
                  <a:cubicBezTo>
                    <a:pt x="153" y="0"/>
                    <a:pt x="153" y="0"/>
                    <a:pt x="153" y="0"/>
                  </a:cubicBezTo>
                  <a:cubicBezTo>
                    <a:pt x="157" y="0"/>
                    <a:pt x="161" y="3"/>
                    <a:pt x="161" y="7"/>
                  </a:cubicBezTo>
                  <a:lnTo>
                    <a:pt x="161" y="146"/>
                  </a:lnTo>
                  <a:close/>
                </a:path>
              </a:pathLst>
            </a:custGeom>
            <a:solidFill>
              <a:srgbClr val="FFFFFF"/>
            </a:solidFill>
            <a:ln w="9525">
              <a:noFill/>
              <a:round/>
              <a:headEnd/>
              <a:tailEnd/>
            </a:ln>
          </p:spPr>
          <p:txBody>
            <a:bodyPr/>
            <a:lstStyle/>
            <a:p>
              <a:endParaRPr lang="zh-CN" altLang="en-US" sz="1200">
                <a:latin typeface="+mn-ea"/>
                <a:ea typeface="+mn-ea"/>
              </a:endParaRPr>
            </a:p>
          </p:txBody>
        </p:sp>
        <p:sp>
          <p:nvSpPr>
            <p:cNvPr id="207" name="Freeform 86"/>
            <p:cNvSpPr>
              <a:spLocks noEditPoints="1"/>
            </p:cNvSpPr>
            <p:nvPr/>
          </p:nvSpPr>
          <p:spPr bwMode="auto">
            <a:xfrm>
              <a:off x="2686" y="1902"/>
              <a:ext cx="390" cy="373"/>
            </a:xfrm>
            <a:custGeom>
              <a:avLst/>
              <a:gdLst>
                <a:gd name="T0" fmla="*/ 2147483647 w 165"/>
                <a:gd name="T1" fmla="*/ 2147483647 h 158"/>
                <a:gd name="T2" fmla="*/ 2147483647 w 165"/>
                <a:gd name="T3" fmla="*/ 2147483647 h 158"/>
                <a:gd name="T4" fmla="*/ 2147483647 w 165"/>
                <a:gd name="T5" fmla="*/ 2147483647 h 158"/>
                <a:gd name="T6" fmla="*/ 1478722432 w 165"/>
                <a:gd name="T7" fmla="*/ 2147483647 h 158"/>
                <a:gd name="T8" fmla="*/ 1478722432 w 165"/>
                <a:gd name="T9" fmla="*/ 2147483647 h 158"/>
                <a:gd name="T10" fmla="*/ 2147483647 w 165"/>
                <a:gd name="T11" fmla="*/ 1448081609 h 158"/>
                <a:gd name="T12" fmla="*/ 2147483647 w 165"/>
                <a:gd name="T13" fmla="*/ 1448081609 h 158"/>
                <a:gd name="T14" fmla="*/ 2147483647 w 165"/>
                <a:gd name="T15" fmla="*/ 2147483647 h 158"/>
                <a:gd name="T16" fmla="*/ 2147483647 w 165"/>
                <a:gd name="T17" fmla="*/ 2147483647 h 158"/>
                <a:gd name="T18" fmla="*/ 2147483647 w 165"/>
                <a:gd name="T19" fmla="*/ 2147483647 h 158"/>
                <a:gd name="T20" fmla="*/ 2147483647 w 165"/>
                <a:gd name="T21" fmla="*/ 0 h 158"/>
                <a:gd name="T22" fmla="*/ 2147483647 w 165"/>
                <a:gd name="T23" fmla="*/ 0 h 158"/>
                <a:gd name="T24" fmla="*/ 0 w 165"/>
                <a:gd name="T25" fmla="*/ 2147483647 h 158"/>
                <a:gd name="T26" fmla="*/ 0 w 165"/>
                <a:gd name="T27" fmla="*/ 2147483647 h 158"/>
                <a:gd name="T28" fmla="*/ 2147483647 w 165"/>
                <a:gd name="T29" fmla="*/ 2147483647 h 158"/>
                <a:gd name="T30" fmla="*/ 2147483647 w 165"/>
                <a:gd name="T31" fmla="*/ 2147483647 h 158"/>
                <a:gd name="T32" fmla="*/ 2147483647 w 165"/>
                <a:gd name="T33" fmla="*/ 2147483647 h 158"/>
                <a:gd name="T34" fmla="*/ 2147483647 w 165"/>
                <a:gd name="T35" fmla="*/ 2147483647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5"/>
                <a:gd name="T55" fmla="*/ 0 h 158"/>
                <a:gd name="T56" fmla="*/ 165 w 165"/>
                <a:gd name="T57" fmla="*/ 158 h 1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5" h="158">
                  <a:moveTo>
                    <a:pt x="161" y="148"/>
                  </a:moveTo>
                  <a:cubicBezTo>
                    <a:pt x="161" y="151"/>
                    <a:pt x="158" y="154"/>
                    <a:pt x="155" y="154"/>
                  </a:cubicBezTo>
                  <a:cubicBezTo>
                    <a:pt x="9" y="154"/>
                    <a:pt x="9" y="154"/>
                    <a:pt x="9" y="154"/>
                  </a:cubicBezTo>
                  <a:cubicBezTo>
                    <a:pt x="6" y="154"/>
                    <a:pt x="4" y="151"/>
                    <a:pt x="4" y="148"/>
                  </a:cubicBezTo>
                  <a:cubicBezTo>
                    <a:pt x="4" y="9"/>
                    <a:pt x="4" y="9"/>
                    <a:pt x="4" y="9"/>
                  </a:cubicBezTo>
                  <a:cubicBezTo>
                    <a:pt x="4" y="6"/>
                    <a:pt x="6" y="4"/>
                    <a:pt x="9" y="4"/>
                  </a:cubicBezTo>
                  <a:cubicBezTo>
                    <a:pt x="155" y="4"/>
                    <a:pt x="155" y="4"/>
                    <a:pt x="155" y="4"/>
                  </a:cubicBezTo>
                  <a:cubicBezTo>
                    <a:pt x="158" y="4"/>
                    <a:pt x="161" y="6"/>
                    <a:pt x="161" y="9"/>
                  </a:cubicBezTo>
                  <a:lnTo>
                    <a:pt x="161" y="148"/>
                  </a:lnTo>
                  <a:close/>
                  <a:moveTo>
                    <a:pt x="165" y="9"/>
                  </a:moveTo>
                  <a:cubicBezTo>
                    <a:pt x="165" y="4"/>
                    <a:pt x="160" y="0"/>
                    <a:pt x="155" y="0"/>
                  </a:cubicBezTo>
                  <a:cubicBezTo>
                    <a:pt x="9" y="0"/>
                    <a:pt x="9" y="0"/>
                    <a:pt x="9" y="0"/>
                  </a:cubicBezTo>
                  <a:cubicBezTo>
                    <a:pt x="4" y="0"/>
                    <a:pt x="0" y="4"/>
                    <a:pt x="0" y="9"/>
                  </a:cubicBezTo>
                  <a:cubicBezTo>
                    <a:pt x="0" y="148"/>
                    <a:pt x="0" y="148"/>
                    <a:pt x="0" y="148"/>
                  </a:cubicBezTo>
                  <a:cubicBezTo>
                    <a:pt x="0" y="153"/>
                    <a:pt x="4" y="158"/>
                    <a:pt x="9" y="158"/>
                  </a:cubicBezTo>
                  <a:cubicBezTo>
                    <a:pt x="155" y="158"/>
                    <a:pt x="155" y="158"/>
                    <a:pt x="155" y="158"/>
                  </a:cubicBezTo>
                  <a:cubicBezTo>
                    <a:pt x="160" y="158"/>
                    <a:pt x="165" y="153"/>
                    <a:pt x="165" y="148"/>
                  </a:cubicBezTo>
                  <a:lnTo>
                    <a:pt x="165" y="9"/>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08" name="Freeform 87"/>
            <p:cNvSpPr>
              <a:spLocks/>
            </p:cNvSpPr>
            <p:nvPr/>
          </p:nvSpPr>
          <p:spPr bwMode="auto">
            <a:xfrm>
              <a:off x="2956" y="2325"/>
              <a:ext cx="120" cy="115"/>
            </a:xfrm>
            <a:custGeom>
              <a:avLst/>
              <a:gdLst>
                <a:gd name="T0" fmla="*/ 61 w 120"/>
                <a:gd name="T1" fmla="*/ 0 h 115"/>
                <a:gd name="T2" fmla="*/ 75 w 120"/>
                <a:gd name="T3" fmla="*/ 45 h 115"/>
                <a:gd name="T4" fmla="*/ 120 w 120"/>
                <a:gd name="T5" fmla="*/ 45 h 115"/>
                <a:gd name="T6" fmla="*/ 85 w 120"/>
                <a:gd name="T7" fmla="*/ 71 h 115"/>
                <a:gd name="T8" fmla="*/ 99 w 120"/>
                <a:gd name="T9" fmla="*/ 115 h 115"/>
                <a:gd name="T10" fmla="*/ 61 w 120"/>
                <a:gd name="T11" fmla="*/ 87 h 115"/>
                <a:gd name="T12" fmla="*/ 23 w 120"/>
                <a:gd name="T13" fmla="*/ 115 h 115"/>
                <a:gd name="T14" fmla="*/ 37 w 120"/>
                <a:gd name="T15" fmla="*/ 71 h 115"/>
                <a:gd name="T16" fmla="*/ 0 w 120"/>
                <a:gd name="T17" fmla="*/ 45 h 115"/>
                <a:gd name="T18" fmla="*/ 47 w 120"/>
                <a:gd name="T19" fmla="*/ 45 h 115"/>
                <a:gd name="T20" fmla="*/ 61 w 120"/>
                <a:gd name="T21" fmla="*/ 0 h 1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
                <a:gd name="T34" fmla="*/ 0 h 115"/>
                <a:gd name="T35" fmla="*/ 120 w 120"/>
                <a:gd name="T36" fmla="*/ 115 h 1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 h="115">
                  <a:moveTo>
                    <a:pt x="61" y="0"/>
                  </a:moveTo>
                  <a:lnTo>
                    <a:pt x="75" y="45"/>
                  </a:lnTo>
                  <a:lnTo>
                    <a:pt x="120" y="45"/>
                  </a:lnTo>
                  <a:lnTo>
                    <a:pt x="85" y="71"/>
                  </a:lnTo>
                  <a:lnTo>
                    <a:pt x="99" y="115"/>
                  </a:lnTo>
                  <a:lnTo>
                    <a:pt x="61" y="87"/>
                  </a:lnTo>
                  <a:lnTo>
                    <a:pt x="23" y="115"/>
                  </a:lnTo>
                  <a:lnTo>
                    <a:pt x="37" y="71"/>
                  </a:lnTo>
                  <a:lnTo>
                    <a:pt x="0" y="45"/>
                  </a:lnTo>
                  <a:lnTo>
                    <a:pt x="47" y="45"/>
                  </a:lnTo>
                  <a:lnTo>
                    <a:pt x="61" y="0"/>
                  </a:lnTo>
                  <a:close/>
                </a:path>
              </a:pathLst>
            </a:custGeom>
            <a:solidFill>
              <a:srgbClr val="646C89"/>
            </a:solidFill>
            <a:ln w="9525">
              <a:noFill/>
              <a:round/>
              <a:headEnd/>
              <a:tailEnd/>
            </a:ln>
          </p:spPr>
          <p:txBody>
            <a:bodyPr/>
            <a:lstStyle/>
            <a:p>
              <a:endParaRPr lang="zh-CN" altLang="en-US" sz="1200">
                <a:latin typeface="+mn-ea"/>
                <a:ea typeface="+mn-ea"/>
              </a:endParaRPr>
            </a:p>
          </p:txBody>
        </p:sp>
        <p:sp>
          <p:nvSpPr>
            <p:cNvPr id="209" name="Freeform 88"/>
            <p:cNvSpPr>
              <a:spLocks/>
            </p:cNvSpPr>
            <p:nvPr/>
          </p:nvSpPr>
          <p:spPr bwMode="auto">
            <a:xfrm>
              <a:off x="2965" y="2334"/>
              <a:ext cx="102" cy="97"/>
            </a:xfrm>
            <a:custGeom>
              <a:avLst/>
              <a:gdLst>
                <a:gd name="T0" fmla="*/ 52 w 102"/>
                <a:gd name="T1" fmla="*/ 0 h 97"/>
                <a:gd name="T2" fmla="*/ 64 w 102"/>
                <a:gd name="T3" fmla="*/ 38 h 97"/>
                <a:gd name="T4" fmla="*/ 102 w 102"/>
                <a:gd name="T5" fmla="*/ 38 h 97"/>
                <a:gd name="T6" fmla="*/ 71 w 102"/>
                <a:gd name="T7" fmla="*/ 59 h 97"/>
                <a:gd name="T8" fmla="*/ 83 w 102"/>
                <a:gd name="T9" fmla="*/ 97 h 97"/>
                <a:gd name="T10" fmla="*/ 52 w 102"/>
                <a:gd name="T11" fmla="*/ 73 h 97"/>
                <a:gd name="T12" fmla="*/ 21 w 102"/>
                <a:gd name="T13" fmla="*/ 97 h 97"/>
                <a:gd name="T14" fmla="*/ 33 w 102"/>
                <a:gd name="T15" fmla="*/ 59 h 97"/>
                <a:gd name="T16" fmla="*/ 0 w 102"/>
                <a:gd name="T17" fmla="*/ 38 h 97"/>
                <a:gd name="T18" fmla="*/ 40 w 102"/>
                <a:gd name="T19" fmla="*/ 38 h 97"/>
                <a:gd name="T20" fmla="*/ 52 w 102"/>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2"/>
                <a:gd name="T34" fmla="*/ 0 h 97"/>
                <a:gd name="T35" fmla="*/ 102 w 102"/>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2" h="97">
                  <a:moveTo>
                    <a:pt x="52" y="0"/>
                  </a:moveTo>
                  <a:lnTo>
                    <a:pt x="64" y="38"/>
                  </a:lnTo>
                  <a:lnTo>
                    <a:pt x="102" y="38"/>
                  </a:lnTo>
                  <a:lnTo>
                    <a:pt x="71" y="59"/>
                  </a:lnTo>
                  <a:lnTo>
                    <a:pt x="83" y="97"/>
                  </a:lnTo>
                  <a:lnTo>
                    <a:pt x="52" y="73"/>
                  </a:lnTo>
                  <a:lnTo>
                    <a:pt x="21" y="97"/>
                  </a:lnTo>
                  <a:lnTo>
                    <a:pt x="33" y="59"/>
                  </a:lnTo>
                  <a:lnTo>
                    <a:pt x="0" y="38"/>
                  </a:lnTo>
                  <a:lnTo>
                    <a:pt x="40" y="38"/>
                  </a:lnTo>
                  <a:lnTo>
                    <a:pt x="52" y="0"/>
                  </a:lnTo>
                  <a:close/>
                </a:path>
              </a:pathLst>
            </a:custGeom>
            <a:solidFill>
              <a:srgbClr val="FFCC68"/>
            </a:solidFill>
            <a:ln w="9525">
              <a:noFill/>
              <a:round/>
              <a:headEnd/>
              <a:tailEnd/>
            </a:ln>
          </p:spPr>
          <p:txBody>
            <a:bodyPr/>
            <a:lstStyle/>
            <a:p>
              <a:endParaRPr lang="zh-CN" altLang="en-US" sz="1200">
                <a:latin typeface="+mn-ea"/>
                <a:ea typeface="+mn-ea"/>
              </a:endParaRPr>
            </a:p>
          </p:txBody>
        </p:sp>
        <p:sp>
          <p:nvSpPr>
            <p:cNvPr id="210" name="Freeform 89"/>
            <p:cNvSpPr>
              <a:spLocks noEditPoints="1"/>
            </p:cNvSpPr>
            <p:nvPr/>
          </p:nvSpPr>
          <p:spPr bwMode="auto">
            <a:xfrm>
              <a:off x="2963" y="2329"/>
              <a:ext cx="108" cy="104"/>
            </a:xfrm>
            <a:custGeom>
              <a:avLst/>
              <a:gdLst>
                <a:gd name="T0" fmla="*/ 52 w 108"/>
                <a:gd name="T1" fmla="*/ 5 h 104"/>
                <a:gd name="T2" fmla="*/ 63 w 108"/>
                <a:gd name="T3" fmla="*/ 43 h 104"/>
                <a:gd name="T4" fmla="*/ 66 w 108"/>
                <a:gd name="T5" fmla="*/ 43 h 104"/>
                <a:gd name="T6" fmla="*/ 66 w 108"/>
                <a:gd name="T7" fmla="*/ 43 h 104"/>
                <a:gd name="T8" fmla="*/ 104 w 108"/>
                <a:gd name="T9" fmla="*/ 43 h 104"/>
                <a:gd name="T10" fmla="*/ 104 w 108"/>
                <a:gd name="T11" fmla="*/ 41 h 104"/>
                <a:gd name="T12" fmla="*/ 73 w 108"/>
                <a:gd name="T13" fmla="*/ 64 h 104"/>
                <a:gd name="T14" fmla="*/ 70 w 108"/>
                <a:gd name="T15" fmla="*/ 64 h 104"/>
                <a:gd name="T16" fmla="*/ 73 w 108"/>
                <a:gd name="T17" fmla="*/ 64 h 104"/>
                <a:gd name="T18" fmla="*/ 85 w 108"/>
                <a:gd name="T19" fmla="*/ 102 h 104"/>
                <a:gd name="T20" fmla="*/ 85 w 108"/>
                <a:gd name="T21" fmla="*/ 100 h 104"/>
                <a:gd name="T22" fmla="*/ 54 w 108"/>
                <a:gd name="T23" fmla="*/ 78 h 104"/>
                <a:gd name="T24" fmla="*/ 54 w 108"/>
                <a:gd name="T25" fmla="*/ 78 h 104"/>
                <a:gd name="T26" fmla="*/ 54 w 108"/>
                <a:gd name="T27" fmla="*/ 78 h 104"/>
                <a:gd name="T28" fmla="*/ 21 w 108"/>
                <a:gd name="T29" fmla="*/ 100 h 104"/>
                <a:gd name="T30" fmla="*/ 23 w 108"/>
                <a:gd name="T31" fmla="*/ 102 h 104"/>
                <a:gd name="T32" fmla="*/ 35 w 108"/>
                <a:gd name="T33" fmla="*/ 64 h 104"/>
                <a:gd name="T34" fmla="*/ 35 w 108"/>
                <a:gd name="T35" fmla="*/ 64 h 104"/>
                <a:gd name="T36" fmla="*/ 35 w 108"/>
                <a:gd name="T37" fmla="*/ 64 h 104"/>
                <a:gd name="T38" fmla="*/ 4 w 108"/>
                <a:gd name="T39" fmla="*/ 41 h 104"/>
                <a:gd name="T40" fmla="*/ 2 w 108"/>
                <a:gd name="T41" fmla="*/ 43 h 104"/>
                <a:gd name="T42" fmla="*/ 42 w 108"/>
                <a:gd name="T43" fmla="*/ 43 h 104"/>
                <a:gd name="T44" fmla="*/ 42 w 108"/>
                <a:gd name="T45" fmla="*/ 43 h 104"/>
                <a:gd name="T46" fmla="*/ 42 w 108"/>
                <a:gd name="T47" fmla="*/ 43 h 104"/>
                <a:gd name="T48" fmla="*/ 54 w 108"/>
                <a:gd name="T49" fmla="*/ 5 h 104"/>
                <a:gd name="T50" fmla="*/ 52 w 108"/>
                <a:gd name="T51" fmla="*/ 5 h 104"/>
                <a:gd name="T52" fmla="*/ 42 w 108"/>
                <a:gd name="T53" fmla="*/ 41 h 104"/>
                <a:gd name="T54" fmla="*/ 2 w 108"/>
                <a:gd name="T55" fmla="*/ 41 h 104"/>
                <a:gd name="T56" fmla="*/ 0 w 108"/>
                <a:gd name="T57" fmla="*/ 41 h 104"/>
                <a:gd name="T58" fmla="*/ 2 w 108"/>
                <a:gd name="T59" fmla="*/ 43 h 104"/>
                <a:gd name="T60" fmla="*/ 33 w 108"/>
                <a:gd name="T61" fmla="*/ 67 h 104"/>
                <a:gd name="T62" fmla="*/ 33 w 108"/>
                <a:gd name="T63" fmla="*/ 64 h 104"/>
                <a:gd name="T64" fmla="*/ 21 w 108"/>
                <a:gd name="T65" fmla="*/ 102 h 104"/>
                <a:gd name="T66" fmla="*/ 21 w 108"/>
                <a:gd name="T67" fmla="*/ 104 h 104"/>
                <a:gd name="T68" fmla="*/ 23 w 108"/>
                <a:gd name="T69" fmla="*/ 102 h 104"/>
                <a:gd name="T70" fmla="*/ 54 w 108"/>
                <a:gd name="T71" fmla="*/ 81 h 104"/>
                <a:gd name="T72" fmla="*/ 54 w 108"/>
                <a:gd name="T73" fmla="*/ 81 h 104"/>
                <a:gd name="T74" fmla="*/ 85 w 108"/>
                <a:gd name="T75" fmla="*/ 102 h 104"/>
                <a:gd name="T76" fmla="*/ 87 w 108"/>
                <a:gd name="T77" fmla="*/ 104 h 104"/>
                <a:gd name="T78" fmla="*/ 87 w 108"/>
                <a:gd name="T79" fmla="*/ 102 h 104"/>
                <a:gd name="T80" fmla="*/ 75 w 108"/>
                <a:gd name="T81" fmla="*/ 64 h 104"/>
                <a:gd name="T82" fmla="*/ 73 w 108"/>
                <a:gd name="T83" fmla="*/ 67 h 104"/>
                <a:gd name="T84" fmla="*/ 106 w 108"/>
                <a:gd name="T85" fmla="*/ 43 h 104"/>
                <a:gd name="T86" fmla="*/ 108 w 108"/>
                <a:gd name="T87" fmla="*/ 41 h 104"/>
                <a:gd name="T88" fmla="*/ 104 w 108"/>
                <a:gd name="T89" fmla="*/ 41 h 104"/>
                <a:gd name="T90" fmla="*/ 66 w 108"/>
                <a:gd name="T91" fmla="*/ 41 h 104"/>
                <a:gd name="T92" fmla="*/ 66 w 108"/>
                <a:gd name="T93" fmla="*/ 41 h 104"/>
                <a:gd name="T94" fmla="*/ 54 w 108"/>
                <a:gd name="T95" fmla="*/ 5 h 104"/>
                <a:gd name="T96" fmla="*/ 54 w 108"/>
                <a:gd name="T97" fmla="*/ 0 h 104"/>
                <a:gd name="T98" fmla="*/ 52 w 108"/>
                <a:gd name="T99" fmla="*/ 5 h 104"/>
                <a:gd name="T100" fmla="*/ 40 w 108"/>
                <a:gd name="T101" fmla="*/ 41 h 104"/>
                <a:gd name="T102" fmla="*/ 42 w 108"/>
                <a:gd name="T103" fmla="*/ 41 h 1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8"/>
                <a:gd name="T157" fmla="*/ 0 h 104"/>
                <a:gd name="T158" fmla="*/ 108 w 108"/>
                <a:gd name="T159" fmla="*/ 104 h 10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8" h="104">
                  <a:moveTo>
                    <a:pt x="52" y="5"/>
                  </a:moveTo>
                  <a:lnTo>
                    <a:pt x="63" y="43"/>
                  </a:lnTo>
                  <a:lnTo>
                    <a:pt x="66" y="43"/>
                  </a:lnTo>
                  <a:lnTo>
                    <a:pt x="104" y="43"/>
                  </a:lnTo>
                  <a:lnTo>
                    <a:pt x="104" y="41"/>
                  </a:lnTo>
                  <a:lnTo>
                    <a:pt x="73" y="64"/>
                  </a:lnTo>
                  <a:lnTo>
                    <a:pt x="70" y="64"/>
                  </a:lnTo>
                  <a:lnTo>
                    <a:pt x="73" y="64"/>
                  </a:lnTo>
                  <a:lnTo>
                    <a:pt x="85" y="102"/>
                  </a:lnTo>
                  <a:lnTo>
                    <a:pt x="85" y="100"/>
                  </a:lnTo>
                  <a:lnTo>
                    <a:pt x="54" y="78"/>
                  </a:lnTo>
                  <a:lnTo>
                    <a:pt x="21" y="100"/>
                  </a:lnTo>
                  <a:lnTo>
                    <a:pt x="23" y="102"/>
                  </a:lnTo>
                  <a:lnTo>
                    <a:pt x="35" y="64"/>
                  </a:lnTo>
                  <a:lnTo>
                    <a:pt x="4" y="41"/>
                  </a:lnTo>
                  <a:lnTo>
                    <a:pt x="2" y="43"/>
                  </a:lnTo>
                  <a:lnTo>
                    <a:pt x="42" y="43"/>
                  </a:lnTo>
                  <a:lnTo>
                    <a:pt x="54" y="5"/>
                  </a:lnTo>
                  <a:lnTo>
                    <a:pt x="52" y="5"/>
                  </a:lnTo>
                  <a:close/>
                  <a:moveTo>
                    <a:pt x="42" y="41"/>
                  </a:moveTo>
                  <a:lnTo>
                    <a:pt x="2" y="41"/>
                  </a:lnTo>
                  <a:lnTo>
                    <a:pt x="0" y="41"/>
                  </a:lnTo>
                  <a:lnTo>
                    <a:pt x="2" y="43"/>
                  </a:lnTo>
                  <a:lnTo>
                    <a:pt x="33" y="67"/>
                  </a:lnTo>
                  <a:lnTo>
                    <a:pt x="33" y="64"/>
                  </a:lnTo>
                  <a:lnTo>
                    <a:pt x="21" y="102"/>
                  </a:lnTo>
                  <a:lnTo>
                    <a:pt x="21" y="104"/>
                  </a:lnTo>
                  <a:lnTo>
                    <a:pt x="23" y="102"/>
                  </a:lnTo>
                  <a:lnTo>
                    <a:pt x="54" y="81"/>
                  </a:lnTo>
                  <a:lnTo>
                    <a:pt x="85" y="102"/>
                  </a:lnTo>
                  <a:lnTo>
                    <a:pt x="87" y="104"/>
                  </a:lnTo>
                  <a:lnTo>
                    <a:pt x="87" y="102"/>
                  </a:lnTo>
                  <a:lnTo>
                    <a:pt x="75" y="64"/>
                  </a:lnTo>
                  <a:lnTo>
                    <a:pt x="73" y="67"/>
                  </a:lnTo>
                  <a:lnTo>
                    <a:pt x="106" y="43"/>
                  </a:lnTo>
                  <a:lnTo>
                    <a:pt x="108" y="41"/>
                  </a:lnTo>
                  <a:lnTo>
                    <a:pt x="104" y="41"/>
                  </a:lnTo>
                  <a:lnTo>
                    <a:pt x="66" y="41"/>
                  </a:lnTo>
                  <a:lnTo>
                    <a:pt x="54" y="5"/>
                  </a:lnTo>
                  <a:lnTo>
                    <a:pt x="54" y="0"/>
                  </a:lnTo>
                  <a:lnTo>
                    <a:pt x="52" y="5"/>
                  </a:lnTo>
                  <a:lnTo>
                    <a:pt x="40" y="41"/>
                  </a:lnTo>
                  <a:lnTo>
                    <a:pt x="42" y="41"/>
                  </a:lnTo>
                  <a:close/>
                </a:path>
              </a:pathLst>
            </a:custGeom>
            <a:solidFill>
              <a:srgbClr val="F8981D"/>
            </a:solidFill>
            <a:ln w="9525">
              <a:noFill/>
              <a:round/>
              <a:headEnd/>
              <a:tailEnd/>
            </a:ln>
          </p:spPr>
          <p:txBody>
            <a:bodyPr/>
            <a:lstStyle/>
            <a:p>
              <a:endParaRPr lang="zh-CN" altLang="en-US" sz="1200">
                <a:latin typeface="+mn-ea"/>
                <a:ea typeface="+mn-ea"/>
              </a:endParaRPr>
            </a:p>
          </p:txBody>
        </p:sp>
        <p:sp>
          <p:nvSpPr>
            <p:cNvPr id="211" name="Freeform 90"/>
            <p:cNvSpPr>
              <a:spLocks noEditPoints="1"/>
            </p:cNvSpPr>
            <p:nvPr/>
          </p:nvSpPr>
          <p:spPr bwMode="auto">
            <a:xfrm>
              <a:off x="2691" y="2344"/>
              <a:ext cx="33" cy="73"/>
            </a:xfrm>
            <a:custGeom>
              <a:avLst/>
              <a:gdLst>
                <a:gd name="T0" fmla="*/ 33 w 33"/>
                <a:gd name="T1" fmla="*/ 73 h 73"/>
                <a:gd name="T2" fmla="*/ 26 w 33"/>
                <a:gd name="T3" fmla="*/ 73 h 73"/>
                <a:gd name="T4" fmla="*/ 24 w 33"/>
                <a:gd name="T5" fmla="*/ 56 h 73"/>
                <a:gd name="T6" fmla="*/ 10 w 33"/>
                <a:gd name="T7" fmla="*/ 56 h 73"/>
                <a:gd name="T8" fmla="*/ 7 w 33"/>
                <a:gd name="T9" fmla="*/ 73 h 73"/>
                <a:gd name="T10" fmla="*/ 0 w 33"/>
                <a:gd name="T11" fmla="*/ 73 h 73"/>
                <a:gd name="T12" fmla="*/ 0 w 33"/>
                <a:gd name="T13" fmla="*/ 73 h 73"/>
                <a:gd name="T14" fmla="*/ 14 w 33"/>
                <a:gd name="T15" fmla="*/ 0 h 73"/>
                <a:gd name="T16" fmla="*/ 21 w 33"/>
                <a:gd name="T17" fmla="*/ 0 h 73"/>
                <a:gd name="T18" fmla="*/ 33 w 33"/>
                <a:gd name="T19" fmla="*/ 73 h 73"/>
                <a:gd name="T20" fmla="*/ 24 w 33"/>
                <a:gd name="T21" fmla="*/ 52 h 73"/>
                <a:gd name="T22" fmla="*/ 17 w 33"/>
                <a:gd name="T23" fmla="*/ 11 h 73"/>
                <a:gd name="T24" fmla="*/ 10 w 33"/>
                <a:gd name="T25" fmla="*/ 52 h 73"/>
                <a:gd name="T26" fmla="*/ 24 w 33"/>
                <a:gd name="T27" fmla="*/ 52 h 7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73"/>
                <a:gd name="T44" fmla="*/ 33 w 33"/>
                <a:gd name="T45" fmla="*/ 73 h 7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73">
                  <a:moveTo>
                    <a:pt x="33" y="73"/>
                  </a:moveTo>
                  <a:lnTo>
                    <a:pt x="26" y="73"/>
                  </a:lnTo>
                  <a:lnTo>
                    <a:pt x="24" y="56"/>
                  </a:lnTo>
                  <a:lnTo>
                    <a:pt x="10" y="56"/>
                  </a:lnTo>
                  <a:lnTo>
                    <a:pt x="7" y="73"/>
                  </a:lnTo>
                  <a:lnTo>
                    <a:pt x="0" y="73"/>
                  </a:lnTo>
                  <a:lnTo>
                    <a:pt x="14" y="0"/>
                  </a:lnTo>
                  <a:lnTo>
                    <a:pt x="21" y="0"/>
                  </a:lnTo>
                  <a:lnTo>
                    <a:pt x="33" y="73"/>
                  </a:lnTo>
                  <a:close/>
                  <a:moveTo>
                    <a:pt x="24" y="52"/>
                  </a:moveTo>
                  <a:lnTo>
                    <a:pt x="17" y="11"/>
                  </a:lnTo>
                  <a:lnTo>
                    <a:pt x="10" y="52"/>
                  </a:lnTo>
                  <a:lnTo>
                    <a:pt x="24" y="52"/>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2" name="Freeform 91"/>
            <p:cNvSpPr>
              <a:spLocks/>
            </p:cNvSpPr>
            <p:nvPr/>
          </p:nvSpPr>
          <p:spPr bwMode="auto">
            <a:xfrm>
              <a:off x="2734"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856773888 h 19"/>
                <a:gd name="T10" fmla="*/ 827458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2147483647 w 11"/>
                <a:gd name="T21" fmla="*/ 856773888 h 19"/>
                <a:gd name="T22" fmla="*/ 827458203 w 11"/>
                <a:gd name="T23" fmla="*/ 856773888 h 19"/>
                <a:gd name="T24" fmla="*/ 827458203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8" y="19"/>
                  </a:cubicBezTo>
                  <a:cubicBezTo>
                    <a:pt x="2" y="19"/>
                    <a:pt x="2" y="19"/>
                    <a:pt x="2" y="19"/>
                  </a:cubicBezTo>
                  <a:cubicBezTo>
                    <a:pt x="1" y="19"/>
                    <a:pt x="0" y="18"/>
                    <a:pt x="0" y="17"/>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17"/>
                    <a:pt x="2" y="17"/>
                    <a:pt x="2"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3" name="Freeform 92"/>
            <p:cNvSpPr>
              <a:spLocks/>
            </p:cNvSpPr>
            <p:nvPr/>
          </p:nvSpPr>
          <p:spPr bwMode="auto">
            <a:xfrm>
              <a:off x="2769"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856773888 h 19"/>
                <a:gd name="T10" fmla="*/ 827458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2147483647 w 11"/>
                <a:gd name="T21" fmla="*/ 856773888 h 19"/>
                <a:gd name="T22" fmla="*/ 1192816203 w 11"/>
                <a:gd name="T23" fmla="*/ 856773888 h 19"/>
                <a:gd name="T24" fmla="*/ 1192816203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9" y="19"/>
                  </a:cubicBezTo>
                  <a:cubicBezTo>
                    <a:pt x="2" y="19"/>
                    <a:pt x="2" y="19"/>
                    <a:pt x="2" y="19"/>
                  </a:cubicBezTo>
                  <a:cubicBezTo>
                    <a:pt x="1" y="19"/>
                    <a:pt x="0" y="18"/>
                    <a:pt x="0" y="17"/>
                  </a:cubicBezTo>
                  <a:cubicBezTo>
                    <a:pt x="0" y="2"/>
                    <a:pt x="0" y="2"/>
                    <a:pt x="0" y="2"/>
                  </a:cubicBezTo>
                  <a:cubicBezTo>
                    <a:pt x="0" y="0"/>
                    <a:pt x="1" y="0"/>
                    <a:pt x="2" y="0"/>
                  </a:cubicBezTo>
                  <a:cubicBezTo>
                    <a:pt x="9" y="0"/>
                    <a:pt x="9" y="0"/>
                    <a:pt x="9" y="0"/>
                  </a:cubicBezTo>
                  <a:cubicBezTo>
                    <a:pt x="10" y="0"/>
                    <a:pt x="11" y="0"/>
                    <a:pt x="11" y="2"/>
                  </a:cubicBezTo>
                  <a:cubicBezTo>
                    <a:pt x="11" y="6"/>
                    <a:pt x="11" y="6"/>
                    <a:pt x="11" y="6"/>
                  </a:cubicBezTo>
                  <a:cubicBezTo>
                    <a:pt x="8" y="6"/>
                    <a:pt x="8" y="6"/>
                    <a:pt x="8" y="6"/>
                  </a:cubicBezTo>
                  <a:cubicBezTo>
                    <a:pt x="8" y="2"/>
                    <a:pt x="8" y="2"/>
                    <a:pt x="8" y="2"/>
                  </a:cubicBezTo>
                  <a:cubicBezTo>
                    <a:pt x="3" y="2"/>
                    <a:pt x="3" y="2"/>
                    <a:pt x="3" y="2"/>
                  </a:cubicBezTo>
                  <a:cubicBezTo>
                    <a:pt x="3" y="17"/>
                    <a:pt x="3" y="17"/>
                    <a:pt x="3"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4" name="Freeform 93"/>
            <p:cNvSpPr>
              <a:spLocks noEditPoints="1"/>
            </p:cNvSpPr>
            <p:nvPr/>
          </p:nvSpPr>
          <p:spPr bwMode="auto">
            <a:xfrm>
              <a:off x="2804" y="2372"/>
              <a:ext cx="26" cy="45"/>
            </a:xfrm>
            <a:custGeom>
              <a:avLst/>
              <a:gdLst>
                <a:gd name="T0" fmla="*/ 2147483647 w 11"/>
                <a:gd name="T1" fmla="*/ 2147483647 h 19"/>
                <a:gd name="T2" fmla="*/ 2147483647 w 11"/>
                <a:gd name="T3" fmla="*/ 2147483647 h 19"/>
                <a:gd name="T4" fmla="*/ 1192816203 w 11"/>
                <a:gd name="T5" fmla="*/ 2147483647 h 19"/>
                <a:gd name="T6" fmla="*/ 0 w 11"/>
                <a:gd name="T7" fmla="*/ 2147483647 h 19"/>
                <a:gd name="T8" fmla="*/ 0 w 11"/>
                <a:gd name="T9" fmla="*/ 856773888 h 19"/>
                <a:gd name="T10" fmla="*/ 1192816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1192816203 w 11"/>
                <a:gd name="T21" fmla="*/ 2147483647 h 19"/>
                <a:gd name="T22" fmla="*/ 1192816203 w 11"/>
                <a:gd name="T23" fmla="*/ 2147483647 h 19"/>
                <a:gd name="T24" fmla="*/ 2147483647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2147483647 w 11"/>
                <a:gd name="T35" fmla="*/ 856773888 h 19"/>
                <a:gd name="T36" fmla="*/ 1192816203 w 11"/>
                <a:gd name="T37" fmla="*/ 856773888 h 19"/>
                <a:gd name="T38" fmla="*/ 1192816203 w 11"/>
                <a:gd name="T39" fmla="*/ 2147483647 h 19"/>
                <a:gd name="T40" fmla="*/ 2147483647 w 11"/>
                <a:gd name="T41" fmla="*/ 2147483647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9"/>
                <a:gd name="T65" fmla="*/ 11 w 11"/>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9">
                  <a:moveTo>
                    <a:pt x="11" y="17"/>
                  </a:moveTo>
                  <a:cubicBezTo>
                    <a:pt x="11" y="18"/>
                    <a:pt x="11" y="19"/>
                    <a:pt x="9" y="19"/>
                  </a:cubicBezTo>
                  <a:cubicBezTo>
                    <a:pt x="3" y="19"/>
                    <a:pt x="3" y="19"/>
                    <a:pt x="3" y="19"/>
                  </a:cubicBezTo>
                  <a:cubicBezTo>
                    <a:pt x="1" y="19"/>
                    <a:pt x="0" y="19"/>
                    <a:pt x="0" y="17"/>
                  </a:cubicBezTo>
                  <a:cubicBezTo>
                    <a:pt x="0" y="2"/>
                    <a:pt x="0" y="2"/>
                    <a:pt x="0" y="2"/>
                  </a:cubicBezTo>
                  <a:cubicBezTo>
                    <a:pt x="0" y="0"/>
                    <a:pt x="1" y="0"/>
                    <a:pt x="3" y="0"/>
                  </a:cubicBezTo>
                  <a:cubicBezTo>
                    <a:pt x="9" y="0"/>
                    <a:pt x="9" y="0"/>
                    <a:pt x="9" y="0"/>
                  </a:cubicBezTo>
                  <a:cubicBezTo>
                    <a:pt x="11" y="0"/>
                    <a:pt x="11" y="0"/>
                    <a:pt x="11" y="2"/>
                  </a:cubicBezTo>
                  <a:cubicBezTo>
                    <a:pt x="11" y="9"/>
                    <a:pt x="11" y="9"/>
                    <a:pt x="11" y="9"/>
                  </a:cubicBezTo>
                  <a:cubicBezTo>
                    <a:pt x="10" y="10"/>
                    <a:pt x="10" y="10"/>
                    <a:pt x="10" y="10"/>
                  </a:cubicBezTo>
                  <a:cubicBezTo>
                    <a:pt x="3" y="10"/>
                    <a:pt x="3" y="10"/>
                    <a:pt x="3" y="10"/>
                  </a:cubicBezTo>
                  <a:cubicBezTo>
                    <a:pt x="3" y="17"/>
                    <a:pt x="3" y="17"/>
                    <a:pt x="3" y="17"/>
                  </a:cubicBezTo>
                  <a:cubicBezTo>
                    <a:pt x="9" y="17"/>
                    <a:pt x="9" y="17"/>
                    <a:pt x="9" y="17"/>
                  </a:cubicBezTo>
                  <a:cubicBezTo>
                    <a:pt x="9" y="13"/>
                    <a:pt x="9" y="13"/>
                    <a:pt x="9" y="13"/>
                  </a:cubicBezTo>
                  <a:cubicBezTo>
                    <a:pt x="11" y="13"/>
                    <a:pt x="11" y="13"/>
                    <a:pt x="11" y="13"/>
                  </a:cubicBezTo>
                  <a:lnTo>
                    <a:pt x="11" y="17"/>
                  </a:lnTo>
                  <a:close/>
                  <a:moveTo>
                    <a:pt x="9" y="8"/>
                  </a:moveTo>
                  <a:cubicBezTo>
                    <a:pt x="9" y="2"/>
                    <a:pt x="9" y="2"/>
                    <a:pt x="9" y="2"/>
                  </a:cubicBezTo>
                  <a:cubicBezTo>
                    <a:pt x="3" y="2"/>
                    <a:pt x="3" y="2"/>
                    <a:pt x="3" y="2"/>
                  </a:cubicBezTo>
                  <a:cubicBezTo>
                    <a:pt x="3" y="8"/>
                    <a:pt x="3" y="8"/>
                    <a:pt x="3" y="8"/>
                  </a:cubicBezTo>
                  <a:lnTo>
                    <a:pt x="9" y="8"/>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5" name="Freeform 94"/>
            <p:cNvSpPr>
              <a:spLocks/>
            </p:cNvSpPr>
            <p:nvPr/>
          </p:nvSpPr>
          <p:spPr bwMode="auto">
            <a:xfrm>
              <a:off x="2842"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2147483647 h 19"/>
                <a:gd name="T10" fmla="*/ 827458203 w 11"/>
                <a:gd name="T11" fmla="*/ 2147483647 h 19"/>
                <a:gd name="T12" fmla="*/ 827458203 w 11"/>
                <a:gd name="T13" fmla="*/ 2147483647 h 19"/>
                <a:gd name="T14" fmla="*/ 2147483647 w 11"/>
                <a:gd name="T15" fmla="*/ 2147483647 h 19"/>
                <a:gd name="T16" fmla="*/ 2147483647 w 11"/>
                <a:gd name="T17" fmla="*/ 2147483647 h 19"/>
                <a:gd name="T18" fmla="*/ 350078703 w 11"/>
                <a:gd name="T19" fmla="*/ 2147483647 h 19"/>
                <a:gd name="T20" fmla="*/ 0 w 11"/>
                <a:gd name="T21" fmla="*/ 2029200499 h 19"/>
                <a:gd name="T22" fmla="*/ 0 w 11"/>
                <a:gd name="T23" fmla="*/ 856773888 h 19"/>
                <a:gd name="T24" fmla="*/ 827458203 w 11"/>
                <a:gd name="T25" fmla="*/ 0 h 19"/>
                <a:gd name="T26" fmla="*/ 2147483647 w 11"/>
                <a:gd name="T27" fmla="*/ 0 h 19"/>
                <a:gd name="T28" fmla="*/ 2147483647 w 11"/>
                <a:gd name="T29" fmla="*/ 856773888 h 19"/>
                <a:gd name="T30" fmla="*/ 2147483647 w 11"/>
                <a:gd name="T31" fmla="*/ 2147483647 h 19"/>
                <a:gd name="T32" fmla="*/ 2147483647 w 11"/>
                <a:gd name="T33" fmla="*/ 2147483647 h 19"/>
                <a:gd name="T34" fmla="*/ 2147483647 w 11"/>
                <a:gd name="T35" fmla="*/ 856773888 h 19"/>
                <a:gd name="T36" fmla="*/ 827458203 w 11"/>
                <a:gd name="T37" fmla="*/ 856773888 h 19"/>
                <a:gd name="T38" fmla="*/ 827458203 w 11"/>
                <a:gd name="T39" fmla="*/ 2029200499 h 19"/>
                <a:gd name="T40" fmla="*/ 2147483647 w 11"/>
                <a:gd name="T41" fmla="*/ 2147483647 h 19"/>
                <a:gd name="T42" fmla="*/ 2147483647 w 11"/>
                <a:gd name="T43" fmla="*/ 2147483647 h 19"/>
                <a:gd name="T44" fmla="*/ 2147483647 w 11"/>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
                <a:gd name="T70" fmla="*/ 0 h 19"/>
                <a:gd name="T71" fmla="*/ 11 w 11"/>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 h="19">
                  <a:moveTo>
                    <a:pt x="11" y="17"/>
                  </a:moveTo>
                  <a:cubicBezTo>
                    <a:pt x="11" y="18"/>
                    <a:pt x="10" y="19"/>
                    <a:pt x="8" y="19"/>
                  </a:cubicBezTo>
                  <a:cubicBezTo>
                    <a:pt x="2" y="19"/>
                    <a:pt x="2" y="19"/>
                    <a:pt x="2" y="19"/>
                  </a:cubicBezTo>
                  <a:cubicBezTo>
                    <a:pt x="1"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5"/>
                    <a:pt x="2" y="5"/>
                    <a:pt x="2" y="5"/>
                  </a:cubicBezTo>
                  <a:cubicBezTo>
                    <a:pt x="10" y="11"/>
                    <a:pt x="10" y="11"/>
                    <a:pt x="10" y="11"/>
                  </a:cubicBezTo>
                  <a:cubicBezTo>
                    <a:pt x="10" y="12"/>
                    <a:pt x="11" y="12"/>
                    <a:pt x="11" y="13"/>
                  </a:cubicBezTo>
                  <a:lnTo>
                    <a:pt x="11"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6" name="Freeform 95"/>
            <p:cNvSpPr>
              <a:spLocks/>
            </p:cNvSpPr>
            <p:nvPr/>
          </p:nvSpPr>
          <p:spPr bwMode="auto">
            <a:xfrm>
              <a:off x="2878" y="2372"/>
              <a:ext cx="23" cy="45"/>
            </a:xfrm>
            <a:custGeom>
              <a:avLst/>
              <a:gdLst>
                <a:gd name="T0" fmla="*/ 2095974701 w 10"/>
                <a:gd name="T1" fmla="*/ 2147483647 h 19"/>
                <a:gd name="T2" fmla="*/ 1612301593 w 10"/>
                <a:gd name="T3" fmla="*/ 2147483647 h 19"/>
                <a:gd name="T4" fmla="*/ 476470468 w 10"/>
                <a:gd name="T5" fmla="*/ 2147483647 h 19"/>
                <a:gd name="T6" fmla="*/ 0 w 10"/>
                <a:gd name="T7" fmla="*/ 2147483647 h 19"/>
                <a:gd name="T8" fmla="*/ 0 w 10"/>
                <a:gd name="T9" fmla="*/ 2147483647 h 19"/>
                <a:gd name="T10" fmla="*/ 476470468 w 10"/>
                <a:gd name="T11" fmla="*/ 2147483647 h 19"/>
                <a:gd name="T12" fmla="*/ 476470468 w 10"/>
                <a:gd name="T13" fmla="*/ 2147483647 h 19"/>
                <a:gd name="T14" fmla="*/ 1612301593 w 10"/>
                <a:gd name="T15" fmla="*/ 2147483647 h 19"/>
                <a:gd name="T16" fmla="*/ 1612301593 w 10"/>
                <a:gd name="T17" fmla="*/ 2147483647 h 19"/>
                <a:gd name="T18" fmla="*/ 207161179 w 10"/>
                <a:gd name="T19" fmla="*/ 2147483647 h 19"/>
                <a:gd name="T20" fmla="*/ 0 w 10"/>
                <a:gd name="T21" fmla="*/ 2029200499 h 19"/>
                <a:gd name="T22" fmla="*/ 0 w 10"/>
                <a:gd name="T23" fmla="*/ 856773888 h 19"/>
                <a:gd name="T24" fmla="*/ 476470468 w 10"/>
                <a:gd name="T25" fmla="*/ 0 h 19"/>
                <a:gd name="T26" fmla="*/ 1612301593 w 10"/>
                <a:gd name="T27" fmla="*/ 0 h 19"/>
                <a:gd name="T28" fmla="*/ 2095974701 w 10"/>
                <a:gd name="T29" fmla="*/ 856773888 h 19"/>
                <a:gd name="T30" fmla="*/ 2095974701 w 10"/>
                <a:gd name="T31" fmla="*/ 2147483647 h 19"/>
                <a:gd name="T32" fmla="*/ 1612301593 w 10"/>
                <a:gd name="T33" fmla="*/ 2147483647 h 19"/>
                <a:gd name="T34" fmla="*/ 1612301593 w 10"/>
                <a:gd name="T35" fmla="*/ 856773888 h 19"/>
                <a:gd name="T36" fmla="*/ 476470468 w 10"/>
                <a:gd name="T37" fmla="*/ 856773888 h 19"/>
                <a:gd name="T38" fmla="*/ 476470468 w 10"/>
                <a:gd name="T39" fmla="*/ 2029200499 h 19"/>
                <a:gd name="T40" fmla="*/ 1888816099 w 10"/>
                <a:gd name="T41" fmla="*/ 2147483647 h 19"/>
                <a:gd name="T42" fmla="*/ 2095974701 w 10"/>
                <a:gd name="T43" fmla="*/ 2147483647 h 19"/>
                <a:gd name="T44" fmla="*/ 2095974701 w 10"/>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
                <a:gd name="T70" fmla="*/ 0 h 19"/>
                <a:gd name="T71" fmla="*/ 10 w 10"/>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 h="19">
                  <a:moveTo>
                    <a:pt x="10" y="17"/>
                  </a:moveTo>
                  <a:cubicBezTo>
                    <a:pt x="10" y="18"/>
                    <a:pt x="10" y="19"/>
                    <a:pt x="8" y="19"/>
                  </a:cubicBezTo>
                  <a:cubicBezTo>
                    <a:pt x="2" y="19"/>
                    <a:pt x="2" y="19"/>
                    <a:pt x="2" y="19"/>
                  </a:cubicBezTo>
                  <a:cubicBezTo>
                    <a:pt x="0"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0" y="0"/>
                    <a:pt x="2" y="0"/>
                  </a:cubicBezTo>
                  <a:cubicBezTo>
                    <a:pt x="8" y="0"/>
                    <a:pt x="8" y="0"/>
                    <a:pt x="8" y="0"/>
                  </a:cubicBezTo>
                  <a:cubicBezTo>
                    <a:pt x="10" y="0"/>
                    <a:pt x="10" y="0"/>
                    <a:pt x="10" y="2"/>
                  </a:cubicBezTo>
                  <a:cubicBezTo>
                    <a:pt x="10" y="6"/>
                    <a:pt x="10" y="6"/>
                    <a:pt x="10" y="6"/>
                  </a:cubicBezTo>
                  <a:cubicBezTo>
                    <a:pt x="8" y="6"/>
                    <a:pt x="8" y="6"/>
                    <a:pt x="8" y="6"/>
                  </a:cubicBezTo>
                  <a:cubicBezTo>
                    <a:pt x="8" y="2"/>
                    <a:pt x="8" y="2"/>
                    <a:pt x="8" y="2"/>
                  </a:cubicBezTo>
                  <a:cubicBezTo>
                    <a:pt x="2" y="2"/>
                    <a:pt x="2" y="2"/>
                    <a:pt x="2" y="2"/>
                  </a:cubicBezTo>
                  <a:cubicBezTo>
                    <a:pt x="2" y="5"/>
                    <a:pt x="2" y="5"/>
                    <a:pt x="2" y="5"/>
                  </a:cubicBezTo>
                  <a:cubicBezTo>
                    <a:pt x="9" y="11"/>
                    <a:pt x="9" y="11"/>
                    <a:pt x="9" y="11"/>
                  </a:cubicBezTo>
                  <a:cubicBezTo>
                    <a:pt x="10" y="12"/>
                    <a:pt x="10" y="12"/>
                    <a:pt x="10" y="13"/>
                  </a:cubicBezTo>
                  <a:lnTo>
                    <a:pt x="10"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7" name="Freeform 96"/>
            <p:cNvSpPr>
              <a:spLocks noEditPoints="1"/>
            </p:cNvSpPr>
            <p:nvPr/>
          </p:nvSpPr>
          <p:spPr bwMode="auto">
            <a:xfrm>
              <a:off x="2928" y="2377"/>
              <a:ext cx="7" cy="40"/>
            </a:xfrm>
            <a:custGeom>
              <a:avLst/>
              <a:gdLst>
                <a:gd name="T0" fmla="*/ 7 w 7"/>
                <a:gd name="T1" fmla="*/ 9 h 40"/>
                <a:gd name="T2" fmla="*/ 0 w 7"/>
                <a:gd name="T3" fmla="*/ 9 h 40"/>
                <a:gd name="T4" fmla="*/ 0 w 7"/>
                <a:gd name="T5" fmla="*/ 0 h 40"/>
                <a:gd name="T6" fmla="*/ 7 w 7"/>
                <a:gd name="T7" fmla="*/ 0 h 40"/>
                <a:gd name="T8" fmla="*/ 7 w 7"/>
                <a:gd name="T9" fmla="*/ 9 h 40"/>
                <a:gd name="T10" fmla="*/ 7 w 7"/>
                <a:gd name="T11" fmla="*/ 40 h 40"/>
                <a:gd name="T12" fmla="*/ 0 w 7"/>
                <a:gd name="T13" fmla="*/ 40 h 40"/>
                <a:gd name="T14" fmla="*/ 0 w 7"/>
                <a:gd name="T15" fmla="*/ 33 h 40"/>
                <a:gd name="T16" fmla="*/ 7 w 7"/>
                <a:gd name="T17" fmla="*/ 33 h 40"/>
                <a:gd name="T18" fmla="*/ 7 w 7"/>
                <a:gd name="T19" fmla="*/ 4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0"/>
                <a:gd name="T32" fmla="*/ 7 w 7"/>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0">
                  <a:moveTo>
                    <a:pt x="7" y="9"/>
                  </a:moveTo>
                  <a:lnTo>
                    <a:pt x="0" y="9"/>
                  </a:lnTo>
                  <a:lnTo>
                    <a:pt x="0" y="0"/>
                  </a:lnTo>
                  <a:lnTo>
                    <a:pt x="7" y="0"/>
                  </a:lnTo>
                  <a:lnTo>
                    <a:pt x="7" y="9"/>
                  </a:lnTo>
                  <a:close/>
                  <a:moveTo>
                    <a:pt x="7" y="40"/>
                  </a:moveTo>
                  <a:lnTo>
                    <a:pt x="0" y="40"/>
                  </a:lnTo>
                  <a:lnTo>
                    <a:pt x="0" y="33"/>
                  </a:lnTo>
                  <a:lnTo>
                    <a:pt x="7" y="33"/>
                  </a:lnTo>
                  <a:lnTo>
                    <a:pt x="7" y="40"/>
                  </a:lnTo>
                  <a:close/>
                </a:path>
              </a:pathLst>
            </a:custGeom>
            <a:solidFill>
              <a:srgbClr val="231F20"/>
            </a:solidFill>
            <a:ln w="9525">
              <a:noFill/>
              <a:round/>
              <a:headEnd/>
              <a:tailEnd/>
            </a:ln>
          </p:spPr>
          <p:txBody>
            <a:bodyPr/>
            <a:lstStyle/>
            <a:p>
              <a:endParaRPr lang="zh-CN" altLang="en-US" sz="1200">
                <a:latin typeface="+mn-ea"/>
                <a:ea typeface="+mn-ea"/>
              </a:endParaRPr>
            </a:p>
          </p:txBody>
        </p:sp>
        <p:grpSp>
          <p:nvGrpSpPr>
            <p:cNvPr id="218" name="Group 97"/>
            <p:cNvGrpSpPr>
              <a:grpSpLocks/>
            </p:cNvGrpSpPr>
            <p:nvPr/>
          </p:nvGrpSpPr>
          <p:grpSpPr bwMode="auto">
            <a:xfrm>
              <a:off x="2815" y="1973"/>
              <a:ext cx="132" cy="241"/>
              <a:chOff x="3641" y="1959"/>
              <a:chExt cx="248" cy="451"/>
            </a:xfrm>
          </p:grpSpPr>
          <p:sp>
            <p:nvSpPr>
              <p:cNvPr id="219" name="Freeform 98"/>
              <p:cNvSpPr>
                <a:spLocks/>
              </p:cNvSpPr>
              <p:nvPr/>
            </p:nvSpPr>
            <p:spPr bwMode="auto">
              <a:xfrm>
                <a:off x="3648" y="2122"/>
                <a:ext cx="236" cy="283"/>
              </a:xfrm>
              <a:custGeom>
                <a:avLst/>
                <a:gdLst>
                  <a:gd name="T0" fmla="*/ 2147483647 w 100"/>
                  <a:gd name="T1" fmla="*/ 2147483647 h 120"/>
                  <a:gd name="T2" fmla="*/ 2147483647 w 100"/>
                  <a:gd name="T3" fmla="*/ 2147483647 h 120"/>
                  <a:gd name="T4" fmla="*/ 2147483647 w 100"/>
                  <a:gd name="T5" fmla="*/ 0 h 120"/>
                  <a:gd name="T6" fmla="*/ 0 w 100"/>
                  <a:gd name="T7" fmla="*/ 0 h 120"/>
                  <a:gd name="T8" fmla="*/ 2147483647 w 100"/>
                  <a:gd name="T9" fmla="*/ 2147483647 h 120"/>
                  <a:gd name="T10" fmla="*/ 2147483647 w 100"/>
                  <a:gd name="T11" fmla="*/ 2147483647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5"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solidFill>
                <a:srgbClr val="3874BA"/>
              </a:solidFill>
              <a:ln w="9525">
                <a:noFill/>
                <a:round/>
                <a:headEnd/>
                <a:tailEnd/>
              </a:ln>
            </p:spPr>
            <p:txBody>
              <a:bodyPr/>
              <a:lstStyle/>
              <a:p>
                <a:endParaRPr lang="zh-CN" altLang="en-US" sz="1200">
                  <a:latin typeface="+mn-ea"/>
                  <a:ea typeface="+mn-ea"/>
                </a:endParaRPr>
              </a:p>
            </p:txBody>
          </p:sp>
          <p:sp>
            <p:nvSpPr>
              <p:cNvPr id="220" name="Oval 99"/>
              <p:cNvSpPr>
                <a:spLocks noChangeArrowheads="1"/>
              </p:cNvSpPr>
              <p:nvPr/>
            </p:nvSpPr>
            <p:spPr bwMode="auto">
              <a:xfrm>
                <a:off x="3648" y="2074"/>
                <a:ext cx="236" cy="92"/>
              </a:xfrm>
              <a:prstGeom prst="ellipse">
                <a:avLst/>
              </a:prstGeom>
              <a:solidFill>
                <a:srgbClr val="6BA5D9"/>
              </a:solidFill>
              <a:ln w="9525">
                <a:noFill/>
                <a:round/>
                <a:headEnd/>
                <a:tailEnd/>
              </a:ln>
            </p:spPr>
            <p:txBody>
              <a:bodyPr/>
              <a:lstStyle/>
              <a:p>
                <a:endParaRPr lang="en-US" altLang="zh-CN" sz="1200">
                  <a:solidFill>
                    <a:schemeClr val="tx1"/>
                  </a:solidFill>
                  <a:latin typeface="+mn-ea"/>
                  <a:ea typeface="+mn-ea"/>
                </a:endParaRPr>
              </a:p>
            </p:txBody>
          </p:sp>
          <p:sp>
            <p:nvSpPr>
              <p:cNvPr id="221" name="Freeform 100"/>
              <p:cNvSpPr>
                <a:spLocks/>
              </p:cNvSpPr>
              <p:nvPr/>
            </p:nvSpPr>
            <p:spPr bwMode="auto">
              <a:xfrm>
                <a:off x="3648" y="2119"/>
                <a:ext cx="236" cy="47"/>
              </a:xfrm>
              <a:custGeom>
                <a:avLst/>
                <a:gdLst>
                  <a:gd name="T0" fmla="*/ 2147483647 w 100"/>
                  <a:gd name="T1" fmla="*/ 2147483647 h 20"/>
                  <a:gd name="T2" fmla="*/ 0 w 100"/>
                  <a:gd name="T3" fmla="*/ 0 h 20"/>
                  <a:gd name="T4" fmla="*/ 0 w 100"/>
                  <a:gd name="T5" fmla="*/ 0 h 20"/>
                  <a:gd name="T6" fmla="*/ 2147483647 w 100"/>
                  <a:gd name="T7" fmla="*/ 2147483647 h 20"/>
                  <a:gd name="T8" fmla="*/ 2147483647 w 100"/>
                  <a:gd name="T9" fmla="*/ 0 h 20"/>
                  <a:gd name="T10" fmla="*/ 2147483647 w 100"/>
                  <a:gd name="T11" fmla="*/ 0 h 20"/>
                  <a:gd name="T12" fmla="*/ 2147483647 w 100"/>
                  <a:gd name="T13" fmla="*/ 2147483647 h 20"/>
                  <a:gd name="T14" fmla="*/ 0 60000 65536"/>
                  <a:gd name="T15" fmla="*/ 0 60000 65536"/>
                  <a:gd name="T16" fmla="*/ 0 60000 65536"/>
                  <a:gd name="T17" fmla="*/ 0 60000 65536"/>
                  <a:gd name="T18" fmla="*/ 0 60000 65536"/>
                  <a:gd name="T19" fmla="*/ 0 60000 65536"/>
                  <a:gd name="T20" fmla="*/ 0 60000 65536"/>
                  <a:gd name="T21" fmla="*/ 0 w 100"/>
                  <a:gd name="T22" fmla="*/ 0 h 20"/>
                  <a:gd name="T23" fmla="*/ 100 w 10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20">
                    <a:moveTo>
                      <a:pt x="50" y="19"/>
                    </a:moveTo>
                    <a:cubicBezTo>
                      <a:pt x="23" y="19"/>
                      <a:pt x="0" y="10"/>
                      <a:pt x="0" y="0"/>
                    </a:cubicBezTo>
                    <a:cubicBezTo>
                      <a:pt x="0" y="0"/>
                      <a:pt x="0" y="0"/>
                      <a:pt x="0" y="0"/>
                    </a:cubicBezTo>
                    <a:cubicBezTo>
                      <a:pt x="0" y="11"/>
                      <a:pt x="22" y="20"/>
                      <a:pt x="50" y="20"/>
                    </a:cubicBezTo>
                    <a:cubicBezTo>
                      <a:pt x="78" y="20"/>
                      <a:pt x="100" y="11"/>
                      <a:pt x="100" y="0"/>
                    </a:cubicBezTo>
                    <a:cubicBezTo>
                      <a:pt x="100" y="0"/>
                      <a:pt x="100" y="0"/>
                      <a:pt x="100" y="0"/>
                    </a:cubicBezTo>
                    <a:cubicBezTo>
                      <a:pt x="100" y="10"/>
                      <a:pt x="77" y="19"/>
                      <a:pt x="50" y="19"/>
                    </a:cubicBezTo>
                    <a:close/>
                  </a:path>
                </a:pathLst>
              </a:custGeom>
              <a:solidFill>
                <a:srgbClr val="135BA7"/>
              </a:solidFill>
              <a:ln w="9525">
                <a:noFill/>
                <a:round/>
                <a:headEnd/>
                <a:tailEnd/>
              </a:ln>
            </p:spPr>
            <p:txBody>
              <a:bodyPr/>
              <a:lstStyle/>
              <a:p>
                <a:endParaRPr lang="zh-CN" altLang="en-US" sz="1200">
                  <a:latin typeface="+mn-ea"/>
                  <a:ea typeface="+mn-ea"/>
                </a:endParaRPr>
              </a:p>
            </p:txBody>
          </p:sp>
          <p:sp>
            <p:nvSpPr>
              <p:cNvPr id="222" name="Oval 101"/>
              <p:cNvSpPr>
                <a:spLocks noChangeArrowheads="1"/>
              </p:cNvSpPr>
              <p:nvPr/>
            </p:nvSpPr>
            <p:spPr bwMode="auto">
              <a:xfrm>
                <a:off x="3690" y="2074"/>
                <a:ext cx="151" cy="76"/>
              </a:xfrm>
              <a:prstGeom prst="ellipse">
                <a:avLst/>
              </a:prstGeom>
              <a:solidFill>
                <a:srgbClr val="3874BA"/>
              </a:solidFill>
              <a:ln w="9525">
                <a:noFill/>
                <a:round/>
                <a:headEnd/>
                <a:tailEnd/>
              </a:ln>
            </p:spPr>
            <p:txBody>
              <a:bodyPr/>
              <a:lstStyle/>
              <a:p>
                <a:endParaRPr lang="en-US" altLang="zh-CN" sz="1200">
                  <a:solidFill>
                    <a:schemeClr val="tx1"/>
                  </a:solidFill>
                  <a:latin typeface="+mn-ea"/>
                  <a:ea typeface="+mn-ea"/>
                </a:endParaRPr>
              </a:p>
            </p:txBody>
          </p:sp>
          <p:sp>
            <p:nvSpPr>
              <p:cNvPr id="223" name="Oval 102"/>
              <p:cNvSpPr>
                <a:spLocks noChangeArrowheads="1"/>
              </p:cNvSpPr>
              <p:nvPr/>
            </p:nvSpPr>
            <p:spPr bwMode="auto">
              <a:xfrm>
                <a:off x="3688" y="1961"/>
                <a:ext cx="156" cy="158"/>
              </a:xfrm>
              <a:prstGeom prst="ellipse">
                <a:avLst/>
              </a:prstGeom>
              <a:solidFill>
                <a:srgbClr val="6BA5D9"/>
              </a:solidFill>
              <a:ln w="9525">
                <a:noFill/>
                <a:round/>
                <a:headEnd/>
                <a:tailEnd/>
              </a:ln>
            </p:spPr>
            <p:txBody>
              <a:bodyPr/>
              <a:lstStyle/>
              <a:p>
                <a:endParaRPr lang="en-US" altLang="zh-CN" sz="1200">
                  <a:solidFill>
                    <a:schemeClr val="tx1"/>
                  </a:solidFill>
                  <a:latin typeface="+mn-ea"/>
                  <a:ea typeface="+mn-ea"/>
                </a:endParaRPr>
              </a:p>
            </p:txBody>
          </p:sp>
          <p:sp>
            <p:nvSpPr>
              <p:cNvPr id="224" name="Freeform 103"/>
              <p:cNvSpPr>
                <a:spLocks/>
              </p:cNvSpPr>
              <p:nvPr/>
            </p:nvSpPr>
            <p:spPr bwMode="auto">
              <a:xfrm>
                <a:off x="3641" y="1959"/>
                <a:ext cx="248" cy="451"/>
              </a:xfrm>
              <a:custGeom>
                <a:avLst/>
                <a:gdLst>
                  <a:gd name="T0" fmla="*/ 2147483647 w 105"/>
                  <a:gd name="T1" fmla="*/ 2147483647 h 191"/>
                  <a:gd name="T2" fmla="*/ 2147483647 w 105"/>
                  <a:gd name="T3" fmla="*/ 2147483647 h 191"/>
                  <a:gd name="T4" fmla="*/ 2147483647 w 105"/>
                  <a:gd name="T5" fmla="*/ 2147483647 h 191"/>
                  <a:gd name="T6" fmla="*/ 2147483647 w 105"/>
                  <a:gd name="T7" fmla="*/ 2147483647 h 191"/>
                  <a:gd name="T8" fmla="*/ 2147483647 w 105"/>
                  <a:gd name="T9" fmla="*/ 2147483647 h 191"/>
                  <a:gd name="T10" fmla="*/ 2147483647 w 105"/>
                  <a:gd name="T11" fmla="*/ 0 h 191"/>
                  <a:gd name="T12" fmla="*/ 2147483647 w 105"/>
                  <a:gd name="T13" fmla="*/ 2147483647 h 191"/>
                  <a:gd name="T14" fmla="*/ 2147483647 w 105"/>
                  <a:gd name="T15" fmla="*/ 2147483647 h 191"/>
                  <a:gd name="T16" fmla="*/ 2147483647 w 105"/>
                  <a:gd name="T17" fmla="*/ 2147483647 h 191"/>
                  <a:gd name="T18" fmla="*/ 2147483647 w 105"/>
                  <a:gd name="T19" fmla="*/ 2147483647 h 191"/>
                  <a:gd name="T20" fmla="*/ 814971336 w 105"/>
                  <a:gd name="T21" fmla="*/ 2147483647 h 191"/>
                  <a:gd name="T22" fmla="*/ 1459429674 w 105"/>
                  <a:gd name="T23" fmla="*/ 2147483647 h 191"/>
                  <a:gd name="T24" fmla="*/ 2147483647 w 105"/>
                  <a:gd name="T25" fmla="*/ 2147483647 h 191"/>
                  <a:gd name="T26" fmla="*/ 2147483647 w 105"/>
                  <a:gd name="T27" fmla="*/ 2147483647 h 191"/>
                  <a:gd name="T28" fmla="*/ 2147483647 w 105"/>
                  <a:gd name="T29" fmla="*/ 2147483647 h 191"/>
                  <a:gd name="T30" fmla="*/ 2147483647 w 105"/>
                  <a:gd name="T31" fmla="*/ 2147483647 h 191"/>
                  <a:gd name="T32" fmla="*/ 2147483647 w 105"/>
                  <a:gd name="T33" fmla="*/ 2147483647 h 191"/>
                  <a:gd name="T34" fmla="*/ 2147483647 w 105"/>
                  <a:gd name="T35" fmla="*/ 2147483647 h 191"/>
                  <a:gd name="T36" fmla="*/ 2147483647 w 105"/>
                  <a:gd name="T37" fmla="*/ 2147483647 h 191"/>
                  <a:gd name="T38" fmla="*/ 2147483647 w 105"/>
                  <a:gd name="T39" fmla="*/ 2147483647 h 191"/>
                  <a:gd name="T40" fmla="*/ 2147483647 w 105"/>
                  <a:gd name="T41" fmla="*/ 2147483647 h 191"/>
                  <a:gd name="T42" fmla="*/ 2147483647 w 105"/>
                  <a:gd name="T43" fmla="*/ 2147483647 h 191"/>
                  <a:gd name="T44" fmla="*/ 2147483647 w 105"/>
                  <a:gd name="T45" fmla="*/ 2147483647 h 191"/>
                  <a:gd name="T46" fmla="*/ 2147483647 w 105"/>
                  <a:gd name="T47" fmla="*/ 2147483647 h 191"/>
                  <a:gd name="T48" fmla="*/ 2147483647 w 105"/>
                  <a:gd name="T49" fmla="*/ 2147483647 h 191"/>
                  <a:gd name="T50" fmla="*/ 2147483647 w 105"/>
                  <a:gd name="T51" fmla="*/ 2147483647 h 191"/>
                  <a:gd name="T52" fmla="*/ 2147483647 w 105"/>
                  <a:gd name="T53" fmla="*/ 2147483647 h 191"/>
                  <a:gd name="T54" fmla="*/ 2147483647 w 105"/>
                  <a:gd name="T55" fmla="*/ 2147483647 h 191"/>
                  <a:gd name="T56" fmla="*/ 2147483647 w 105"/>
                  <a:gd name="T57" fmla="*/ 2147483647 h 191"/>
                  <a:gd name="T58" fmla="*/ 2147483647 w 105"/>
                  <a:gd name="T59" fmla="*/ 2147483647 h 191"/>
                  <a:gd name="T60" fmla="*/ 2147483647 w 105"/>
                  <a:gd name="T61" fmla="*/ 2147483647 h 191"/>
                  <a:gd name="T62" fmla="*/ 2147483647 w 105"/>
                  <a:gd name="T63" fmla="*/ 2147483647 h 191"/>
                  <a:gd name="T64" fmla="*/ 2147483647 w 105"/>
                  <a:gd name="T65" fmla="*/ 2147483647 h 191"/>
                  <a:gd name="T66" fmla="*/ 2147483647 w 105"/>
                  <a:gd name="T67" fmla="*/ 2147483647 h 191"/>
                  <a:gd name="T68" fmla="*/ 2147483647 w 105"/>
                  <a:gd name="T69" fmla="*/ 2147483647 h 191"/>
                  <a:gd name="T70" fmla="*/ 2147483647 w 105"/>
                  <a:gd name="T71" fmla="*/ 2147483647 h 191"/>
                  <a:gd name="T72" fmla="*/ 2147483647 w 105"/>
                  <a:gd name="T73" fmla="*/ 2147483647 h 191"/>
                  <a:gd name="T74" fmla="*/ 2147483647 w 105"/>
                  <a:gd name="T75" fmla="*/ 2147483647 h 191"/>
                  <a:gd name="T76" fmla="*/ 2147483647 w 105"/>
                  <a:gd name="T77" fmla="*/ 2147483647 h 191"/>
                  <a:gd name="T78" fmla="*/ 2147483647 w 105"/>
                  <a:gd name="T79" fmla="*/ 2147483647 h 191"/>
                  <a:gd name="T80" fmla="*/ 2147483647 w 105"/>
                  <a:gd name="T81" fmla="*/ 2147483647 h 191"/>
                  <a:gd name="T82" fmla="*/ 2147483647 w 105"/>
                  <a:gd name="T83" fmla="*/ 2147483647 h 191"/>
                  <a:gd name="T84" fmla="*/ 1924883647 w 105"/>
                  <a:gd name="T85" fmla="*/ 2147483647 h 191"/>
                  <a:gd name="T86" fmla="*/ 2147483647 w 105"/>
                  <a:gd name="T87" fmla="*/ 2147483647 h 191"/>
                  <a:gd name="T88" fmla="*/ 2147483647 w 105"/>
                  <a:gd name="T89" fmla="*/ 2147483647 h 191"/>
                  <a:gd name="T90" fmla="*/ 2147483647 w 105"/>
                  <a:gd name="T91" fmla="*/ 2147483647 h 191"/>
                  <a:gd name="T92" fmla="*/ 2147483647 w 105"/>
                  <a:gd name="T93" fmla="*/ 2147483647 h 191"/>
                  <a:gd name="T94" fmla="*/ 2147483647 w 105"/>
                  <a:gd name="T95" fmla="*/ 1155234535 h 191"/>
                  <a:gd name="T96" fmla="*/ 2147483647 w 105"/>
                  <a:gd name="T97" fmla="*/ 2147483647 h 191"/>
                  <a:gd name="T98" fmla="*/ 2147483647 w 105"/>
                  <a:gd name="T99" fmla="*/ 2147483647 h 191"/>
                  <a:gd name="T100" fmla="*/ 2147483647 w 105"/>
                  <a:gd name="T101" fmla="*/ 2147483647 h 191"/>
                  <a:gd name="T102" fmla="*/ 2147483647 w 105"/>
                  <a:gd name="T103" fmla="*/ 2147483647 h 191"/>
                  <a:gd name="T104" fmla="*/ 2147483647 w 105"/>
                  <a:gd name="T105" fmla="*/ 2147483647 h 191"/>
                  <a:gd name="T106" fmla="*/ 2147483647 w 105"/>
                  <a:gd name="T107" fmla="*/ 2147483647 h 191"/>
                  <a:gd name="T108" fmla="*/ 2147483647 w 105"/>
                  <a:gd name="T109" fmla="*/ 2147483647 h 191"/>
                  <a:gd name="T110" fmla="*/ 2147483647 w 105"/>
                  <a:gd name="T111" fmla="*/ 2147483647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8"/>
                    </a:moveTo>
                    <a:cubicBezTo>
                      <a:pt x="105" y="61"/>
                      <a:pt x="97" y="55"/>
                      <a:pt x="81" y="51"/>
                    </a:cubicBezTo>
                    <a:cubicBezTo>
                      <a:pt x="82" y="51"/>
                      <a:pt x="82" y="51"/>
                      <a:pt x="82" y="52"/>
                    </a:cubicBezTo>
                    <a:cubicBezTo>
                      <a:pt x="82" y="52"/>
                      <a:pt x="82" y="53"/>
                      <a:pt x="82" y="53"/>
                    </a:cubicBezTo>
                    <a:cubicBezTo>
                      <a:pt x="89" y="42"/>
                      <a:pt x="89" y="29"/>
                      <a:pt x="83" y="18"/>
                    </a:cubicBezTo>
                    <a:cubicBezTo>
                      <a:pt x="77" y="7"/>
                      <a:pt x="66" y="0"/>
                      <a:pt x="53" y="0"/>
                    </a:cubicBezTo>
                    <a:cubicBezTo>
                      <a:pt x="40" y="0"/>
                      <a:pt x="29" y="7"/>
                      <a:pt x="23" y="18"/>
                    </a:cubicBezTo>
                    <a:cubicBezTo>
                      <a:pt x="17" y="29"/>
                      <a:pt x="17" y="42"/>
                      <a:pt x="24" y="53"/>
                    </a:cubicBezTo>
                    <a:cubicBezTo>
                      <a:pt x="23" y="53"/>
                      <a:pt x="23" y="52"/>
                      <a:pt x="24" y="52"/>
                    </a:cubicBezTo>
                    <a:cubicBezTo>
                      <a:pt x="24" y="51"/>
                      <a:pt x="24" y="51"/>
                      <a:pt x="25" y="51"/>
                    </a:cubicBezTo>
                    <a:cubicBezTo>
                      <a:pt x="3" y="56"/>
                      <a:pt x="0" y="65"/>
                      <a:pt x="2" y="72"/>
                    </a:cubicBezTo>
                    <a:cubicBezTo>
                      <a:pt x="4" y="84"/>
                      <a:pt x="4" y="84"/>
                      <a:pt x="4" y="84"/>
                    </a:cubicBezTo>
                    <a:cubicBezTo>
                      <a:pt x="7" y="96"/>
                      <a:pt x="7" y="96"/>
                      <a:pt x="7" y="96"/>
                    </a:cubicBezTo>
                    <a:cubicBezTo>
                      <a:pt x="15" y="132"/>
                      <a:pt x="15" y="132"/>
                      <a:pt x="15" y="132"/>
                    </a:cubicBezTo>
                    <a:cubicBezTo>
                      <a:pt x="23" y="167"/>
                      <a:pt x="23" y="167"/>
                      <a:pt x="23" y="167"/>
                    </a:cubicBezTo>
                    <a:cubicBezTo>
                      <a:pt x="25" y="177"/>
                      <a:pt x="25" y="177"/>
                      <a:pt x="25" y="177"/>
                    </a:cubicBezTo>
                    <a:cubicBezTo>
                      <a:pt x="26" y="178"/>
                      <a:pt x="26" y="178"/>
                      <a:pt x="26" y="178"/>
                    </a:cubicBezTo>
                    <a:cubicBezTo>
                      <a:pt x="26" y="180"/>
                      <a:pt x="26" y="182"/>
                      <a:pt x="28" y="184"/>
                    </a:cubicBezTo>
                    <a:cubicBezTo>
                      <a:pt x="33" y="189"/>
                      <a:pt x="43" y="191"/>
                      <a:pt x="57" y="190"/>
                    </a:cubicBezTo>
                    <a:cubicBezTo>
                      <a:pt x="62"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3" y="77"/>
                      <a:pt x="105" y="73"/>
                      <a:pt x="105" y="68"/>
                    </a:cubicBezTo>
                    <a:cubicBezTo>
                      <a:pt x="105" y="68"/>
                      <a:pt x="105" y="68"/>
                      <a:pt x="105" y="68"/>
                    </a:cubicBezTo>
                    <a:cubicBezTo>
                      <a:pt x="105" y="68"/>
                      <a:pt x="104" y="67"/>
                      <a:pt x="103" y="67"/>
                    </a:cubicBezTo>
                    <a:cubicBezTo>
                      <a:pt x="102" y="67"/>
                      <a:pt x="102" y="68"/>
                      <a:pt x="102" y="68"/>
                    </a:cubicBezTo>
                    <a:cubicBezTo>
                      <a:pt x="102" y="68"/>
                      <a:pt x="102" y="68"/>
                      <a:pt x="102" y="68"/>
                    </a:cubicBezTo>
                    <a:cubicBezTo>
                      <a:pt x="102" y="72"/>
                      <a:pt x="100" y="77"/>
                      <a:pt x="99" y="81"/>
                    </a:cubicBezTo>
                    <a:cubicBezTo>
                      <a:pt x="99" y="83"/>
                      <a:pt x="98" y="85"/>
                      <a:pt x="98" y="87"/>
                    </a:cubicBezTo>
                    <a:cubicBezTo>
                      <a:pt x="93" y="108"/>
                      <a:pt x="93" y="108"/>
                      <a:pt x="93" y="108"/>
                    </a:cubicBezTo>
                    <a:cubicBezTo>
                      <a:pt x="88" y="128"/>
                      <a:pt x="88" y="128"/>
                      <a:pt x="88" y="128"/>
                    </a:cubicBezTo>
                    <a:cubicBezTo>
                      <a:pt x="77" y="179"/>
                      <a:pt x="77" y="179"/>
                      <a:pt x="77" y="179"/>
                    </a:cubicBezTo>
                    <a:cubicBezTo>
                      <a:pt x="76" y="182"/>
                      <a:pt x="72" y="186"/>
                      <a:pt x="57" y="187"/>
                    </a:cubicBezTo>
                    <a:cubicBezTo>
                      <a:pt x="44" y="188"/>
                      <a:pt x="35" y="186"/>
                      <a:pt x="30" y="181"/>
                    </a:cubicBezTo>
                    <a:cubicBezTo>
                      <a:pt x="29" y="180"/>
                      <a:pt x="29" y="179"/>
                      <a:pt x="29" y="177"/>
                    </a:cubicBezTo>
                    <a:cubicBezTo>
                      <a:pt x="28" y="177"/>
                      <a:pt x="28" y="177"/>
                      <a:pt x="28" y="177"/>
                    </a:cubicBezTo>
                    <a:cubicBezTo>
                      <a:pt x="26" y="167"/>
                      <a:pt x="26" y="167"/>
                      <a:pt x="26" y="167"/>
                    </a:cubicBezTo>
                    <a:cubicBezTo>
                      <a:pt x="18" y="131"/>
                      <a:pt x="18" y="131"/>
                      <a:pt x="18" y="131"/>
                    </a:cubicBezTo>
                    <a:cubicBezTo>
                      <a:pt x="10" y="96"/>
                      <a:pt x="10" y="96"/>
                      <a:pt x="10" y="96"/>
                    </a:cubicBezTo>
                    <a:cubicBezTo>
                      <a:pt x="7" y="83"/>
                      <a:pt x="7" y="83"/>
                      <a:pt x="7" y="83"/>
                    </a:cubicBezTo>
                    <a:cubicBezTo>
                      <a:pt x="5" y="71"/>
                      <a:pt x="5" y="71"/>
                      <a:pt x="5" y="71"/>
                    </a:cubicBezTo>
                    <a:cubicBezTo>
                      <a:pt x="2" y="62"/>
                      <a:pt x="15" y="56"/>
                      <a:pt x="25" y="54"/>
                    </a:cubicBezTo>
                    <a:cubicBezTo>
                      <a:pt x="26" y="54"/>
                      <a:pt x="26" y="53"/>
                      <a:pt x="26" y="53"/>
                    </a:cubicBezTo>
                    <a:cubicBezTo>
                      <a:pt x="27" y="52"/>
                      <a:pt x="27" y="52"/>
                      <a:pt x="26" y="52"/>
                    </a:cubicBezTo>
                    <a:cubicBezTo>
                      <a:pt x="20" y="42"/>
                      <a:pt x="20" y="30"/>
                      <a:pt x="25" y="19"/>
                    </a:cubicBezTo>
                    <a:cubicBezTo>
                      <a:pt x="31" y="9"/>
                      <a:pt x="41" y="3"/>
                      <a:pt x="53" y="3"/>
                    </a:cubicBezTo>
                    <a:cubicBezTo>
                      <a:pt x="64" y="3"/>
                      <a:pt x="75" y="9"/>
                      <a:pt x="80" y="19"/>
                    </a:cubicBezTo>
                    <a:cubicBezTo>
                      <a:pt x="86" y="30"/>
                      <a:pt x="86" y="42"/>
                      <a:pt x="80" y="52"/>
                    </a:cubicBezTo>
                    <a:cubicBezTo>
                      <a:pt x="79" y="52"/>
                      <a:pt x="79" y="52"/>
                      <a:pt x="79" y="53"/>
                    </a:cubicBezTo>
                    <a:cubicBezTo>
                      <a:pt x="80" y="53"/>
                      <a:pt x="80" y="54"/>
                      <a:pt x="80" y="54"/>
                    </a:cubicBezTo>
                    <a:cubicBezTo>
                      <a:pt x="94" y="57"/>
                      <a:pt x="102" y="62"/>
                      <a:pt x="102" y="68"/>
                    </a:cubicBezTo>
                    <a:cubicBezTo>
                      <a:pt x="102" y="68"/>
                      <a:pt x="102" y="68"/>
                      <a:pt x="102" y="68"/>
                    </a:cubicBezTo>
                    <a:cubicBezTo>
                      <a:pt x="102" y="69"/>
                      <a:pt x="102" y="70"/>
                      <a:pt x="103" y="70"/>
                    </a:cubicBezTo>
                    <a:cubicBezTo>
                      <a:pt x="104" y="70"/>
                      <a:pt x="105" y="69"/>
                      <a:pt x="105" y="68"/>
                    </a:cubicBezTo>
                    <a:close/>
                  </a:path>
                </a:pathLst>
              </a:custGeom>
              <a:solidFill>
                <a:srgbClr val="231F20"/>
              </a:solidFill>
              <a:ln w="9525">
                <a:noFill/>
                <a:round/>
                <a:headEnd/>
                <a:tailEnd/>
              </a:ln>
            </p:spPr>
            <p:txBody>
              <a:bodyPr/>
              <a:lstStyle/>
              <a:p>
                <a:endParaRPr lang="zh-CN" altLang="en-US" sz="1200">
                  <a:latin typeface="+mn-ea"/>
                  <a:ea typeface="+mn-ea"/>
                </a:endParaRPr>
              </a:p>
            </p:txBody>
          </p:sp>
        </p:grpSp>
      </p:grpSp>
      <p:sp>
        <p:nvSpPr>
          <p:cNvPr id="225" name="右箭头 224"/>
          <p:cNvSpPr/>
          <p:nvPr/>
        </p:nvSpPr>
        <p:spPr>
          <a:xfrm>
            <a:off x="4703677" y="1917461"/>
            <a:ext cx="745941" cy="161216"/>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26" name="右箭头 225"/>
          <p:cNvSpPr/>
          <p:nvPr/>
        </p:nvSpPr>
        <p:spPr>
          <a:xfrm rot="5400000" flipV="1">
            <a:off x="4365576" y="4114828"/>
            <a:ext cx="3130670" cy="139652"/>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27" name="右箭头 226"/>
          <p:cNvSpPr/>
          <p:nvPr/>
        </p:nvSpPr>
        <p:spPr>
          <a:xfrm rot="16200000">
            <a:off x="4527301" y="4072698"/>
            <a:ext cx="3104786" cy="145629"/>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28" name="文本框 227"/>
          <p:cNvSpPr txBox="1"/>
          <p:nvPr/>
        </p:nvSpPr>
        <p:spPr>
          <a:xfrm>
            <a:off x="2573696" y="1622437"/>
            <a:ext cx="1605795" cy="276999"/>
          </a:xfrm>
          <a:prstGeom prst="rect">
            <a:avLst/>
          </a:prstGeom>
          <a:noFill/>
        </p:spPr>
        <p:txBody>
          <a:bodyPr wrap="square" rtlCol="0">
            <a:spAutoFit/>
          </a:bodyPr>
          <a:lstStyle/>
          <a:p>
            <a:r>
              <a:rPr lang="en-US" altLang="zh-CN" sz="1200" dirty="0" smtClean="0">
                <a:solidFill>
                  <a:srgbClr val="C00000"/>
                </a:solidFill>
                <a:latin typeface="+mn-ea"/>
                <a:ea typeface="+mn-ea"/>
              </a:rPr>
              <a:t>1.</a:t>
            </a:r>
            <a:r>
              <a:rPr lang="zh-CN" altLang="en-US" sz="1200" dirty="0" smtClean="0">
                <a:solidFill>
                  <a:srgbClr val="C00000"/>
                </a:solidFill>
                <a:latin typeface="+mn-ea"/>
                <a:ea typeface="+mn-ea"/>
              </a:rPr>
              <a:t>用户名、密码、域</a:t>
            </a:r>
            <a:endParaRPr lang="zh-CN" altLang="en-US" sz="1200" dirty="0">
              <a:solidFill>
                <a:srgbClr val="C00000"/>
              </a:solidFill>
              <a:latin typeface="+mn-ea"/>
              <a:ea typeface="+mn-ea"/>
            </a:endParaRPr>
          </a:p>
        </p:txBody>
      </p:sp>
      <p:sp>
        <p:nvSpPr>
          <p:cNvPr id="229" name="文本框 228"/>
          <p:cNvSpPr txBox="1"/>
          <p:nvPr/>
        </p:nvSpPr>
        <p:spPr>
          <a:xfrm>
            <a:off x="4733652" y="1661781"/>
            <a:ext cx="1458406" cy="276999"/>
          </a:xfrm>
          <a:prstGeom prst="rect">
            <a:avLst/>
          </a:prstGeom>
          <a:noFill/>
        </p:spPr>
        <p:txBody>
          <a:bodyPr wrap="square" rtlCol="0">
            <a:spAutoFit/>
          </a:bodyPr>
          <a:lstStyle/>
          <a:p>
            <a:r>
              <a:rPr lang="en-US" altLang="zh-CN" sz="1200" dirty="0" smtClean="0">
                <a:solidFill>
                  <a:srgbClr val="C00000"/>
                </a:solidFill>
                <a:latin typeface="+mn-ea"/>
                <a:ea typeface="+mn-ea"/>
              </a:rPr>
              <a:t>2.</a:t>
            </a:r>
            <a:r>
              <a:rPr lang="zh-CN" altLang="en-US" sz="1200" dirty="0">
                <a:solidFill>
                  <a:srgbClr val="C00000"/>
                </a:solidFill>
                <a:latin typeface="+mn-ea"/>
                <a:ea typeface="+mn-ea"/>
              </a:rPr>
              <a:t>账号</a:t>
            </a:r>
          </a:p>
        </p:txBody>
      </p:sp>
      <p:sp>
        <p:nvSpPr>
          <p:cNvPr id="230" name="文本框 229"/>
          <p:cNvSpPr txBox="1"/>
          <p:nvPr/>
        </p:nvSpPr>
        <p:spPr>
          <a:xfrm>
            <a:off x="6098258" y="2846581"/>
            <a:ext cx="1094837" cy="276999"/>
          </a:xfrm>
          <a:prstGeom prst="rect">
            <a:avLst/>
          </a:prstGeom>
          <a:noFill/>
        </p:spPr>
        <p:txBody>
          <a:bodyPr wrap="square" rtlCol="0">
            <a:spAutoFit/>
          </a:bodyPr>
          <a:lstStyle/>
          <a:p>
            <a:r>
              <a:rPr lang="en-US" altLang="zh-CN" sz="1200" dirty="0" smtClean="0">
                <a:solidFill>
                  <a:srgbClr val="C00000"/>
                </a:solidFill>
                <a:latin typeface="+mn-ea"/>
                <a:ea typeface="+mn-ea"/>
              </a:rPr>
              <a:t>3.</a:t>
            </a:r>
            <a:r>
              <a:rPr lang="zh-CN" altLang="en-US" sz="1200" dirty="0" smtClean="0">
                <a:solidFill>
                  <a:srgbClr val="C00000"/>
                </a:solidFill>
                <a:latin typeface="+mn-ea"/>
                <a:ea typeface="+mn-ea"/>
              </a:rPr>
              <a:t>验证账号</a:t>
            </a:r>
            <a:endParaRPr lang="zh-CN" altLang="en-US" sz="1200" dirty="0">
              <a:solidFill>
                <a:srgbClr val="C00000"/>
              </a:solidFill>
              <a:latin typeface="+mn-ea"/>
              <a:ea typeface="+mn-ea"/>
            </a:endParaRPr>
          </a:p>
        </p:txBody>
      </p:sp>
      <p:sp>
        <p:nvSpPr>
          <p:cNvPr id="235" name="文本框 234"/>
          <p:cNvSpPr txBox="1"/>
          <p:nvPr/>
        </p:nvSpPr>
        <p:spPr>
          <a:xfrm>
            <a:off x="5065299" y="2734723"/>
            <a:ext cx="850318" cy="461665"/>
          </a:xfrm>
          <a:prstGeom prst="rect">
            <a:avLst/>
          </a:prstGeom>
          <a:noFill/>
        </p:spPr>
        <p:txBody>
          <a:bodyPr wrap="square" rtlCol="0">
            <a:spAutoFit/>
          </a:bodyPr>
          <a:lstStyle/>
          <a:p>
            <a:r>
              <a:rPr lang="en-US" altLang="zh-CN" sz="1200" dirty="0" smtClean="0">
                <a:solidFill>
                  <a:srgbClr val="C00000"/>
                </a:solidFill>
                <a:latin typeface="+mn-ea"/>
                <a:ea typeface="+mn-ea"/>
              </a:rPr>
              <a:t>4.</a:t>
            </a:r>
            <a:r>
              <a:rPr lang="zh-CN" altLang="en-US" sz="1200" dirty="0" smtClean="0">
                <a:solidFill>
                  <a:srgbClr val="C00000"/>
                </a:solidFill>
                <a:latin typeface="+mn-ea"/>
                <a:ea typeface="+mn-ea"/>
              </a:rPr>
              <a:t>返回认证结果</a:t>
            </a:r>
            <a:endParaRPr lang="zh-CN" altLang="en-US" sz="1200" dirty="0">
              <a:solidFill>
                <a:srgbClr val="C00000"/>
              </a:solidFill>
              <a:latin typeface="+mn-ea"/>
              <a:ea typeface="+mn-ea"/>
            </a:endParaRPr>
          </a:p>
        </p:txBody>
      </p:sp>
      <p:sp>
        <p:nvSpPr>
          <p:cNvPr id="238" name="右箭头 237"/>
          <p:cNvSpPr/>
          <p:nvPr/>
        </p:nvSpPr>
        <p:spPr>
          <a:xfrm rot="10800000">
            <a:off x="4682021" y="2070378"/>
            <a:ext cx="745941" cy="155006"/>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39" name="右箭头 238"/>
          <p:cNvSpPr/>
          <p:nvPr/>
        </p:nvSpPr>
        <p:spPr>
          <a:xfrm rot="10800000">
            <a:off x="2959562" y="2096378"/>
            <a:ext cx="745941" cy="155006"/>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40" name="文本框 239"/>
          <p:cNvSpPr txBox="1"/>
          <p:nvPr/>
        </p:nvSpPr>
        <p:spPr>
          <a:xfrm>
            <a:off x="3027182" y="2206048"/>
            <a:ext cx="1458406" cy="276999"/>
          </a:xfrm>
          <a:prstGeom prst="rect">
            <a:avLst/>
          </a:prstGeom>
          <a:noFill/>
        </p:spPr>
        <p:txBody>
          <a:bodyPr wrap="square" rtlCol="0">
            <a:spAutoFit/>
          </a:bodyPr>
          <a:lstStyle/>
          <a:p>
            <a:r>
              <a:rPr lang="en-US" altLang="zh-CN" sz="1200" dirty="0">
                <a:solidFill>
                  <a:srgbClr val="C00000"/>
                </a:solidFill>
                <a:latin typeface="+mn-ea"/>
                <a:ea typeface="+mn-ea"/>
              </a:rPr>
              <a:t>6</a:t>
            </a:r>
            <a:r>
              <a:rPr lang="en-US" altLang="zh-CN" sz="1200" dirty="0" smtClean="0">
                <a:solidFill>
                  <a:srgbClr val="C00000"/>
                </a:solidFill>
                <a:latin typeface="+mn-ea"/>
                <a:ea typeface="+mn-ea"/>
              </a:rPr>
              <a:t>.</a:t>
            </a:r>
            <a:r>
              <a:rPr lang="zh-CN" altLang="en-US" sz="1200" dirty="0">
                <a:solidFill>
                  <a:srgbClr val="C00000"/>
                </a:solidFill>
                <a:latin typeface="+mn-ea"/>
                <a:ea typeface="+mn-ea"/>
              </a:rPr>
              <a:t>返回</a:t>
            </a:r>
          </a:p>
        </p:txBody>
      </p:sp>
      <p:sp>
        <p:nvSpPr>
          <p:cNvPr id="241" name="文本框 240"/>
          <p:cNvSpPr txBox="1"/>
          <p:nvPr/>
        </p:nvSpPr>
        <p:spPr>
          <a:xfrm>
            <a:off x="4707764" y="2196549"/>
            <a:ext cx="1458406" cy="276999"/>
          </a:xfrm>
          <a:prstGeom prst="rect">
            <a:avLst/>
          </a:prstGeom>
          <a:noFill/>
        </p:spPr>
        <p:txBody>
          <a:bodyPr wrap="square" rtlCol="0">
            <a:spAutoFit/>
          </a:bodyPr>
          <a:lstStyle/>
          <a:p>
            <a:r>
              <a:rPr lang="en-US" altLang="zh-CN" sz="1200" dirty="0">
                <a:solidFill>
                  <a:srgbClr val="C00000"/>
                </a:solidFill>
                <a:latin typeface="+mn-ea"/>
                <a:ea typeface="+mn-ea"/>
              </a:rPr>
              <a:t>5</a:t>
            </a:r>
            <a:r>
              <a:rPr lang="en-US" altLang="zh-CN" sz="1200" dirty="0" smtClean="0">
                <a:solidFill>
                  <a:srgbClr val="C00000"/>
                </a:solidFill>
                <a:latin typeface="+mn-ea"/>
                <a:ea typeface="+mn-ea"/>
              </a:rPr>
              <a:t>.</a:t>
            </a:r>
            <a:r>
              <a:rPr lang="zh-CN" altLang="en-US" sz="1200" dirty="0">
                <a:solidFill>
                  <a:srgbClr val="C00000"/>
                </a:solidFill>
                <a:latin typeface="+mn-ea"/>
                <a:ea typeface="+mn-ea"/>
              </a:rPr>
              <a:t>返回</a:t>
            </a:r>
          </a:p>
        </p:txBody>
      </p:sp>
    </p:spTree>
    <p:extLst>
      <p:ext uri="{BB962C8B-B14F-4D97-AF65-F5344CB8AC3E}">
        <p14:creationId xmlns:p14="http://schemas.microsoft.com/office/powerpoint/2010/main" val="119743207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登录</a:t>
            </a:r>
            <a:r>
              <a:rPr lang="zh-CN" altLang="en-US" dirty="0" smtClean="0"/>
              <a:t>流程 </a:t>
            </a:r>
            <a:r>
              <a:rPr lang="en-US" altLang="zh-CN" dirty="0"/>
              <a:t>-</a:t>
            </a:r>
            <a:r>
              <a:rPr lang="en-US" altLang="zh-CN" dirty="0" smtClean="0"/>
              <a:t> </a:t>
            </a:r>
            <a:r>
              <a:rPr lang="zh-CN" altLang="en-US" dirty="0" smtClean="0"/>
              <a:t>获取虚拟机列表</a:t>
            </a:r>
            <a:endParaRPr lang="zh-CN" altLang="en-US" dirty="0"/>
          </a:p>
        </p:txBody>
      </p:sp>
      <p:sp>
        <p:nvSpPr>
          <p:cNvPr id="4" name="圆角矩形 3"/>
          <p:cNvSpPr/>
          <p:nvPr/>
        </p:nvSpPr>
        <p:spPr>
          <a:xfrm>
            <a:off x="4362309" y="3682549"/>
            <a:ext cx="3512247" cy="20040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latin typeface="+mn-ea"/>
            </a:endParaRPr>
          </a:p>
        </p:txBody>
      </p:sp>
      <p:grpSp>
        <p:nvGrpSpPr>
          <p:cNvPr id="5" name="组合 142"/>
          <p:cNvGrpSpPr/>
          <p:nvPr/>
        </p:nvGrpSpPr>
        <p:grpSpPr>
          <a:xfrm>
            <a:off x="2233740" y="2364926"/>
            <a:ext cx="680605" cy="486135"/>
            <a:chOff x="7089459" y="3598864"/>
            <a:chExt cx="134937" cy="100014"/>
          </a:xfrm>
        </p:grpSpPr>
        <p:sp>
          <p:nvSpPr>
            <p:cNvPr id="6"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7"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8"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9"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grpSp>
      <p:grpSp>
        <p:nvGrpSpPr>
          <p:cNvPr id="10" name="组合 19612"/>
          <p:cNvGrpSpPr/>
          <p:nvPr/>
        </p:nvGrpSpPr>
        <p:grpSpPr>
          <a:xfrm>
            <a:off x="3984565" y="2370785"/>
            <a:ext cx="586453" cy="474243"/>
            <a:chOff x="6245225" y="965201"/>
            <a:chExt cx="439738" cy="355600"/>
          </a:xfrm>
          <a:solidFill>
            <a:srgbClr val="3C3C3B"/>
          </a:solidFill>
        </p:grpSpPr>
        <p:sp>
          <p:nvSpPr>
            <p:cNvPr id="11" name="Freeform 58"/>
            <p:cNvSpPr>
              <a:spLocks/>
            </p:cNvSpPr>
            <p:nvPr/>
          </p:nvSpPr>
          <p:spPr bwMode="auto">
            <a:xfrm>
              <a:off x="6245225" y="965201"/>
              <a:ext cx="439738" cy="344488"/>
            </a:xfrm>
            <a:custGeom>
              <a:avLst/>
              <a:gdLst>
                <a:gd name="T0" fmla="*/ 492 w 517"/>
                <a:gd name="T1" fmla="*/ 402 h 402"/>
                <a:gd name="T2" fmla="*/ 492 w 517"/>
                <a:gd name="T3" fmla="*/ 402 h 402"/>
                <a:gd name="T4" fmla="*/ 418 w 517"/>
                <a:gd name="T5" fmla="*/ 402 h 402"/>
                <a:gd name="T6" fmla="*/ 406 w 517"/>
                <a:gd name="T7" fmla="*/ 389 h 402"/>
                <a:gd name="T8" fmla="*/ 418 w 517"/>
                <a:gd name="T9" fmla="*/ 377 h 402"/>
                <a:gd name="T10" fmla="*/ 492 w 517"/>
                <a:gd name="T11" fmla="*/ 377 h 402"/>
                <a:gd name="T12" fmla="*/ 492 w 517"/>
                <a:gd name="T13" fmla="*/ 24 h 402"/>
                <a:gd name="T14" fmla="*/ 25 w 517"/>
                <a:gd name="T15" fmla="*/ 24 h 402"/>
                <a:gd name="T16" fmla="*/ 25 w 517"/>
                <a:gd name="T17" fmla="*/ 377 h 402"/>
                <a:gd name="T18" fmla="*/ 333 w 517"/>
                <a:gd name="T19" fmla="*/ 377 h 402"/>
                <a:gd name="T20" fmla="*/ 345 w 517"/>
                <a:gd name="T21" fmla="*/ 389 h 402"/>
                <a:gd name="T22" fmla="*/ 333 w 517"/>
                <a:gd name="T23" fmla="*/ 402 h 402"/>
                <a:gd name="T24" fmla="*/ 25 w 517"/>
                <a:gd name="T25" fmla="*/ 402 h 402"/>
                <a:gd name="T26" fmla="*/ 0 w 517"/>
                <a:gd name="T27" fmla="*/ 377 h 402"/>
                <a:gd name="T28" fmla="*/ 0 w 517"/>
                <a:gd name="T29" fmla="*/ 24 h 402"/>
                <a:gd name="T30" fmla="*/ 25 w 517"/>
                <a:gd name="T31" fmla="*/ 0 h 402"/>
                <a:gd name="T32" fmla="*/ 492 w 517"/>
                <a:gd name="T33" fmla="*/ 0 h 402"/>
                <a:gd name="T34" fmla="*/ 517 w 517"/>
                <a:gd name="T35" fmla="*/ 24 h 402"/>
                <a:gd name="T36" fmla="*/ 517 w 517"/>
                <a:gd name="T37" fmla="*/ 377 h 402"/>
                <a:gd name="T38" fmla="*/ 492 w 517"/>
                <a:gd name="T39"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7" h="402">
                  <a:moveTo>
                    <a:pt x="492" y="402"/>
                  </a:moveTo>
                  <a:lnTo>
                    <a:pt x="492" y="402"/>
                  </a:lnTo>
                  <a:lnTo>
                    <a:pt x="418" y="402"/>
                  </a:lnTo>
                  <a:cubicBezTo>
                    <a:pt x="412" y="402"/>
                    <a:pt x="406" y="396"/>
                    <a:pt x="406" y="389"/>
                  </a:cubicBezTo>
                  <a:cubicBezTo>
                    <a:pt x="406" y="383"/>
                    <a:pt x="412" y="377"/>
                    <a:pt x="418" y="377"/>
                  </a:cubicBezTo>
                  <a:lnTo>
                    <a:pt x="492" y="377"/>
                  </a:lnTo>
                  <a:lnTo>
                    <a:pt x="492" y="24"/>
                  </a:lnTo>
                  <a:lnTo>
                    <a:pt x="25" y="24"/>
                  </a:lnTo>
                  <a:lnTo>
                    <a:pt x="25" y="377"/>
                  </a:lnTo>
                  <a:lnTo>
                    <a:pt x="333" y="377"/>
                  </a:lnTo>
                  <a:cubicBezTo>
                    <a:pt x="339" y="377"/>
                    <a:pt x="345" y="383"/>
                    <a:pt x="345" y="389"/>
                  </a:cubicBezTo>
                  <a:cubicBezTo>
                    <a:pt x="345" y="396"/>
                    <a:pt x="339" y="402"/>
                    <a:pt x="333" y="402"/>
                  </a:cubicBezTo>
                  <a:lnTo>
                    <a:pt x="25" y="402"/>
                  </a:lnTo>
                  <a:cubicBezTo>
                    <a:pt x="11" y="402"/>
                    <a:pt x="0" y="391"/>
                    <a:pt x="0" y="377"/>
                  </a:cubicBezTo>
                  <a:lnTo>
                    <a:pt x="0" y="24"/>
                  </a:lnTo>
                  <a:cubicBezTo>
                    <a:pt x="0" y="11"/>
                    <a:pt x="11" y="0"/>
                    <a:pt x="25" y="0"/>
                  </a:cubicBezTo>
                  <a:lnTo>
                    <a:pt x="492" y="0"/>
                  </a:lnTo>
                  <a:cubicBezTo>
                    <a:pt x="506" y="0"/>
                    <a:pt x="517" y="11"/>
                    <a:pt x="517" y="24"/>
                  </a:cubicBezTo>
                  <a:lnTo>
                    <a:pt x="517" y="377"/>
                  </a:lnTo>
                  <a:cubicBezTo>
                    <a:pt x="517" y="391"/>
                    <a:pt x="506" y="402"/>
                    <a:pt x="492" y="40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 name="Freeform 59"/>
            <p:cNvSpPr>
              <a:spLocks/>
            </p:cNvSpPr>
            <p:nvPr/>
          </p:nvSpPr>
          <p:spPr bwMode="auto">
            <a:xfrm>
              <a:off x="6516688" y="1277938"/>
              <a:ext cx="42863" cy="42863"/>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1" y="51"/>
                    <a:pt x="0" y="39"/>
                    <a:pt x="0" y="25"/>
                  </a:cubicBezTo>
                  <a:cubicBezTo>
                    <a:pt x="0" y="11"/>
                    <a:pt x="11" y="0"/>
                    <a:pt x="26" y="0"/>
                  </a:cubicBezTo>
                  <a:cubicBezTo>
                    <a:pt x="40" y="0"/>
                    <a:pt x="51" y="11"/>
                    <a:pt x="51" y="25"/>
                  </a:cubicBezTo>
                  <a:cubicBezTo>
                    <a:pt x="51" y="39"/>
                    <a:pt x="40" y="51"/>
                    <a:pt x="26"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 name="Freeform 60"/>
            <p:cNvSpPr>
              <a:spLocks/>
            </p:cNvSpPr>
            <p:nvPr/>
          </p:nvSpPr>
          <p:spPr bwMode="auto">
            <a:xfrm>
              <a:off x="6583363" y="1277938"/>
              <a:ext cx="42863" cy="42863"/>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40" y="0"/>
                    <a:pt x="51" y="11"/>
                    <a:pt x="51" y="25"/>
                  </a:cubicBezTo>
                  <a:cubicBezTo>
                    <a:pt x="51" y="39"/>
                    <a:pt x="40"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 name="Freeform 61"/>
            <p:cNvSpPr>
              <a:spLocks/>
            </p:cNvSpPr>
            <p:nvPr/>
          </p:nvSpPr>
          <p:spPr bwMode="auto">
            <a:xfrm>
              <a:off x="6513513" y="1127126"/>
              <a:ext cx="80963" cy="22225"/>
            </a:xfrm>
            <a:custGeom>
              <a:avLst/>
              <a:gdLst>
                <a:gd name="T0" fmla="*/ 96 w 96"/>
                <a:gd name="T1" fmla="*/ 25 h 25"/>
                <a:gd name="T2" fmla="*/ 96 w 96"/>
                <a:gd name="T3" fmla="*/ 25 h 25"/>
                <a:gd name="T4" fmla="*/ 0 w 96"/>
                <a:gd name="T5" fmla="*/ 24 h 25"/>
                <a:gd name="T6" fmla="*/ 0 w 96"/>
                <a:gd name="T7" fmla="*/ 0 h 25"/>
                <a:gd name="T8" fmla="*/ 96 w 96"/>
                <a:gd name="T9" fmla="*/ 0 h 25"/>
                <a:gd name="T10" fmla="*/ 96 w 96"/>
                <a:gd name="T11" fmla="*/ 25 h 25"/>
              </a:gdLst>
              <a:ahLst/>
              <a:cxnLst>
                <a:cxn ang="0">
                  <a:pos x="T0" y="T1"/>
                </a:cxn>
                <a:cxn ang="0">
                  <a:pos x="T2" y="T3"/>
                </a:cxn>
                <a:cxn ang="0">
                  <a:pos x="T4" y="T5"/>
                </a:cxn>
                <a:cxn ang="0">
                  <a:pos x="T6" y="T7"/>
                </a:cxn>
                <a:cxn ang="0">
                  <a:pos x="T8" y="T9"/>
                </a:cxn>
                <a:cxn ang="0">
                  <a:pos x="T10" y="T11"/>
                </a:cxn>
              </a:cxnLst>
              <a:rect l="0" t="0" r="r" b="b"/>
              <a:pathLst>
                <a:path w="96" h="25">
                  <a:moveTo>
                    <a:pt x="96" y="25"/>
                  </a:moveTo>
                  <a:lnTo>
                    <a:pt x="96" y="25"/>
                  </a:lnTo>
                  <a:lnTo>
                    <a:pt x="0" y="24"/>
                  </a:lnTo>
                  <a:lnTo>
                    <a:pt x="0" y="0"/>
                  </a:lnTo>
                  <a:lnTo>
                    <a:pt x="96" y="0"/>
                  </a:lnTo>
                  <a:lnTo>
                    <a:pt x="96" y="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 name="Freeform 62"/>
            <p:cNvSpPr>
              <a:spLocks/>
            </p:cNvSpPr>
            <p:nvPr/>
          </p:nvSpPr>
          <p:spPr bwMode="auto">
            <a:xfrm>
              <a:off x="6578600" y="1103313"/>
              <a:ext cx="38100" cy="69850"/>
            </a:xfrm>
            <a:custGeom>
              <a:avLst/>
              <a:gdLst>
                <a:gd name="T0" fmla="*/ 0 w 46"/>
                <a:gd name="T1" fmla="*/ 0 h 81"/>
                <a:gd name="T2" fmla="*/ 0 w 46"/>
                <a:gd name="T3" fmla="*/ 0 h 81"/>
                <a:gd name="T4" fmla="*/ 46 w 46"/>
                <a:gd name="T5" fmla="*/ 40 h 81"/>
                <a:gd name="T6" fmla="*/ 0 w 46"/>
                <a:gd name="T7" fmla="*/ 81 h 81"/>
                <a:gd name="T8" fmla="*/ 0 w 46"/>
                <a:gd name="T9" fmla="*/ 0 h 81"/>
              </a:gdLst>
              <a:ahLst/>
              <a:cxnLst>
                <a:cxn ang="0">
                  <a:pos x="T0" y="T1"/>
                </a:cxn>
                <a:cxn ang="0">
                  <a:pos x="T2" y="T3"/>
                </a:cxn>
                <a:cxn ang="0">
                  <a:pos x="T4" y="T5"/>
                </a:cxn>
                <a:cxn ang="0">
                  <a:pos x="T6" y="T7"/>
                </a:cxn>
                <a:cxn ang="0">
                  <a:pos x="T8" y="T9"/>
                </a:cxn>
              </a:cxnLst>
              <a:rect l="0" t="0" r="r" b="b"/>
              <a:pathLst>
                <a:path w="46" h="81">
                  <a:moveTo>
                    <a:pt x="0" y="0"/>
                  </a:moveTo>
                  <a:lnTo>
                    <a:pt x="0" y="0"/>
                  </a:lnTo>
                  <a:lnTo>
                    <a:pt x="46" y="40"/>
                  </a:lnTo>
                  <a:lnTo>
                    <a:pt x="0" y="81"/>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 name="Freeform 63"/>
            <p:cNvSpPr>
              <a:spLocks/>
            </p:cNvSpPr>
            <p:nvPr/>
          </p:nvSpPr>
          <p:spPr bwMode="auto">
            <a:xfrm>
              <a:off x="6515100" y="1052513"/>
              <a:ext cx="84138" cy="49213"/>
            </a:xfrm>
            <a:custGeom>
              <a:avLst/>
              <a:gdLst>
                <a:gd name="T0" fmla="*/ 9 w 98"/>
                <a:gd name="T1" fmla="*/ 58 h 58"/>
                <a:gd name="T2" fmla="*/ 9 w 98"/>
                <a:gd name="T3" fmla="*/ 58 h 58"/>
                <a:gd name="T4" fmla="*/ 0 w 98"/>
                <a:gd name="T5" fmla="*/ 35 h 58"/>
                <a:gd name="T6" fmla="*/ 89 w 98"/>
                <a:gd name="T7" fmla="*/ 0 h 58"/>
                <a:gd name="T8" fmla="*/ 98 w 98"/>
                <a:gd name="T9" fmla="*/ 23 h 58"/>
                <a:gd name="T10" fmla="*/ 9 w 98"/>
                <a:gd name="T11" fmla="*/ 58 h 58"/>
              </a:gdLst>
              <a:ahLst/>
              <a:cxnLst>
                <a:cxn ang="0">
                  <a:pos x="T0" y="T1"/>
                </a:cxn>
                <a:cxn ang="0">
                  <a:pos x="T2" y="T3"/>
                </a:cxn>
                <a:cxn ang="0">
                  <a:pos x="T4" y="T5"/>
                </a:cxn>
                <a:cxn ang="0">
                  <a:pos x="T6" y="T7"/>
                </a:cxn>
                <a:cxn ang="0">
                  <a:pos x="T8" y="T9"/>
                </a:cxn>
                <a:cxn ang="0">
                  <a:pos x="T10" y="T11"/>
                </a:cxn>
              </a:cxnLst>
              <a:rect l="0" t="0" r="r" b="b"/>
              <a:pathLst>
                <a:path w="98" h="58">
                  <a:moveTo>
                    <a:pt x="9" y="58"/>
                  </a:moveTo>
                  <a:lnTo>
                    <a:pt x="9" y="58"/>
                  </a:lnTo>
                  <a:lnTo>
                    <a:pt x="0" y="35"/>
                  </a:lnTo>
                  <a:lnTo>
                    <a:pt x="89" y="0"/>
                  </a:lnTo>
                  <a:lnTo>
                    <a:pt x="98" y="23"/>
                  </a:lnTo>
                  <a:lnTo>
                    <a:pt x="9" y="5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 name="Freeform 64"/>
            <p:cNvSpPr>
              <a:spLocks/>
            </p:cNvSpPr>
            <p:nvPr/>
          </p:nvSpPr>
          <p:spPr bwMode="auto">
            <a:xfrm>
              <a:off x="6567488" y="1036638"/>
              <a:ext cx="47625" cy="63500"/>
            </a:xfrm>
            <a:custGeom>
              <a:avLst/>
              <a:gdLst>
                <a:gd name="T0" fmla="*/ 0 w 57"/>
                <a:gd name="T1" fmla="*/ 0 h 75"/>
                <a:gd name="T2" fmla="*/ 0 w 57"/>
                <a:gd name="T3" fmla="*/ 0 h 75"/>
                <a:gd name="T4" fmla="*/ 57 w 57"/>
                <a:gd name="T5" fmla="*/ 21 h 75"/>
                <a:gd name="T6" fmla="*/ 30 w 57"/>
                <a:gd name="T7" fmla="*/ 75 h 75"/>
                <a:gd name="T8" fmla="*/ 0 w 57"/>
                <a:gd name="T9" fmla="*/ 0 h 75"/>
              </a:gdLst>
              <a:ahLst/>
              <a:cxnLst>
                <a:cxn ang="0">
                  <a:pos x="T0" y="T1"/>
                </a:cxn>
                <a:cxn ang="0">
                  <a:pos x="T2" y="T3"/>
                </a:cxn>
                <a:cxn ang="0">
                  <a:pos x="T4" y="T5"/>
                </a:cxn>
                <a:cxn ang="0">
                  <a:pos x="T6" y="T7"/>
                </a:cxn>
                <a:cxn ang="0">
                  <a:pos x="T8" y="T9"/>
                </a:cxn>
              </a:cxnLst>
              <a:rect l="0" t="0" r="r" b="b"/>
              <a:pathLst>
                <a:path w="57" h="75">
                  <a:moveTo>
                    <a:pt x="0" y="0"/>
                  </a:moveTo>
                  <a:lnTo>
                    <a:pt x="0" y="0"/>
                  </a:lnTo>
                  <a:lnTo>
                    <a:pt x="57" y="21"/>
                  </a:lnTo>
                  <a:lnTo>
                    <a:pt x="30" y="7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 name="Freeform 65"/>
            <p:cNvSpPr>
              <a:spLocks/>
            </p:cNvSpPr>
            <p:nvPr/>
          </p:nvSpPr>
          <p:spPr bwMode="auto">
            <a:xfrm>
              <a:off x="6515100" y="1173163"/>
              <a:ext cx="84138" cy="50800"/>
            </a:xfrm>
            <a:custGeom>
              <a:avLst/>
              <a:gdLst>
                <a:gd name="T0" fmla="*/ 89 w 98"/>
                <a:gd name="T1" fmla="*/ 59 h 59"/>
                <a:gd name="T2" fmla="*/ 89 w 98"/>
                <a:gd name="T3" fmla="*/ 59 h 59"/>
                <a:gd name="T4" fmla="*/ 0 w 98"/>
                <a:gd name="T5" fmla="*/ 23 h 59"/>
                <a:gd name="T6" fmla="*/ 9 w 98"/>
                <a:gd name="T7" fmla="*/ 0 h 59"/>
                <a:gd name="T8" fmla="*/ 98 w 98"/>
                <a:gd name="T9" fmla="*/ 36 h 59"/>
                <a:gd name="T10" fmla="*/ 89 w 98"/>
                <a:gd name="T11" fmla="*/ 59 h 59"/>
              </a:gdLst>
              <a:ahLst/>
              <a:cxnLst>
                <a:cxn ang="0">
                  <a:pos x="T0" y="T1"/>
                </a:cxn>
                <a:cxn ang="0">
                  <a:pos x="T2" y="T3"/>
                </a:cxn>
                <a:cxn ang="0">
                  <a:pos x="T4" y="T5"/>
                </a:cxn>
                <a:cxn ang="0">
                  <a:pos x="T6" y="T7"/>
                </a:cxn>
                <a:cxn ang="0">
                  <a:pos x="T8" y="T9"/>
                </a:cxn>
                <a:cxn ang="0">
                  <a:pos x="T10" y="T11"/>
                </a:cxn>
              </a:cxnLst>
              <a:rect l="0" t="0" r="r" b="b"/>
              <a:pathLst>
                <a:path w="98" h="59">
                  <a:moveTo>
                    <a:pt x="89" y="59"/>
                  </a:moveTo>
                  <a:lnTo>
                    <a:pt x="89" y="59"/>
                  </a:lnTo>
                  <a:lnTo>
                    <a:pt x="0" y="23"/>
                  </a:lnTo>
                  <a:lnTo>
                    <a:pt x="9" y="0"/>
                  </a:lnTo>
                  <a:lnTo>
                    <a:pt x="98" y="36"/>
                  </a:lnTo>
                  <a:lnTo>
                    <a:pt x="89" y="59"/>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9" name="Freeform 66"/>
            <p:cNvSpPr>
              <a:spLocks/>
            </p:cNvSpPr>
            <p:nvPr/>
          </p:nvSpPr>
          <p:spPr bwMode="auto">
            <a:xfrm>
              <a:off x="6567488" y="1174751"/>
              <a:ext cx="47625" cy="65088"/>
            </a:xfrm>
            <a:custGeom>
              <a:avLst/>
              <a:gdLst>
                <a:gd name="T0" fmla="*/ 0 w 57"/>
                <a:gd name="T1" fmla="*/ 75 h 75"/>
                <a:gd name="T2" fmla="*/ 0 w 57"/>
                <a:gd name="T3" fmla="*/ 75 h 75"/>
                <a:gd name="T4" fmla="*/ 57 w 57"/>
                <a:gd name="T5" fmla="*/ 55 h 75"/>
                <a:gd name="T6" fmla="*/ 30 w 57"/>
                <a:gd name="T7" fmla="*/ 0 h 75"/>
                <a:gd name="T8" fmla="*/ 0 w 57"/>
                <a:gd name="T9" fmla="*/ 75 h 75"/>
              </a:gdLst>
              <a:ahLst/>
              <a:cxnLst>
                <a:cxn ang="0">
                  <a:pos x="T0" y="T1"/>
                </a:cxn>
                <a:cxn ang="0">
                  <a:pos x="T2" y="T3"/>
                </a:cxn>
                <a:cxn ang="0">
                  <a:pos x="T4" y="T5"/>
                </a:cxn>
                <a:cxn ang="0">
                  <a:pos x="T6" y="T7"/>
                </a:cxn>
                <a:cxn ang="0">
                  <a:pos x="T8" y="T9"/>
                </a:cxn>
              </a:cxnLst>
              <a:rect l="0" t="0" r="r" b="b"/>
              <a:pathLst>
                <a:path w="57" h="75">
                  <a:moveTo>
                    <a:pt x="0" y="75"/>
                  </a:moveTo>
                  <a:lnTo>
                    <a:pt x="0" y="75"/>
                  </a:lnTo>
                  <a:lnTo>
                    <a:pt x="57" y="55"/>
                  </a:lnTo>
                  <a:lnTo>
                    <a:pt x="30" y="0"/>
                  </a:lnTo>
                  <a:lnTo>
                    <a:pt x="0" y="7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0" name="Freeform 67"/>
            <p:cNvSpPr>
              <a:spLocks/>
            </p:cNvSpPr>
            <p:nvPr/>
          </p:nvSpPr>
          <p:spPr bwMode="auto">
            <a:xfrm>
              <a:off x="6299200" y="1120776"/>
              <a:ext cx="112713" cy="33338"/>
            </a:xfrm>
            <a:custGeom>
              <a:avLst/>
              <a:gdLst>
                <a:gd name="T0" fmla="*/ 132 w 132"/>
                <a:gd name="T1" fmla="*/ 39 h 39"/>
                <a:gd name="T2" fmla="*/ 132 w 132"/>
                <a:gd name="T3" fmla="*/ 39 h 39"/>
                <a:gd name="T4" fmla="*/ 0 w 132"/>
                <a:gd name="T5" fmla="*/ 39 h 39"/>
                <a:gd name="T6" fmla="*/ 0 w 132"/>
                <a:gd name="T7" fmla="*/ 0 h 39"/>
                <a:gd name="T8" fmla="*/ 132 w 132"/>
                <a:gd name="T9" fmla="*/ 0 h 39"/>
                <a:gd name="T10" fmla="*/ 132 w 132"/>
                <a:gd name="T11" fmla="*/ 39 h 39"/>
              </a:gdLst>
              <a:ahLst/>
              <a:cxnLst>
                <a:cxn ang="0">
                  <a:pos x="T0" y="T1"/>
                </a:cxn>
                <a:cxn ang="0">
                  <a:pos x="T2" y="T3"/>
                </a:cxn>
                <a:cxn ang="0">
                  <a:pos x="T4" y="T5"/>
                </a:cxn>
                <a:cxn ang="0">
                  <a:pos x="T6" y="T7"/>
                </a:cxn>
                <a:cxn ang="0">
                  <a:pos x="T8" y="T9"/>
                </a:cxn>
                <a:cxn ang="0">
                  <a:pos x="T10" y="T11"/>
                </a:cxn>
              </a:cxnLst>
              <a:rect l="0" t="0" r="r" b="b"/>
              <a:pathLst>
                <a:path w="132" h="39">
                  <a:moveTo>
                    <a:pt x="132" y="39"/>
                  </a:moveTo>
                  <a:lnTo>
                    <a:pt x="132" y="39"/>
                  </a:lnTo>
                  <a:lnTo>
                    <a:pt x="0" y="39"/>
                  </a:lnTo>
                  <a:lnTo>
                    <a:pt x="0" y="0"/>
                  </a:lnTo>
                  <a:lnTo>
                    <a:pt x="132" y="0"/>
                  </a:lnTo>
                  <a:lnTo>
                    <a:pt x="132" y="39"/>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1" name="Freeform 68"/>
            <p:cNvSpPr>
              <a:spLocks/>
            </p:cNvSpPr>
            <p:nvPr/>
          </p:nvSpPr>
          <p:spPr bwMode="auto">
            <a:xfrm>
              <a:off x="6388100" y="1087438"/>
              <a:ext cx="57150" cy="101600"/>
            </a:xfrm>
            <a:custGeom>
              <a:avLst/>
              <a:gdLst>
                <a:gd name="T0" fmla="*/ 0 w 67"/>
                <a:gd name="T1" fmla="*/ 0 h 118"/>
                <a:gd name="T2" fmla="*/ 0 w 67"/>
                <a:gd name="T3" fmla="*/ 0 h 118"/>
                <a:gd name="T4" fmla="*/ 67 w 67"/>
                <a:gd name="T5" fmla="*/ 59 h 118"/>
                <a:gd name="T6" fmla="*/ 0 w 67"/>
                <a:gd name="T7" fmla="*/ 118 h 118"/>
                <a:gd name="T8" fmla="*/ 0 w 67"/>
                <a:gd name="T9" fmla="*/ 0 h 118"/>
              </a:gdLst>
              <a:ahLst/>
              <a:cxnLst>
                <a:cxn ang="0">
                  <a:pos x="T0" y="T1"/>
                </a:cxn>
                <a:cxn ang="0">
                  <a:pos x="T2" y="T3"/>
                </a:cxn>
                <a:cxn ang="0">
                  <a:pos x="T4" y="T5"/>
                </a:cxn>
                <a:cxn ang="0">
                  <a:pos x="T6" y="T7"/>
                </a:cxn>
                <a:cxn ang="0">
                  <a:pos x="T8" y="T9"/>
                </a:cxn>
              </a:cxnLst>
              <a:rect l="0" t="0" r="r" b="b"/>
              <a:pathLst>
                <a:path w="67" h="118">
                  <a:moveTo>
                    <a:pt x="0" y="0"/>
                  </a:moveTo>
                  <a:lnTo>
                    <a:pt x="0" y="0"/>
                  </a:lnTo>
                  <a:lnTo>
                    <a:pt x="67" y="59"/>
                  </a:lnTo>
                  <a:lnTo>
                    <a:pt x="0" y="118"/>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2" name="Freeform 69"/>
            <p:cNvSpPr>
              <a:spLocks/>
            </p:cNvSpPr>
            <p:nvPr/>
          </p:nvSpPr>
          <p:spPr bwMode="auto">
            <a:xfrm>
              <a:off x="6457950" y="1071563"/>
              <a:ext cx="33338" cy="131763"/>
            </a:xfrm>
            <a:custGeom>
              <a:avLst/>
              <a:gdLst>
                <a:gd name="T0" fmla="*/ 40 w 40"/>
                <a:gd name="T1" fmla="*/ 138 h 153"/>
                <a:gd name="T2" fmla="*/ 40 w 40"/>
                <a:gd name="T3" fmla="*/ 138 h 153"/>
                <a:gd name="T4" fmla="*/ 23 w 40"/>
                <a:gd name="T5" fmla="*/ 153 h 153"/>
                <a:gd name="T6" fmla="*/ 18 w 40"/>
                <a:gd name="T7" fmla="*/ 153 h 153"/>
                <a:gd name="T8" fmla="*/ 0 w 40"/>
                <a:gd name="T9" fmla="*/ 138 h 153"/>
                <a:gd name="T10" fmla="*/ 0 w 40"/>
                <a:gd name="T11" fmla="*/ 15 h 153"/>
                <a:gd name="T12" fmla="*/ 18 w 40"/>
                <a:gd name="T13" fmla="*/ 0 h 153"/>
                <a:gd name="T14" fmla="*/ 23 w 40"/>
                <a:gd name="T15" fmla="*/ 0 h 153"/>
                <a:gd name="T16" fmla="*/ 40 w 40"/>
                <a:gd name="T17" fmla="*/ 15 h 153"/>
                <a:gd name="T18" fmla="*/ 40 w 40"/>
                <a:gd name="T19" fmla="*/ 1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53">
                  <a:moveTo>
                    <a:pt x="40" y="138"/>
                  </a:moveTo>
                  <a:lnTo>
                    <a:pt x="40" y="138"/>
                  </a:lnTo>
                  <a:cubicBezTo>
                    <a:pt x="40" y="146"/>
                    <a:pt x="32" y="153"/>
                    <a:pt x="23" y="153"/>
                  </a:cubicBezTo>
                  <a:lnTo>
                    <a:pt x="18" y="153"/>
                  </a:lnTo>
                  <a:cubicBezTo>
                    <a:pt x="8" y="153"/>
                    <a:pt x="0" y="146"/>
                    <a:pt x="0" y="138"/>
                  </a:cubicBezTo>
                  <a:lnTo>
                    <a:pt x="0" y="15"/>
                  </a:lnTo>
                  <a:cubicBezTo>
                    <a:pt x="0" y="7"/>
                    <a:pt x="8" y="0"/>
                    <a:pt x="18" y="0"/>
                  </a:cubicBezTo>
                  <a:lnTo>
                    <a:pt x="23" y="0"/>
                  </a:lnTo>
                  <a:cubicBezTo>
                    <a:pt x="32" y="0"/>
                    <a:pt x="40" y="7"/>
                    <a:pt x="40" y="15"/>
                  </a:cubicBezTo>
                  <a:lnTo>
                    <a:pt x="40" y="13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23" name="组合 18396"/>
          <p:cNvGrpSpPr/>
          <p:nvPr/>
        </p:nvGrpSpPr>
        <p:grpSpPr>
          <a:xfrm>
            <a:off x="5879676" y="3809095"/>
            <a:ext cx="363627" cy="615791"/>
            <a:chOff x="1463676" y="588963"/>
            <a:chExt cx="274638" cy="638175"/>
          </a:xfrm>
          <a:solidFill>
            <a:srgbClr val="3C3C3B"/>
          </a:solidFill>
        </p:grpSpPr>
        <p:sp>
          <p:nvSpPr>
            <p:cNvPr id="24"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5"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6"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7"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8"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9"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0"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1"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2"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3"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4"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5"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6"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7"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8"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9"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0"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1"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2"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3"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4"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5"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6"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7"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8"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49" name="组合 18396"/>
          <p:cNvGrpSpPr/>
          <p:nvPr/>
        </p:nvGrpSpPr>
        <p:grpSpPr>
          <a:xfrm>
            <a:off x="4978483" y="4660657"/>
            <a:ext cx="363627" cy="615791"/>
            <a:chOff x="1463676" y="588963"/>
            <a:chExt cx="274638" cy="638175"/>
          </a:xfrm>
          <a:solidFill>
            <a:srgbClr val="3C3C3B"/>
          </a:solidFill>
        </p:grpSpPr>
        <p:sp>
          <p:nvSpPr>
            <p:cNvPr id="50"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1"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2"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3"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4"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5"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6"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7"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8"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9"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0"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1"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2"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3"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4"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5"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6"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7"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8"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9"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0"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1"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2"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3"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4"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75" name="组合 18396"/>
          <p:cNvGrpSpPr/>
          <p:nvPr/>
        </p:nvGrpSpPr>
        <p:grpSpPr>
          <a:xfrm>
            <a:off x="6783259" y="4772480"/>
            <a:ext cx="363627" cy="615791"/>
            <a:chOff x="1463676" y="588963"/>
            <a:chExt cx="274638" cy="638175"/>
          </a:xfrm>
          <a:solidFill>
            <a:srgbClr val="3C3C3B"/>
          </a:solidFill>
        </p:grpSpPr>
        <p:sp>
          <p:nvSpPr>
            <p:cNvPr id="76"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7"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8"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9"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0"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1"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2"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3"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4"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5"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6"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7"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8"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9"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0"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1"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2"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3"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4"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5"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6"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7"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8"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9"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0"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01" name="组合 18396"/>
          <p:cNvGrpSpPr/>
          <p:nvPr/>
        </p:nvGrpSpPr>
        <p:grpSpPr>
          <a:xfrm>
            <a:off x="5863599" y="2258962"/>
            <a:ext cx="363627" cy="615791"/>
            <a:chOff x="1463676" y="588963"/>
            <a:chExt cx="274638" cy="638175"/>
          </a:xfrm>
          <a:solidFill>
            <a:srgbClr val="3C3C3B"/>
          </a:solidFill>
        </p:grpSpPr>
        <p:sp>
          <p:nvSpPr>
            <p:cNvPr id="102"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3"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4"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5"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6"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7"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8"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9"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0"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1"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2"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3"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4"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5"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6"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7"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8"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9"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0"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1"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2"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3"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4"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5"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6"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27" name="组合 18396"/>
          <p:cNvGrpSpPr/>
          <p:nvPr/>
        </p:nvGrpSpPr>
        <p:grpSpPr>
          <a:xfrm>
            <a:off x="5978246" y="5753052"/>
            <a:ext cx="363627" cy="615791"/>
            <a:chOff x="1463676" y="588963"/>
            <a:chExt cx="274638" cy="638175"/>
          </a:xfrm>
          <a:solidFill>
            <a:srgbClr val="3C3C3B"/>
          </a:solidFill>
        </p:grpSpPr>
        <p:sp>
          <p:nvSpPr>
            <p:cNvPr id="128"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9"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0"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1"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2"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3"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4"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5"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6"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7"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8"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9"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0"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1"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2"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3"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4"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5"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6"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7"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8"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9"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0"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1"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2"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53" name="组合 18396"/>
          <p:cNvGrpSpPr/>
          <p:nvPr/>
        </p:nvGrpSpPr>
        <p:grpSpPr>
          <a:xfrm>
            <a:off x="8509858" y="5087082"/>
            <a:ext cx="363627" cy="615791"/>
            <a:chOff x="1463676" y="588963"/>
            <a:chExt cx="274638" cy="638175"/>
          </a:xfrm>
          <a:solidFill>
            <a:srgbClr val="3C3C3B"/>
          </a:solidFill>
        </p:grpSpPr>
        <p:sp>
          <p:nvSpPr>
            <p:cNvPr id="154"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5"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6"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7"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8"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9"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0"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1"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2"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3"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4"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5"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6"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7"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8"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9"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0"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1"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2"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3"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4"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5"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6"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7"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8"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79" name="组合 16582"/>
          <p:cNvGrpSpPr/>
          <p:nvPr/>
        </p:nvGrpSpPr>
        <p:grpSpPr>
          <a:xfrm>
            <a:off x="8837061" y="3008076"/>
            <a:ext cx="428319" cy="546273"/>
            <a:chOff x="8407400" y="2055813"/>
            <a:chExt cx="360363" cy="458788"/>
          </a:xfrm>
          <a:solidFill>
            <a:srgbClr val="3C3C3B"/>
          </a:solidFill>
        </p:grpSpPr>
        <p:sp>
          <p:nvSpPr>
            <p:cNvPr id="180"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1"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2"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3"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84" name="文本框 183"/>
          <p:cNvSpPr txBox="1"/>
          <p:nvPr/>
        </p:nvSpPr>
        <p:spPr>
          <a:xfrm>
            <a:off x="5847541" y="4415344"/>
            <a:ext cx="935718" cy="276999"/>
          </a:xfrm>
          <a:prstGeom prst="rect">
            <a:avLst/>
          </a:prstGeom>
          <a:noFill/>
        </p:spPr>
        <p:txBody>
          <a:bodyPr wrap="square" rtlCol="0">
            <a:spAutoFit/>
          </a:bodyPr>
          <a:lstStyle/>
          <a:p>
            <a:r>
              <a:rPr lang="en-US" altLang="zh-CN" sz="1200" dirty="0" smtClean="0">
                <a:latin typeface="+mn-ea"/>
                <a:ea typeface="+mn-ea"/>
              </a:rPr>
              <a:t>HDC</a:t>
            </a:r>
            <a:endParaRPr lang="zh-CN" altLang="en-US" sz="1200" dirty="0">
              <a:latin typeface="+mn-ea"/>
              <a:ea typeface="+mn-ea"/>
            </a:endParaRPr>
          </a:p>
        </p:txBody>
      </p:sp>
      <p:sp>
        <p:nvSpPr>
          <p:cNvPr id="185" name="文本框 184"/>
          <p:cNvSpPr txBox="1"/>
          <p:nvPr/>
        </p:nvSpPr>
        <p:spPr>
          <a:xfrm>
            <a:off x="4959285" y="5275230"/>
            <a:ext cx="935718" cy="276999"/>
          </a:xfrm>
          <a:prstGeom prst="rect">
            <a:avLst/>
          </a:prstGeom>
          <a:noFill/>
        </p:spPr>
        <p:txBody>
          <a:bodyPr wrap="square" rtlCol="0">
            <a:spAutoFit/>
          </a:bodyPr>
          <a:lstStyle/>
          <a:p>
            <a:r>
              <a:rPr lang="en-US" altLang="zh-CN" sz="1200" dirty="0" smtClean="0">
                <a:latin typeface="+mn-ea"/>
                <a:ea typeface="+mn-ea"/>
              </a:rPr>
              <a:t>HDC</a:t>
            </a:r>
            <a:endParaRPr lang="zh-CN" altLang="en-US" sz="1200" dirty="0">
              <a:latin typeface="+mn-ea"/>
              <a:ea typeface="+mn-ea"/>
            </a:endParaRPr>
          </a:p>
        </p:txBody>
      </p:sp>
      <p:sp>
        <p:nvSpPr>
          <p:cNvPr id="186" name="文本框 185"/>
          <p:cNvSpPr txBox="1"/>
          <p:nvPr/>
        </p:nvSpPr>
        <p:spPr>
          <a:xfrm>
            <a:off x="6781566" y="5417927"/>
            <a:ext cx="935718" cy="276999"/>
          </a:xfrm>
          <a:prstGeom prst="rect">
            <a:avLst/>
          </a:prstGeom>
          <a:noFill/>
        </p:spPr>
        <p:txBody>
          <a:bodyPr wrap="square" rtlCol="0">
            <a:spAutoFit/>
          </a:bodyPr>
          <a:lstStyle/>
          <a:p>
            <a:r>
              <a:rPr lang="en-US" altLang="zh-CN" sz="1200" dirty="0" smtClean="0">
                <a:latin typeface="+mn-ea"/>
                <a:ea typeface="+mn-ea"/>
              </a:rPr>
              <a:t>HDC</a:t>
            </a:r>
            <a:endParaRPr lang="zh-CN" altLang="en-US" sz="1200" dirty="0">
              <a:latin typeface="+mn-ea"/>
              <a:ea typeface="+mn-ea"/>
            </a:endParaRPr>
          </a:p>
        </p:txBody>
      </p:sp>
      <p:sp>
        <p:nvSpPr>
          <p:cNvPr id="187" name="Freeform 12"/>
          <p:cNvSpPr>
            <a:spLocks noEditPoints="1"/>
          </p:cNvSpPr>
          <p:nvPr/>
        </p:nvSpPr>
        <p:spPr bwMode="auto">
          <a:xfrm>
            <a:off x="2356545" y="5277786"/>
            <a:ext cx="433388" cy="376238"/>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88" name="Freeform 12"/>
          <p:cNvSpPr>
            <a:spLocks noEditPoints="1"/>
          </p:cNvSpPr>
          <p:nvPr/>
        </p:nvSpPr>
        <p:spPr bwMode="auto">
          <a:xfrm>
            <a:off x="2828011" y="5279405"/>
            <a:ext cx="433388" cy="376238"/>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89" name="Freeform 12"/>
          <p:cNvSpPr>
            <a:spLocks noEditPoints="1"/>
          </p:cNvSpPr>
          <p:nvPr/>
        </p:nvSpPr>
        <p:spPr bwMode="auto">
          <a:xfrm>
            <a:off x="3319467" y="5276416"/>
            <a:ext cx="433388" cy="376238"/>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90" name="文本框 189"/>
          <p:cNvSpPr txBox="1"/>
          <p:nvPr/>
        </p:nvSpPr>
        <p:spPr>
          <a:xfrm>
            <a:off x="1942467" y="2845028"/>
            <a:ext cx="1301236" cy="276999"/>
          </a:xfrm>
          <a:prstGeom prst="rect">
            <a:avLst/>
          </a:prstGeom>
          <a:noFill/>
        </p:spPr>
        <p:txBody>
          <a:bodyPr wrap="square" rtlCol="0">
            <a:spAutoFit/>
          </a:bodyPr>
          <a:lstStyle/>
          <a:p>
            <a:r>
              <a:rPr lang="en-US" altLang="zh-CN" sz="1200" dirty="0" smtClean="0">
                <a:latin typeface="+mn-ea"/>
                <a:ea typeface="+mn-ea"/>
              </a:rPr>
              <a:t>Client</a:t>
            </a:r>
            <a:r>
              <a:rPr lang="zh-CN" altLang="en-US" sz="1200" dirty="0" smtClean="0">
                <a:latin typeface="+mn-ea"/>
                <a:ea typeface="+mn-ea"/>
              </a:rPr>
              <a:t>（</a:t>
            </a:r>
            <a:r>
              <a:rPr lang="en-US" altLang="zh-CN" sz="1200" dirty="0" smtClean="0">
                <a:latin typeface="+mn-ea"/>
                <a:ea typeface="+mn-ea"/>
              </a:rPr>
              <a:t>TC/SC</a:t>
            </a:r>
            <a:r>
              <a:rPr lang="zh-CN" altLang="en-US" sz="1200" dirty="0" smtClean="0">
                <a:latin typeface="+mn-ea"/>
                <a:ea typeface="+mn-ea"/>
              </a:rPr>
              <a:t>）</a:t>
            </a:r>
            <a:endParaRPr lang="zh-CN" altLang="en-US" sz="1200" dirty="0">
              <a:latin typeface="+mn-ea"/>
              <a:ea typeface="+mn-ea"/>
            </a:endParaRPr>
          </a:p>
        </p:txBody>
      </p:sp>
      <p:sp>
        <p:nvSpPr>
          <p:cNvPr id="191" name="文本框 190"/>
          <p:cNvSpPr txBox="1"/>
          <p:nvPr/>
        </p:nvSpPr>
        <p:spPr>
          <a:xfrm>
            <a:off x="3931576" y="2869769"/>
            <a:ext cx="1301236" cy="276999"/>
          </a:xfrm>
          <a:prstGeom prst="rect">
            <a:avLst/>
          </a:prstGeom>
          <a:noFill/>
        </p:spPr>
        <p:txBody>
          <a:bodyPr wrap="square" rtlCol="0">
            <a:spAutoFit/>
          </a:bodyPr>
          <a:lstStyle/>
          <a:p>
            <a:r>
              <a:rPr lang="en-US" altLang="zh-CN" sz="1200" dirty="0" err="1" smtClean="0">
                <a:latin typeface="+mn-ea"/>
                <a:ea typeface="+mn-ea"/>
              </a:rPr>
              <a:t>vAG</a:t>
            </a:r>
            <a:r>
              <a:rPr lang="en-US" altLang="zh-CN" sz="1200" dirty="0" smtClean="0">
                <a:latin typeface="+mn-ea"/>
                <a:ea typeface="+mn-ea"/>
              </a:rPr>
              <a:t>/</a:t>
            </a:r>
            <a:r>
              <a:rPr lang="en-US" altLang="zh-CN" sz="1200" dirty="0" err="1" smtClean="0">
                <a:latin typeface="+mn-ea"/>
                <a:ea typeface="+mn-ea"/>
              </a:rPr>
              <a:t>vLB</a:t>
            </a:r>
            <a:endParaRPr lang="zh-CN" altLang="en-US" sz="1200" dirty="0">
              <a:latin typeface="+mn-ea"/>
              <a:ea typeface="+mn-ea"/>
            </a:endParaRPr>
          </a:p>
        </p:txBody>
      </p:sp>
      <p:sp>
        <p:nvSpPr>
          <p:cNvPr id="192" name="文本框 191"/>
          <p:cNvSpPr txBox="1"/>
          <p:nvPr/>
        </p:nvSpPr>
        <p:spPr>
          <a:xfrm>
            <a:off x="5919299" y="2870192"/>
            <a:ext cx="1301236" cy="276999"/>
          </a:xfrm>
          <a:prstGeom prst="rect">
            <a:avLst/>
          </a:prstGeom>
          <a:noFill/>
        </p:spPr>
        <p:txBody>
          <a:bodyPr wrap="square" rtlCol="0">
            <a:spAutoFit/>
          </a:bodyPr>
          <a:lstStyle/>
          <a:p>
            <a:r>
              <a:rPr lang="en-US" altLang="zh-CN" sz="1200" dirty="0" smtClean="0">
                <a:latin typeface="+mn-ea"/>
                <a:ea typeface="+mn-ea"/>
              </a:rPr>
              <a:t>WI</a:t>
            </a:r>
          </a:p>
        </p:txBody>
      </p:sp>
      <p:sp>
        <p:nvSpPr>
          <p:cNvPr id="193" name="文本框 192"/>
          <p:cNvSpPr txBox="1"/>
          <p:nvPr/>
        </p:nvSpPr>
        <p:spPr>
          <a:xfrm>
            <a:off x="6273876" y="5884788"/>
            <a:ext cx="1301236" cy="276999"/>
          </a:xfrm>
          <a:prstGeom prst="rect">
            <a:avLst/>
          </a:prstGeom>
          <a:noFill/>
        </p:spPr>
        <p:txBody>
          <a:bodyPr wrap="square" rtlCol="0">
            <a:spAutoFit/>
          </a:bodyPr>
          <a:lstStyle/>
          <a:p>
            <a:r>
              <a:rPr lang="en-US" altLang="zh-CN" sz="1200" dirty="0" smtClean="0">
                <a:latin typeface="+mn-ea"/>
                <a:ea typeface="+mn-ea"/>
              </a:rPr>
              <a:t>AD</a:t>
            </a:r>
            <a:endParaRPr lang="zh-CN" altLang="en-US" sz="1200" dirty="0">
              <a:latin typeface="+mn-ea"/>
              <a:ea typeface="+mn-ea"/>
            </a:endParaRPr>
          </a:p>
        </p:txBody>
      </p:sp>
      <p:sp>
        <p:nvSpPr>
          <p:cNvPr id="194" name="文本框 193"/>
          <p:cNvSpPr txBox="1"/>
          <p:nvPr/>
        </p:nvSpPr>
        <p:spPr>
          <a:xfrm>
            <a:off x="8328248" y="5687555"/>
            <a:ext cx="1301236" cy="276999"/>
          </a:xfrm>
          <a:prstGeom prst="rect">
            <a:avLst/>
          </a:prstGeom>
          <a:noFill/>
        </p:spPr>
        <p:txBody>
          <a:bodyPr wrap="square" rtlCol="0">
            <a:spAutoFit/>
          </a:bodyPr>
          <a:lstStyle/>
          <a:p>
            <a:r>
              <a:rPr lang="en-US" altLang="zh-CN" sz="1200" dirty="0" smtClean="0">
                <a:latin typeface="+mn-ea"/>
                <a:ea typeface="+mn-ea"/>
              </a:rPr>
              <a:t>License</a:t>
            </a:r>
            <a:endParaRPr lang="zh-CN" altLang="en-US" sz="1200" dirty="0">
              <a:latin typeface="+mn-ea"/>
              <a:ea typeface="+mn-ea"/>
            </a:endParaRPr>
          </a:p>
        </p:txBody>
      </p:sp>
      <p:sp>
        <p:nvSpPr>
          <p:cNvPr id="195" name="文本框 194"/>
          <p:cNvSpPr txBox="1"/>
          <p:nvPr/>
        </p:nvSpPr>
        <p:spPr>
          <a:xfrm>
            <a:off x="8903102" y="3522214"/>
            <a:ext cx="1301236" cy="276999"/>
          </a:xfrm>
          <a:prstGeom prst="rect">
            <a:avLst/>
          </a:prstGeom>
          <a:noFill/>
        </p:spPr>
        <p:txBody>
          <a:bodyPr wrap="square" rtlCol="0">
            <a:spAutoFit/>
          </a:bodyPr>
          <a:lstStyle/>
          <a:p>
            <a:r>
              <a:rPr lang="en-US" altLang="zh-CN" sz="1200" dirty="0" smtClean="0">
                <a:latin typeface="+mn-ea"/>
                <a:ea typeface="+mn-ea"/>
              </a:rPr>
              <a:t>DB</a:t>
            </a:r>
            <a:endParaRPr lang="zh-CN" altLang="en-US" sz="1200" dirty="0">
              <a:latin typeface="+mn-ea"/>
              <a:ea typeface="+mn-ea"/>
            </a:endParaRPr>
          </a:p>
        </p:txBody>
      </p:sp>
      <p:sp>
        <p:nvSpPr>
          <p:cNvPr id="196" name="文本框 195"/>
          <p:cNvSpPr txBox="1"/>
          <p:nvPr/>
        </p:nvSpPr>
        <p:spPr>
          <a:xfrm>
            <a:off x="2630923" y="5698159"/>
            <a:ext cx="1301236" cy="276999"/>
          </a:xfrm>
          <a:prstGeom prst="rect">
            <a:avLst/>
          </a:prstGeom>
          <a:noFill/>
        </p:spPr>
        <p:txBody>
          <a:bodyPr wrap="square" rtlCol="0">
            <a:spAutoFit/>
          </a:bodyPr>
          <a:lstStyle/>
          <a:p>
            <a:r>
              <a:rPr lang="en-US" altLang="zh-CN" sz="1200" dirty="0" smtClean="0">
                <a:latin typeface="+mn-ea"/>
                <a:ea typeface="+mn-ea"/>
              </a:rPr>
              <a:t>HDAs</a:t>
            </a:r>
          </a:p>
        </p:txBody>
      </p:sp>
      <p:sp>
        <p:nvSpPr>
          <p:cNvPr id="197" name="圆角右箭头 196"/>
          <p:cNvSpPr/>
          <p:nvPr/>
        </p:nvSpPr>
        <p:spPr>
          <a:xfrm rot="5400000">
            <a:off x="6609855" y="4146711"/>
            <a:ext cx="425675" cy="445273"/>
          </a:xfrm>
          <a:prstGeom prst="ben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lt1"/>
              </a:solidFill>
              <a:latin typeface="+mn-ea"/>
            </a:endParaRPr>
          </a:p>
        </p:txBody>
      </p:sp>
      <p:sp>
        <p:nvSpPr>
          <p:cNvPr id="198" name="圆角右箭头 197"/>
          <p:cNvSpPr/>
          <p:nvPr/>
        </p:nvSpPr>
        <p:spPr>
          <a:xfrm>
            <a:off x="5191931" y="4114351"/>
            <a:ext cx="425675" cy="445273"/>
          </a:xfrm>
          <a:prstGeom prst="ben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lt1"/>
              </a:solidFill>
              <a:latin typeface="+mn-ea"/>
            </a:endParaRPr>
          </a:p>
        </p:txBody>
      </p:sp>
      <p:sp>
        <p:nvSpPr>
          <p:cNvPr id="199" name="左箭头 198"/>
          <p:cNvSpPr/>
          <p:nvPr/>
        </p:nvSpPr>
        <p:spPr>
          <a:xfrm>
            <a:off x="5617605" y="4958500"/>
            <a:ext cx="947055" cy="228231"/>
          </a:xfrm>
          <a:prstGeom prst="lef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lt1"/>
              </a:solidFill>
              <a:latin typeface="+mn-ea"/>
            </a:endParaRPr>
          </a:p>
        </p:txBody>
      </p:sp>
      <p:sp>
        <p:nvSpPr>
          <p:cNvPr id="200" name="右箭头 199"/>
          <p:cNvSpPr/>
          <p:nvPr/>
        </p:nvSpPr>
        <p:spPr>
          <a:xfrm>
            <a:off x="3021265" y="2606344"/>
            <a:ext cx="745941" cy="161216"/>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grpSp>
        <p:nvGrpSpPr>
          <p:cNvPr id="201" name="Group 81"/>
          <p:cNvGrpSpPr>
            <a:grpSpLocks/>
          </p:cNvGrpSpPr>
          <p:nvPr/>
        </p:nvGrpSpPr>
        <p:grpSpPr bwMode="auto">
          <a:xfrm>
            <a:off x="5665958" y="2255362"/>
            <a:ext cx="298596" cy="346093"/>
            <a:chOff x="2627" y="1822"/>
            <a:chExt cx="510" cy="677"/>
          </a:xfrm>
        </p:grpSpPr>
        <p:sp>
          <p:nvSpPr>
            <p:cNvPr id="202" name="Freeform 82"/>
            <p:cNvSpPr>
              <a:spLocks/>
            </p:cNvSpPr>
            <p:nvPr/>
          </p:nvSpPr>
          <p:spPr bwMode="auto">
            <a:xfrm>
              <a:off x="2630" y="1826"/>
              <a:ext cx="503" cy="669"/>
            </a:xfrm>
            <a:custGeom>
              <a:avLst/>
              <a:gdLst>
                <a:gd name="T0" fmla="*/ 2147483647 w 213"/>
                <a:gd name="T1" fmla="*/ 2147483647 h 283"/>
                <a:gd name="T2" fmla="*/ 2147483647 w 213"/>
                <a:gd name="T3" fmla="*/ 2147483647 h 283"/>
                <a:gd name="T4" fmla="*/ 2147483647 w 213"/>
                <a:gd name="T5" fmla="*/ 2147483647 h 283"/>
                <a:gd name="T6" fmla="*/ 0 w 213"/>
                <a:gd name="T7" fmla="*/ 2147483647 h 283"/>
                <a:gd name="T8" fmla="*/ 0 w 213"/>
                <a:gd name="T9" fmla="*/ 2147483647 h 283"/>
                <a:gd name="T10" fmla="*/ 2147483647 w 213"/>
                <a:gd name="T11" fmla="*/ 0 h 283"/>
                <a:gd name="T12" fmla="*/ 2147483647 w 213"/>
                <a:gd name="T13" fmla="*/ 0 h 283"/>
                <a:gd name="T14" fmla="*/ 2147483647 w 213"/>
                <a:gd name="T15" fmla="*/ 2147483647 h 283"/>
                <a:gd name="T16" fmla="*/ 2147483647 w 213"/>
                <a:gd name="T17" fmla="*/ 2147483647 h 2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3"/>
                <a:gd name="T28" fmla="*/ 0 h 283"/>
                <a:gd name="T29" fmla="*/ 213 w 213"/>
                <a:gd name="T30" fmla="*/ 283 h 2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3" h="283">
                  <a:moveTo>
                    <a:pt x="213" y="276"/>
                  </a:moveTo>
                  <a:cubicBezTo>
                    <a:pt x="213" y="280"/>
                    <a:pt x="210" y="283"/>
                    <a:pt x="206" y="283"/>
                  </a:cubicBezTo>
                  <a:cubicBezTo>
                    <a:pt x="8" y="283"/>
                    <a:pt x="8" y="283"/>
                    <a:pt x="8" y="283"/>
                  </a:cubicBezTo>
                  <a:cubicBezTo>
                    <a:pt x="4" y="283"/>
                    <a:pt x="0" y="280"/>
                    <a:pt x="0" y="276"/>
                  </a:cubicBezTo>
                  <a:cubicBezTo>
                    <a:pt x="0" y="7"/>
                    <a:pt x="0" y="7"/>
                    <a:pt x="0" y="7"/>
                  </a:cubicBezTo>
                  <a:cubicBezTo>
                    <a:pt x="0" y="3"/>
                    <a:pt x="4" y="0"/>
                    <a:pt x="8" y="0"/>
                  </a:cubicBezTo>
                  <a:cubicBezTo>
                    <a:pt x="206" y="0"/>
                    <a:pt x="206" y="0"/>
                    <a:pt x="206" y="0"/>
                  </a:cubicBezTo>
                  <a:cubicBezTo>
                    <a:pt x="210" y="0"/>
                    <a:pt x="213" y="3"/>
                    <a:pt x="213" y="7"/>
                  </a:cubicBezTo>
                  <a:lnTo>
                    <a:pt x="213" y="276"/>
                  </a:lnTo>
                  <a:close/>
                </a:path>
              </a:pathLst>
            </a:custGeom>
            <a:solidFill>
              <a:srgbClr val="A6ACBE"/>
            </a:solidFill>
            <a:ln w="9525">
              <a:noFill/>
              <a:round/>
              <a:headEnd/>
              <a:tailEnd/>
            </a:ln>
          </p:spPr>
          <p:txBody>
            <a:bodyPr/>
            <a:lstStyle/>
            <a:p>
              <a:endParaRPr lang="zh-CN" altLang="en-US" sz="1200">
                <a:latin typeface="+mn-ea"/>
                <a:ea typeface="+mn-ea"/>
              </a:endParaRPr>
            </a:p>
          </p:txBody>
        </p:sp>
        <p:sp>
          <p:nvSpPr>
            <p:cNvPr id="203" name="Freeform 83"/>
            <p:cNvSpPr>
              <a:spLocks noEditPoints="1"/>
            </p:cNvSpPr>
            <p:nvPr/>
          </p:nvSpPr>
          <p:spPr bwMode="auto">
            <a:xfrm>
              <a:off x="2627" y="1822"/>
              <a:ext cx="510" cy="677"/>
            </a:xfrm>
            <a:custGeom>
              <a:avLst/>
              <a:gdLst>
                <a:gd name="T0" fmla="*/ 2147483647 w 216"/>
                <a:gd name="T1" fmla="*/ 2147483647 h 287"/>
                <a:gd name="T2" fmla="*/ 2147483647 w 216"/>
                <a:gd name="T3" fmla="*/ 2147483647 h 287"/>
                <a:gd name="T4" fmla="*/ 2147483647 w 216"/>
                <a:gd name="T5" fmla="*/ 2147483647 h 287"/>
                <a:gd name="T6" fmla="*/ 1154258572 w 216"/>
                <a:gd name="T7" fmla="*/ 2147483647 h 287"/>
                <a:gd name="T8" fmla="*/ 1154258572 w 216"/>
                <a:gd name="T9" fmla="*/ 2147483647 h 287"/>
                <a:gd name="T10" fmla="*/ 2147483647 w 216"/>
                <a:gd name="T11" fmla="*/ 1136128820 h 287"/>
                <a:gd name="T12" fmla="*/ 2147483647 w 216"/>
                <a:gd name="T13" fmla="*/ 1136128820 h 287"/>
                <a:gd name="T14" fmla="*/ 2147483647 w 216"/>
                <a:gd name="T15" fmla="*/ 2147483647 h 287"/>
                <a:gd name="T16" fmla="*/ 2147483647 w 216"/>
                <a:gd name="T17" fmla="*/ 2147483647 h 287"/>
                <a:gd name="T18" fmla="*/ 2147483647 w 216"/>
                <a:gd name="T19" fmla="*/ 2147483647 h 287"/>
                <a:gd name="T20" fmla="*/ 2147483647 w 216"/>
                <a:gd name="T21" fmla="*/ 0 h 287"/>
                <a:gd name="T22" fmla="*/ 2147483647 w 216"/>
                <a:gd name="T23" fmla="*/ 0 h 287"/>
                <a:gd name="T24" fmla="*/ 0 w 216"/>
                <a:gd name="T25" fmla="*/ 2147483647 h 287"/>
                <a:gd name="T26" fmla="*/ 0 w 216"/>
                <a:gd name="T27" fmla="*/ 2147483647 h 287"/>
                <a:gd name="T28" fmla="*/ 2147483647 w 216"/>
                <a:gd name="T29" fmla="*/ 2147483647 h 287"/>
                <a:gd name="T30" fmla="*/ 2147483647 w 216"/>
                <a:gd name="T31" fmla="*/ 2147483647 h 287"/>
                <a:gd name="T32" fmla="*/ 2147483647 w 216"/>
                <a:gd name="T33" fmla="*/ 2147483647 h 287"/>
                <a:gd name="T34" fmla="*/ 2147483647 w 216"/>
                <a:gd name="T35" fmla="*/ 2147483647 h 2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
                <a:gd name="T55" fmla="*/ 0 h 287"/>
                <a:gd name="T56" fmla="*/ 216 w 216"/>
                <a:gd name="T57" fmla="*/ 287 h 28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 h="287">
                  <a:moveTo>
                    <a:pt x="213" y="278"/>
                  </a:moveTo>
                  <a:cubicBezTo>
                    <a:pt x="213" y="281"/>
                    <a:pt x="210" y="284"/>
                    <a:pt x="207" y="284"/>
                  </a:cubicBezTo>
                  <a:cubicBezTo>
                    <a:pt x="9" y="284"/>
                    <a:pt x="9" y="284"/>
                    <a:pt x="9" y="284"/>
                  </a:cubicBezTo>
                  <a:cubicBezTo>
                    <a:pt x="6" y="284"/>
                    <a:pt x="3" y="281"/>
                    <a:pt x="3" y="278"/>
                  </a:cubicBezTo>
                  <a:cubicBezTo>
                    <a:pt x="3" y="9"/>
                    <a:pt x="3" y="9"/>
                    <a:pt x="3" y="9"/>
                  </a:cubicBezTo>
                  <a:cubicBezTo>
                    <a:pt x="3" y="6"/>
                    <a:pt x="6" y="3"/>
                    <a:pt x="9" y="3"/>
                  </a:cubicBezTo>
                  <a:cubicBezTo>
                    <a:pt x="207" y="3"/>
                    <a:pt x="207" y="3"/>
                    <a:pt x="207" y="3"/>
                  </a:cubicBezTo>
                  <a:cubicBezTo>
                    <a:pt x="210" y="3"/>
                    <a:pt x="213" y="6"/>
                    <a:pt x="213" y="9"/>
                  </a:cubicBezTo>
                  <a:lnTo>
                    <a:pt x="213" y="278"/>
                  </a:lnTo>
                  <a:close/>
                  <a:moveTo>
                    <a:pt x="216" y="9"/>
                  </a:moveTo>
                  <a:cubicBezTo>
                    <a:pt x="216" y="4"/>
                    <a:pt x="212" y="0"/>
                    <a:pt x="207" y="0"/>
                  </a:cubicBezTo>
                  <a:cubicBezTo>
                    <a:pt x="9" y="0"/>
                    <a:pt x="9" y="0"/>
                    <a:pt x="9" y="0"/>
                  </a:cubicBezTo>
                  <a:cubicBezTo>
                    <a:pt x="4" y="0"/>
                    <a:pt x="0" y="4"/>
                    <a:pt x="0" y="9"/>
                  </a:cubicBezTo>
                  <a:cubicBezTo>
                    <a:pt x="0" y="278"/>
                    <a:pt x="0" y="278"/>
                    <a:pt x="0" y="278"/>
                  </a:cubicBezTo>
                  <a:cubicBezTo>
                    <a:pt x="0" y="283"/>
                    <a:pt x="4" y="287"/>
                    <a:pt x="9" y="287"/>
                  </a:cubicBezTo>
                  <a:cubicBezTo>
                    <a:pt x="207" y="287"/>
                    <a:pt x="207" y="287"/>
                    <a:pt x="207" y="287"/>
                  </a:cubicBezTo>
                  <a:cubicBezTo>
                    <a:pt x="212" y="287"/>
                    <a:pt x="216" y="283"/>
                    <a:pt x="216" y="278"/>
                  </a:cubicBezTo>
                  <a:lnTo>
                    <a:pt x="216" y="9"/>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04" name="Freeform 84"/>
            <p:cNvSpPr>
              <a:spLocks/>
            </p:cNvSpPr>
            <p:nvPr/>
          </p:nvSpPr>
          <p:spPr bwMode="auto">
            <a:xfrm>
              <a:off x="2644" y="1843"/>
              <a:ext cx="474" cy="460"/>
            </a:xfrm>
            <a:custGeom>
              <a:avLst/>
              <a:gdLst>
                <a:gd name="T0" fmla="*/ 2147483647 w 201"/>
                <a:gd name="T1" fmla="*/ 2147483647 h 195"/>
                <a:gd name="T2" fmla="*/ 2147483647 w 201"/>
                <a:gd name="T3" fmla="*/ 2147483647 h 195"/>
                <a:gd name="T4" fmla="*/ 2147483647 w 201"/>
                <a:gd name="T5" fmla="*/ 0 h 195"/>
                <a:gd name="T6" fmla="*/ 2147483647 w 201"/>
                <a:gd name="T7" fmla="*/ 0 h 195"/>
                <a:gd name="T8" fmla="*/ 0 w 201"/>
                <a:gd name="T9" fmla="*/ 2147483647 h 195"/>
                <a:gd name="T10" fmla="*/ 0 w 201"/>
                <a:gd name="T11" fmla="*/ 2147483647 h 195"/>
                <a:gd name="T12" fmla="*/ 2147483647 w 201"/>
                <a:gd name="T13" fmla="*/ 2147483647 h 195"/>
                <a:gd name="T14" fmla="*/ 2147483647 w 201"/>
                <a:gd name="T15" fmla="*/ 2147483647 h 19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195"/>
                <a:gd name="T26" fmla="*/ 201 w 201"/>
                <a:gd name="T27" fmla="*/ 195 h 1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195">
                  <a:moveTo>
                    <a:pt x="201" y="155"/>
                  </a:moveTo>
                  <a:cubicBezTo>
                    <a:pt x="201" y="7"/>
                    <a:pt x="201" y="7"/>
                    <a:pt x="201" y="7"/>
                  </a:cubicBezTo>
                  <a:cubicBezTo>
                    <a:pt x="201" y="3"/>
                    <a:pt x="198" y="0"/>
                    <a:pt x="194" y="0"/>
                  </a:cubicBezTo>
                  <a:cubicBezTo>
                    <a:pt x="7" y="0"/>
                    <a:pt x="7" y="0"/>
                    <a:pt x="7" y="0"/>
                  </a:cubicBezTo>
                  <a:cubicBezTo>
                    <a:pt x="3" y="0"/>
                    <a:pt x="0" y="3"/>
                    <a:pt x="0" y="7"/>
                  </a:cubicBezTo>
                  <a:cubicBezTo>
                    <a:pt x="0" y="139"/>
                    <a:pt x="0" y="139"/>
                    <a:pt x="0" y="139"/>
                  </a:cubicBezTo>
                  <a:cubicBezTo>
                    <a:pt x="27" y="140"/>
                    <a:pt x="54" y="159"/>
                    <a:pt x="79" y="172"/>
                  </a:cubicBezTo>
                  <a:cubicBezTo>
                    <a:pt x="123" y="195"/>
                    <a:pt x="165" y="181"/>
                    <a:pt x="201" y="155"/>
                  </a:cubicBezTo>
                  <a:close/>
                </a:path>
              </a:pathLst>
            </a:custGeom>
            <a:gradFill rotWithShape="1">
              <a:gsLst>
                <a:gs pos="0">
                  <a:srgbClr val="CFD2DC"/>
                </a:gs>
                <a:gs pos="100000">
                  <a:srgbClr val="A6ACBE"/>
                </a:gs>
              </a:gsLst>
              <a:lin ang="5400000" scaled="1"/>
            </a:gradFill>
            <a:ln w="9525">
              <a:noFill/>
              <a:round/>
              <a:headEnd/>
              <a:tailEnd/>
            </a:ln>
          </p:spPr>
          <p:txBody>
            <a:bodyPr/>
            <a:lstStyle/>
            <a:p>
              <a:endParaRPr lang="zh-CN" altLang="en-US" sz="1200">
                <a:latin typeface="+mn-ea"/>
                <a:ea typeface="+mn-ea"/>
              </a:endParaRPr>
            </a:p>
          </p:txBody>
        </p:sp>
        <p:sp>
          <p:nvSpPr>
            <p:cNvPr id="205" name="Freeform 85"/>
            <p:cNvSpPr>
              <a:spLocks/>
            </p:cNvSpPr>
            <p:nvPr/>
          </p:nvSpPr>
          <p:spPr bwMode="auto">
            <a:xfrm>
              <a:off x="2691" y="1907"/>
              <a:ext cx="380" cy="363"/>
            </a:xfrm>
            <a:custGeom>
              <a:avLst/>
              <a:gdLst>
                <a:gd name="T0" fmla="*/ 2147483647 w 161"/>
                <a:gd name="T1" fmla="*/ 2147483647 h 154"/>
                <a:gd name="T2" fmla="*/ 2147483647 w 161"/>
                <a:gd name="T3" fmla="*/ 2147483647 h 154"/>
                <a:gd name="T4" fmla="*/ 2147483647 w 161"/>
                <a:gd name="T5" fmla="*/ 2147483647 h 154"/>
                <a:gd name="T6" fmla="*/ 0 w 161"/>
                <a:gd name="T7" fmla="*/ 2147483647 h 154"/>
                <a:gd name="T8" fmla="*/ 0 w 161"/>
                <a:gd name="T9" fmla="*/ 2147483647 h 154"/>
                <a:gd name="T10" fmla="*/ 2147483647 w 161"/>
                <a:gd name="T11" fmla="*/ 0 h 154"/>
                <a:gd name="T12" fmla="*/ 2147483647 w 161"/>
                <a:gd name="T13" fmla="*/ 0 h 154"/>
                <a:gd name="T14" fmla="*/ 2147483647 w 161"/>
                <a:gd name="T15" fmla="*/ 2147483647 h 154"/>
                <a:gd name="T16" fmla="*/ 2147483647 w 161"/>
                <a:gd name="T17" fmla="*/ 2147483647 h 1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
                <a:gd name="T28" fmla="*/ 0 h 154"/>
                <a:gd name="T29" fmla="*/ 161 w 161"/>
                <a:gd name="T30" fmla="*/ 154 h 1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 h="154">
                  <a:moveTo>
                    <a:pt x="161" y="146"/>
                  </a:moveTo>
                  <a:cubicBezTo>
                    <a:pt x="161" y="150"/>
                    <a:pt x="157" y="154"/>
                    <a:pt x="153" y="154"/>
                  </a:cubicBezTo>
                  <a:cubicBezTo>
                    <a:pt x="7" y="154"/>
                    <a:pt x="7" y="154"/>
                    <a:pt x="7" y="154"/>
                  </a:cubicBezTo>
                  <a:cubicBezTo>
                    <a:pt x="3" y="154"/>
                    <a:pt x="0" y="150"/>
                    <a:pt x="0" y="146"/>
                  </a:cubicBezTo>
                  <a:cubicBezTo>
                    <a:pt x="0" y="7"/>
                    <a:pt x="0" y="7"/>
                    <a:pt x="0" y="7"/>
                  </a:cubicBezTo>
                  <a:cubicBezTo>
                    <a:pt x="0" y="3"/>
                    <a:pt x="3" y="0"/>
                    <a:pt x="7" y="0"/>
                  </a:cubicBezTo>
                  <a:cubicBezTo>
                    <a:pt x="153" y="0"/>
                    <a:pt x="153" y="0"/>
                    <a:pt x="153" y="0"/>
                  </a:cubicBezTo>
                  <a:cubicBezTo>
                    <a:pt x="157" y="0"/>
                    <a:pt x="161" y="3"/>
                    <a:pt x="161" y="7"/>
                  </a:cubicBezTo>
                  <a:lnTo>
                    <a:pt x="161" y="146"/>
                  </a:lnTo>
                  <a:close/>
                </a:path>
              </a:pathLst>
            </a:custGeom>
            <a:solidFill>
              <a:srgbClr val="FFFFFF"/>
            </a:solidFill>
            <a:ln w="9525">
              <a:noFill/>
              <a:round/>
              <a:headEnd/>
              <a:tailEnd/>
            </a:ln>
          </p:spPr>
          <p:txBody>
            <a:bodyPr/>
            <a:lstStyle/>
            <a:p>
              <a:endParaRPr lang="zh-CN" altLang="en-US" sz="1200">
                <a:latin typeface="+mn-ea"/>
                <a:ea typeface="+mn-ea"/>
              </a:endParaRPr>
            </a:p>
          </p:txBody>
        </p:sp>
        <p:sp>
          <p:nvSpPr>
            <p:cNvPr id="206" name="Freeform 86"/>
            <p:cNvSpPr>
              <a:spLocks noEditPoints="1"/>
            </p:cNvSpPr>
            <p:nvPr/>
          </p:nvSpPr>
          <p:spPr bwMode="auto">
            <a:xfrm>
              <a:off x="2686" y="1902"/>
              <a:ext cx="390" cy="373"/>
            </a:xfrm>
            <a:custGeom>
              <a:avLst/>
              <a:gdLst>
                <a:gd name="T0" fmla="*/ 2147483647 w 165"/>
                <a:gd name="T1" fmla="*/ 2147483647 h 158"/>
                <a:gd name="T2" fmla="*/ 2147483647 w 165"/>
                <a:gd name="T3" fmla="*/ 2147483647 h 158"/>
                <a:gd name="T4" fmla="*/ 2147483647 w 165"/>
                <a:gd name="T5" fmla="*/ 2147483647 h 158"/>
                <a:gd name="T6" fmla="*/ 1478722432 w 165"/>
                <a:gd name="T7" fmla="*/ 2147483647 h 158"/>
                <a:gd name="T8" fmla="*/ 1478722432 w 165"/>
                <a:gd name="T9" fmla="*/ 2147483647 h 158"/>
                <a:gd name="T10" fmla="*/ 2147483647 w 165"/>
                <a:gd name="T11" fmla="*/ 1448081609 h 158"/>
                <a:gd name="T12" fmla="*/ 2147483647 w 165"/>
                <a:gd name="T13" fmla="*/ 1448081609 h 158"/>
                <a:gd name="T14" fmla="*/ 2147483647 w 165"/>
                <a:gd name="T15" fmla="*/ 2147483647 h 158"/>
                <a:gd name="T16" fmla="*/ 2147483647 w 165"/>
                <a:gd name="T17" fmla="*/ 2147483647 h 158"/>
                <a:gd name="T18" fmla="*/ 2147483647 w 165"/>
                <a:gd name="T19" fmla="*/ 2147483647 h 158"/>
                <a:gd name="T20" fmla="*/ 2147483647 w 165"/>
                <a:gd name="T21" fmla="*/ 0 h 158"/>
                <a:gd name="T22" fmla="*/ 2147483647 w 165"/>
                <a:gd name="T23" fmla="*/ 0 h 158"/>
                <a:gd name="T24" fmla="*/ 0 w 165"/>
                <a:gd name="T25" fmla="*/ 2147483647 h 158"/>
                <a:gd name="T26" fmla="*/ 0 w 165"/>
                <a:gd name="T27" fmla="*/ 2147483647 h 158"/>
                <a:gd name="T28" fmla="*/ 2147483647 w 165"/>
                <a:gd name="T29" fmla="*/ 2147483647 h 158"/>
                <a:gd name="T30" fmla="*/ 2147483647 w 165"/>
                <a:gd name="T31" fmla="*/ 2147483647 h 158"/>
                <a:gd name="T32" fmla="*/ 2147483647 w 165"/>
                <a:gd name="T33" fmla="*/ 2147483647 h 158"/>
                <a:gd name="T34" fmla="*/ 2147483647 w 165"/>
                <a:gd name="T35" fmla="*/ 2147483647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5"/>
                <a:gd name="T55" fmla="*/ 0 h 158"/>
                <a:gd name="T56" fmla="*/ 165 w 165"/>
                <a:gd name="T57" fmla="*/ 158 h 1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5" h="158">
                  <a:moveTo>
                    <a:pt x="161" y="148"/>
                  </a:moveTo>
                  <a:cubicBezTo>
                    <a:pt x="161" y="151"/>
                    <a:pt x="158" y="154"/>
                    <a:pt x="155" y="154"/>
                  </a:cubicBezTo>
                  <a:cubicBezTo>
                    <a:pt x="9" y="154"/>
                    <a:pt x="9" y="154"/>
                    <a:pt x="9" y="154"/>
                  </a:cubicBezTo>
                  <a:cubicBezTo>
                    <a:pt x="6" y="154"/>
                    <a:pt x="4" y="151"/>
                    <a:pt x="4" y="148"/>
                  </a:cubicBezTo>
                  <a:cubicBezTo>
                    <a:pt x="4" y="9"/>
                    <a:pt x="4" y="9"/>
                    <a:pt x="4" y="9"/>
                  </a:cubicBezTo>
                  <a:cubicBezTo>
                    <a:pt x="4" y="6"/>
                    <a:pt x="6" y="4"/>
                    <a:pt x="9" y="4"/>
                  </a:cubicBezTo>
                  <a:cubicBezTo>
                    <a:pt x="155" y="4"/>
                    <a:pt x="155" y="4"/>
                    <a:pt x="155" y="4"/>
                  </a:cubicBezTo>
                  <a:cubicBezTo>
                    <a:pt x="158" y="4"/>
                    <a:pt x="161" y="6"/>
                    <a:pt x="161" y="9"/>
                  </a:cubicBezTo>
                  <a:lnTo>
                    <a:pt x="161" y="148"/>
                  </a:lnTo>
                  <a:close/>
                  <a:moveTo>
                    <a:pt x="165" y="9"/>
                  </a:moveTo>
                  <a:cubicBezTo>
                    <a:pt x="165" y="4"/>
                    <a:pt x="160" y="0"/>
                    <a:pt x="155" y="0"/>
                  </a:cubicBezTo>
                  <a:cubicBezTo>
                    <a:pt x="9" y="0"/>
                    <a:pt x="9" y="0"/>
                    <a:pt x="9" y="0"/>
                  </a:cubicBezTo>
                  <a:cubicBezTo>
                    <a:pt x="4" y="0"/>
                    <a:pt x="0" y="4"/>
                    <a:pt x="0" y="9"/>
                  </a:cubicBezTo>
                  <a:cubicBezTo>
                    <a:pt x="0" y="148"/>
                    <a:pt x="0" y="148"/>
                    <a:pt x="0" y="148"/>
                  </a:cubicBezTo>
                  <a:cubicBezTo>
                    <a:pt x="0" y="153"/>
                    <a:pt x="4" y="158"/>
                    <a:pt x="9" y="158"/>
                  </a:cubicBezTo>
                  <a:cubicBezTo>
                    <a:pt x="155" y="158"/>
                    <a:pt x="155" y="158"/>
                    <a:pt x="155" y="158"/>
                  </a:cubicBezTo>
                  <a:cubicBezTo>
                    <a:pt x="160" y="158"/>
                    <a:pt x="165" y="153"/>
                    <a:pt x="165" y="148"/>
                  </a:cubicBezTo>
                  <a:lnTo>
                    <a:pt x="165" y="9"/>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07" name="Freeform 87"/>
            <p:cNvSpPr>
              <a:spLocks/>
            </p:cNvSpPr>
            <p:nvPr/>
          </p:nvSpPr>
          <p:spPr bwMode="auto">
            <a:xfrm>
              <a:off x="2956" y="2325"/>
              <a:ext cx="120" cy="115"/>
            </a:xfrm>
            <a:custGeom>
              <a:avLst/>
              <a:gdLst>
                <a:gd name="T0" fmla="*/ 61 w 120"/>
                <a:gd name="T1" fmla="*/ 0 h 115"/>
                <a:gd name="T2" fmla="*/ 75 w 120"/>
                <a:gd name="T3" fmla="*/ 45 h 115"/>
                <a:gd name="T4" fmla="*/ 120 w 120"/>
                <a:gd name="T5" fmla="*/ 45 h 115"/>
                <a:gd name="T6" fmla="*/ 85 w 120"/>
                <a:gd name="T7" fmla="*/ 71 h 115"/>
                <a:gd name="T8" fmla="*/ 99 w 120"/>
                <a:gd name="T9" fmla="*/ 115 h 115"/>
                <a:gd name="T10" fmla="*/ 61 w 120"/>
                <a:gd name="T11" fmla="*/ 87 h 115"/>
                <a:gd name="T12" fmla="*/ 23 w 120"/>
                <a:gd name="T13" fmla="*/ 115 h 115"/>
                <a:gd name="T14" fmla="*/ 37 w 120"/>
                <a:gd name="T15" fmla="*/ 71 h 115"/>
                <a:gd name="T16" fmla="*/ 0 w 120"/>
                <a:gd name="T17" fmla="*/ 45 h 115"/>
                <a:gd name="T18" fmla="*/ 47 w 120"/>
                <a:gd name="T19" fmla="*/ 45 h 115"/>
                <a:gd name="T20" fmla="*/ 61 w 120"/>
                <a:gd name="T21" fmla="*/ 0 h 1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
                <a:gd name="T34" fmla="*/ 0 h 115"/>
                <a:gd name="T35" fmla="*/ 120 w 120"/>
                <a:gd name="T36" fmla="*/ 115 h 1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 h="115">
                  <a:moveTo>
                    <a:pt x="61" y="0"/>
                  </a:moveTo>
                  <a:lnTo>
                    <a:pt x="75" y="45"/>
                  </a:lnTo>
                  <a:lnTo>
                    <a:pt x="120" y="45"/>
                  </a:lnTo>
                  <a:lnTo>
                    <a:pt x="85" y="71"/>
                  </a:lnTo>
                  <a:lnTo>
                    <a:pt x="99" y="115"/>
                  </a:lnTo>
                  <a:lnTo>
                    <a:pt x="61" y="87"/>
                  </a:lnTo>
                  <a:lnTo>
                    <a:pt x="23" y="115"/>
                  </a:lnTo>
                  <a:lnTo>
                    <a:pt x="37" y="71"/>
                  </a:lnTo>
                  <a:lnTo>
                    <a:pt x="0" y="45"/>
                  </a:lnTo>
                  <a:lnTo>
                    <a:pt x="47" y="45"/>
                  </a:lnTo>
                  <a:lnTo>
                    <a:pt x="61" y="0"/>
                  </a:lnTo>
                  <a:close/>
                </a:path>
              </a:pathLst>
            </a:custGeom>
            <a:solidFill>
              <a:srgbClr val="646C89"/>
            </a:solidFill>
            <a:ln w="9525">
              <a:noFill/>
              <a:round/>
              <a:headEnd/>
              <a:tailEnd/>
            </a:ln>
          </p:spPr>
          <p:txBody>
            <a:bodyPr/>
            <a:lstStyle/>
            <a:p>
              <a:endParaRPr lang="zh-CN" altLang="en-US" sz="1200">
                <a:latin typeface="+mn-ea"/>
                <a:ea typeface="+mn-ea"/>
              </a:endParaRPr>
            </a:p>
          </p:txBody>
        </p:sp>
        <p:sp>
          <p:nvSpPr>
            <p:cNvPr id="208" name="Freeform 88"/>
            <p:cNvSpPr>
              <a:spLocks/>
            </p:cNvSpPr>
            <p:nvPr/>
          </p:nvSpPr>
          <p:spPr bwMode="auto">
            <a:xfrm>
              <a:off x="2965" y="2334"/>
              <a:ext cx="102" cy="97"/>
            </a:xfrm>
            <a:custGeom>
              <a:avLst/>
              <a:gdLst>
                <a:gd name="T0" fmla="*/ 52 w 102"/>
                <a:gd name="T1" fmla="*/ 0 h 97"/>
                <a:gd name="T2" fmla="*/ 64 w 102"/>
                <a:gd name="T3" fmla="*/ 38 h 97"/>
                <a:gd name="T4" fmla="*/ 102 w 102"/>
                <a:gd name="T5" fmla="*/ 38 h 97"/>
                <a:gd name="T6" fmla="*/ 71 w 102"/>
                <a:gd name="T7" fmla="*/ 59 h 97"/>
                <a:gd name="T8" fmla="*/ 83 w 102"/>
                <a:gd name="T9" fmla="*/ 97 h 97"/>
                <a:gd name="T10" fmla="*/ 52 w 102"/>
                <a:gd name="T11" fmla="*/ 73 h 97"/>
                <a:gd name="T12" fmla="*/ 21 w 102"/>
                <a:gd name="T13" fmla="*/ 97 h 97"/>
                <a:gd name="T14" fmla="*/ 33 w 102"/>
                <a:gd name="T15" fmla="*/ 59 h 97"/>
                <a:gd name="T16" fmla="*/ 0 w 102"/>
                <a:gd name="T17" fmla="*/ 38 h 97"/>
                <a:gd name="T18" fmla="*/ 40 w 102"/>
                <a:gd name="T19" fmla="*/ 38 h 97"/>
                <a:gd name="T20" fmla="*/ 52 w 102"/>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2"/>
                <a:gd name="T34" fmla="*/ 0 h 97"/>
                <a:gd name="T35" fmla="*/ 102 w 102"/>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2" h="97">
                  <a:moveTo>
                    <a:pt x="52" y="0"/>
                  </a:moveTo>
                  <a:lnTo>
                    <a:pt x="64" y="38"/>
                  </a:lnTo>
                  <a:lnTo>
                    <a:pt x="102" y="38"/>
                  </a:lnTo>
                  <a:lnTo>
                    <a:pt x="71" y="59"/>
                  </a:lnTo>
                  <a:lnTo>
                    <a:pt x="83" y="97"/>
                  </a:lnTo>
                  <a:lnTo>
                    <a:pt x="52" y="73"/>
                  </a:lnTo>
                  <a:lnTo>
                    <a:pt x="21" y="97"/>
                  </a:lnTo>
                  <a:lnTo>
                    <a:pt x="33" y="59"/>
                  </a:lnTo>
                  <a:lnTo>
                    <a:pt x="0" y="38"/>
                  </a:lnTo>
                  <a:lnTo>
                    <a:pt x="40" y="38"/>
                  </a:lnTo>
                  <a:lnTo>
                    <a:pt x="52" y="0"/>
                  </a:lnTo>
                  <a:close/>
                </a:path>
              </a:pathLst>
            </a:custGeom>
            <a:solidFill>
              <a:srgbClr val="FFCC68"/>
            </a:solidFill>
            <a:ln w="9525">
              <a:noFill/>
              <a:round/>
              <a:headEnd/>
              <a:tailEnd/>
            </a:ln>
          </p:spPr>
          <p:txBody>
            <a:bodyPr/>
            <a:lstStyle/>
            <a:p>
              <a:endParaRPr lang="zh-CN" altLang="en-US" sz="1200">
                <a:latin typeface="+mn-ea"/>
                <a:ea typeface="+mn-ea"/>
              </a:endParaRPr>
            </a:p>
          </p:txBody>
        </p:sp>
        <p:sp>
          <p:nvSpPr>
            <p:cNvPr id="209" name="Freeform 89"/>
            <p:cNvSpPr>
              <a:spLocks noEditPoints="1"/>
            </p:cNvSpPr>
            <p:nvPr/>
          </p:nvSpPr>
          <p:spPr bwMode="auto">
            <a:xfrm>
              <a:off x="2963" y="2329"/>
              <a:ext cx="108" cy="104"/>
            </a:xfrm>
            <a:custGeom>
              <a:avLst/>
              <a:gdLst>
                <a:gd name="T0" fmla="*/ 52 w 108"/>
                <a:gd name="T1" fmla="*/ 5 h 104"/>
                <a:gd name="T2" fmla="*/ 63 w 108"/>
                <a:gd name="T3" fmla="*/ 43 h 104"/>
                <a:gd name="T4" fmla="*/ 66 w 108"/>
                <a:gd name="T5" fmla="*/ 43 h 104"/>
                <a:gd name="T6" fmla="*/ 66 w 108"/>
                <a:gd name="T7" fmla="*/ 43 h 104"/>
                <a:gd name="T8" fmla="*/ 104 w 108"/>
                <a:gd name="T9" fmla="*/ 43 h 104"/>
                <a:gd name="T10" fmla="*/ 104 w 108"/>
                <a:gd name="T11" fmla="*/ 41 h 104"/>
                <a:gd name="T12" fmla="*/ 73 w 108"/>
                <a:gd name="T13" fmla="*/ 64 h 104"/>
                <a:gd name="T14" fmla="*/ 70 w 108"/>
                <a:gd name="T15" fmla="*/ 64 h 104"/>
                <a:gd name="T16" fmla="*/ 73 w 108"/>
                <a:gd name="T17" fmla="*/ 64 h 104"/>
                <a:gd name="T18" fmla="*/ 85 w 108"/>
                <a:gd name="T19" fmla="*/ 102 h 104"/>
                <a:gd name="T20" fmla="*/ 85 w 108"/>
                <a:gd name="T21" fmla="*/ 100 h 104"/>
                <a:gd name="T22" fmla="*/ 54 w 108"/>
                <a:gd name="T23" fmla="*/ 78 h 104"/>
                <a:gd name="T24" fmla="*/ 54 w 108"/>
                <a:gd name="T25" fmla="*/ 78 h 104"/>
                <a:gd name="T26" fmla="*/ 54 w 108"/>
                <a:gd name="T27" fmla="*/ 78 h 104"/>
                <a:gd name="T28" fmla="*/ 21 w 108"/>
                <a:gd name="T29" fmla="*/ 100 h 104"/>
                <a:gd name="T30" fmla="*/ 23 w 108"/>
                <a:gd name="T31" fmla="*/ 102 h 104"/>
                <a:gd name="T32" fmla="*/ 35 w 108"/>
                <a:gd name="T33" fmla="*/ 64 h 104"/>
                <a:gd name="T34" fmla="*/ 35 w 108"/>
                <a:gd name="T35" fmla="*/ 64 h 104"/>
                <a:gd name="T36" fmla="*/ 35 w 108"/>
                <a:gd name="T37" fmla="*/ 64 h 104"/>
                <a:gd name="T38" fmla="*/ 4 w 108"/>
                <a:gd name="T39" fmla="*/ 41 h 104"/>
                <a:gd name="T40" fmla="*/ 2 w 108"/>
                <a:gd name="T41" fmla="*/ 43 h 104"/>
                <a:gd name="T42" fmla="*/ 42 w 108"/>
                <a:gd name="T43" fmla="*/ 43 h 104"/>
                <a:gd name="T44" fmla="*/ 42 w 108"/>
                <a:gd name="T45" fmla="*/ 43 h 104"/>
                <a:gd name="T46" fmla="*/ 42 w 108"/>
                <a:gd name="T47" fmla="*/ 43 h 104"/>
                <a:gd name="T48" fmla="*/ 54 w 108"/>
                <a:gd name="T49" fmla="*/ 5 h 104"/>
                <a:gd name="T50" fmla="*/ 52 w 108"/>
                <a:gd name="T51" fmla="*/ 5 h 104"/>
                <a:gd name="T52" fmla="*/ 42 w 108"/>
                <a:gd name="T53" fmla="*/ 41 h 104"/>
                <a:gd name="T54" fmla="*/ 2 w 108"/>
                <a:gd name="T55" fmla="*/ 41 h 104"/>
                <a:gd name="T56" fmla="*/ 0 w 108"/>
                <a:gd name="T57" fmla="*/ 41 h 104"/>
                <a:gd name="T58" fmla="*/ 2 w 108"/>
                <a:gd name="T59" fmla="*/ 43 h 104"/>
                <a:gd name="T60" fmla="*/ 33 w 108"/>
                <a:gd name="T61" fmla="*/ 67 h 104"/>
                <a:gd name="T62" fmla="*/ 33 w 108"/>
                <a:gd name="T63" fmla="*/ 64 h 104"/>
                <a:gd name="T64" fmla="*/ 21 w 108"/>
                <a:gd name="T65" fmla="*/ 102 h 104"/>
                <a:gd name="T66" fmla="*/ 21 w 108"/>
                <a:gd name="T67" fmla="*/ 104 h 104"/>
                <a:gd name="T68" fmla="*/ 23 w 108"/>
                <a:gd name="T69" fmla="*/ 102 h 104"/>
                <a:gd name="T70" fmla="*/ 54 w 108"/>
                <a:gd name="T71" fmla="*/ 81 h 104"/>
                <a:gd name="T72" fmla="*/ 54 w 108"/>
                <a:gd name="T73" fmla="*/ 81 h 104"/>
                <a:gd name="T74" fmla="*/ 85 w 108"/>
                <a:gd name="T75" fmla="*/ 102 h 104"/>
                <a:gd name="T76" fmla="*/ 87 w 108"/>
                <a:gd name="T77" fmla="*/ 104 h 104"/>
                <a:gd name="T78" fmla="*/ 87 w 108"/>
                <a:gd name="T79" fmla="*/ 102 h 104"/>
                <a:gd name="T80" fmla="*/ 75 w 108"/>
                <a:gd name="T81" fmla="*/ 64 h 104"/>
                <a:gd name="T82" fmla="*/ 73 w 108"/>
                <a:gd name="T83" fmla="*/ 67 h 104"/>
                <a:gd name="T84" fmla="*/ 106 w 108"/>
                <a:gd name="T85" fmla="*/ 43 h 104"/>
                <a:gd name="T86" fmla="*/ 108 w 108"/>
                <a:gd name="T87" fmla="*/ 41 h 104"/>
                <a:gd name="T88" fmla="*/ 104 w 108"/>
                <a:gd name="T89" fmla="*/ 41 h 104"/>
                <a:gd name="T90" fmla="*/ 66 w 108"/>
                <a:gd name="T91" fmla="*/ 41 h 104"/>
                <a:gd name="T92" fmla="*/ 66 w 108"/>
                <a:gd name="T93" fmla="*/ 41 h 104"/>
                <a:gd name="T94" fmla="*/ 54 w 108"/>
                <a:gd name="T95" fmla="*/ 5 h 104"/>
                <a:gd name="T96" fmla="*/ 54 w 108"/>
                <a:gd name="T97" fmla="*/ 0 h 104"/>
                <a:gd name="T98" fmla="*/ 52 w 108"/>
                <a:gd name="T99" fmla="*/ 5 h 104"/>
                <a:gd name="T100" fmla="*/ 40 w 108"/>
                <a:gd name="T101" fmla="*/ 41 h 104"/>
                <a:gd name="T102" fmla="*/ 42 w 108"/>
                <a:gd name="T103" fmla="*/ 41 h 1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8"/>
                <a:gd name="T157" fmla="*/ 0 h 104"/>
                <a:gd name="T158" fmla="*/ 108 w 108"/>
                <a:gd name="T159" fmla="*/ 104 h 10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8" h="104">
                  <a:moveTo>
                    <a:pt x="52" y="5"/>
                  </a:moveTo>
                  <a:lnTo>
                    <a:pt x="63" y="43"/>
                  </a:lnTo>
                  <a:lnTo>
                    <a:pt x="66" y="43"/>
                  </a:lnTo>
                  <a:lnTo>
                    <a:pt x="104" y="43"/>
                  </a:lnTo>
                  <a:lnTo>
                    <a:pt x="104" y="41"/>
                  </a:lnTo>
                  <a:lnTo>
                    <a:pt x="73" y="64"/>
                  </a:lnTo>
                  <a:lnTo>
                    <a:pt x="70" y="64"/>
                  </a:lnTo>
                  <a:lnTo>
                    <a:pt x="73" y="64"/>
                  </a:lnTo>
                  <a:lnTo>
                    <a:pt x="85" y="102"/>
                  </a:lnTo>
                  <a:lnTo>
                    <a:pt x="85" y="100"/>
                  </a:lnTo>
                  <a:lnTo>
                    <a:pt x="54" y="78"/>
                  </a:lnTo>
                  <a:lnTo>
                    <a:pt x="21" y="100"/>
                  </a:lnTo>
                  <a:lnTo>
                    <a:pt x="23" y="102"/>
                  </a:lnTo>
                  <a:lnTo>
                    <a:pt x="35" y="64"/>
                  </a:lnTo>
                  <a:lnTo>
                    <a:pt x="4" y="41"/>
                  </a:lnTo>
                  <a:lnTo>
                    <a:pt x="2" y="43"/>
                  </a:lnTo>
                  <a:lnTo>
                    <a:pt x="42" y="43"/>
                  </a:lnTo>
                  <a:lnTo>
                    <a:pt x="54" y="5"/>
                  </a:lnTo>
                  <a:lnTo>
                    <a:pt x="52" y="5"/>
                  </a:lnTo>
                  <a:close/>
                  <a:moveTo>
                    <a:pt x="42" y="41"/>
                  </a:moveTo>
                  <a:lnTo>
                    <a:pt x="2" y="41"/>
                  </a:lnTo>
                  <a:lnTo>
                    <a:pt x="0" y="41"/>
                  </a:lnTo>
                  <a:lnTo>
                    <a:pt x="2" y="43"/>
                  </a:lnTo>
                  <a:lnTo>
                    <a:pt x="33" y="67"/>
                  </a:lnTo>
                  <a:lnTo>
                    <a:pt x="33" y="64"/>
                  </a:lnTo>
                  <a:lnTo>
                    <a:pt x="21" y="102"/>
                  </a:lnTo>
                  <a:lnTo>
                    <a:pt x="21" y="104"/>
                  </a:lnTo>
                  <a:lnTo>
                    <a:pt x="23" y="102"/>
                  </a:lnTo>
                  <a:lnTo>
                    <a:pt x="54" y="81"/>
                  </a:lnTo>
                  <a:lnTo>
                    <a:pt x="85" y="102"/>
                  </a:lnTo>
                  <a:lnTo>
                    <a:pt x="87" y="104"/>
                  </a:lnTo>
                  <a:lnTo>
                    <a:pt x="87" y="102"/>
                  </a:lnTo>
                  <a:lnTo>
                    <a:pt x="75" y="64"/>
                  </a:lnTo>
                  <a:lnTo>
                    <a:pt x="73" y="67"/>
                  </a:lnTo>
                  <a:lnTo>
                    <a:pt x="106" y="43"/>
                  </a:lnTo>
                  <a:lnTo>
                    <a:pt x="108" y="41"/>
                  </a:lnTo>
                  <a:lnTo>
                    <a:pt x="104" y="41"/>
                  </a:lnTo>
                  <a:lnTo>
                    <a:pt x="66" y="41"/>
                  </a:lnTo>
                  <a:lnTo>
                    <a:pt x="54" y="5"/>
                  </a:lnTo>
                  <a:lnTo>
                    <a:pt x="54" y="0"/>
                  </a:lnTo>
                  <a:lnTo>
                    <a:pt x="52" y="5"/>
                  </a:lnTo>
                  <a:lnTo>
                    <a:pt x="40" y="41"/>
                  </a:lnTo>
                  <a:lnTo>
                    <a:pt x="42" y="41"/>
                  </a:lnTo>
                  <a:close/>
                </a:path>
              </a:pathLst>
            </a:custGeom>
            <a:solidFill>
              <a:srgbClr val="F8981D"/>
            </a:solidFill>
            <a:ln w="9525">
              <a:noFill/>
              <a:round/>
              <a:headEnd/>
              <a:tailEnd/>
            </a:ln>
          </p:spPr>
          <p:txBody>
            <a:bodyPr/>
            <a:lstStyle/>
            <a:p>
              <a:endParaRPr lang="zh-CN" altLang="en-US" sz="1200">
                <a:latin typeface="+mn-ea"/>
                <a:ea typeface="+mn-ea"/>
              </a:endParaRPr>
            </a:p>
          </p:txBody>
        </p:sp>
        <p:sp>
          <p:nvSpPr>
            <p:cNvPr id="210" name="Freeform 90"/>
            <p:cNvSpPr>
              <a:spLocks noEditPoints="1"/>
            </p:cNvSpPr>
            <p:nvPr/>
          </p:nvSpPr>
          <p:spPr bwMode="auto">
            <a:xfrm>
              <a:off x="2691" y="2344"/>
              <a:ext cx="33" cy="73"/>
            </a:xfrm>
            <a:custGeom>
              <a:avLst/>
              <a:gdLst>
                <a:gd name="T0" fmla="*/ 33 w 33"/>
                <a:gd name="T1" fmla="*/ 73 h 73"/>
                <a:gd name="T2" fmla="*/ 26 w 33"/>
                <a:gd name="T3" fmla="*/ 73 h 73"/>
                <a:gd name="T4" fmla="*/ 24 w 33"/>
                <a:gd name="T5" fmla="*/ 56 h 73"/>
                <a:gd name="T6" fmla="*/ 10 w 33"/>
                <a:gd name="T7" fmla="*/ 56 h 73"/>
                <a:gd name="T8" fmla="*/ 7 w 33"/>
                <a:gd name="T9" fmla="*/ 73 h 73"/>
                <a:gd name="T10" fmla="*/ 0 w 33"/>
                <a:gd name="T11" fmla="*/ 73 h 73"/>
                <a:gd name="T12" fmla="*/ 0 w 33"/>
                <a:gd name="T13" fmla="*/ 73 h 73"/>
                <a:gd name="T14" fmla="*/ 14 w 33"/>
                <a:gd name="T15" fmla="*/ 0 h 73"/>
                <a:gd name="T16" fmla="*/ 21 w 33"/>
                <a:gd name="T17" fmla="*/ 0 h 73"/>
                <a:gd name="T18" fmla="*/ 33 w 33"/>
                <a:gd name="T19" fmla="*/ 73 h 73"/>
                <a:gd name="T20" fmla="*/ 24 w 33"/>
                <a:gd name="T21" fmla="*/ 52 h 73"/>
                <a:gd name="T22" fmla="*/ 17 w 33"/>
                <a:gd name="T23" fmla="*/ 11 h 73"/>
                <a:gd name="T24" fmla="*/ 10 w 33"/>
                <a:gd name="T25" fmla="*/ 52 h 73"/>
                <a:gd name="T26" fmla="*/ 24 w 33"/>
                <a:gd name="T27" fmla="*/ 52 h 7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73"/>
                <a:gd name="T44" fmla="*/ 33 w 33"/>
                <a:gd name="T45" fmla="*/ 73 h 7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73">
                  <a:moveTo>
                    <a:pt x="33" y="73"/>
                  </a:moveTo>
                  <a:lnTo>
                    <a:pt x="26" y="73"/>
                  </a:lnTo>
                  <a:lnTo>
                    <a:pt x="24" y="56"/>
                  </a:lnTo>
                  <a:lnTo>
                    <a:pt x="10" y="56"/>
                  </a:lnTo>
                  <a:lnTo>
                    <a:pt x="7" y="73"/>
                  </a:lnTo>
                  <a:lnTo>
                    <a:pt x="0" y="73"/>
                  </a:lnTo>
                  <a:lnTo>
                    <a:pt x="14" y="0"/>
                  </a:lnTo>
                  <a:lnTo>
                    <a:pt x="21" y="0"/>
                  </a:lnTo>
                  <a:lnTo>
                    <a:pt x="33" y="73"/>
                  </a:lnTo>
                  <a:close/>
                  <a:moveTo>
                    <a:pt x="24" y="52"/>
                  </a:moveTo>
                  <a:lnTo>
                    <a:pt x="17" y="11"/>
                  </a:lnTo>
                  <a:lnTo>
                    <a:pt x="10" y="52"/>
                  </a:lnTo>
                  <a:lnTo>
                    <a:pt x="24" y="52"/>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1" name="Freeform 91"/>
            <p:cNvSpPr>
              <a:spLocks/>
            </p:cNvSpPr>
            <p:nvPr/>
          </p:nvSpPr>
          <p:spPr bwMode="auto">
            <a:xfrm>
              <a:off x="2734"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856773888 h 19"/>
                <a:gd name="T10" fmla="*/ 827458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2147483647 w 11"/>
                <a:gd name="T21" fmla="*/ 856773888 h 19"/>
                <a:gd name="T22" fmla="*/ 827458203 w 11"/>
                <a:gd name="T23" fmla="*/ 856773888 h 19"/>
                <a:gd name="T24" fmla="*/ 827458203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8" y="19"/>
                  </a:cubicBezTo>
                  <a:cubicBezTo>
                    <a:pt x="2" y="19"/>
                    <a:pt x="2" y="19"/>
                    <a:pt x="2" y="19"/>
                  </a:cubicBezTo>
                  <a:cubicBezTo>
                    <a:pt x="1" y="19"/>
                    <a:pt x="0" y="18"/>
                    <a:pt x="0" y="17"/>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17"/>
                    <a:pt x="2" y="17"/>
                    <a:pt x="2"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2" name="Freeform 92"/>
            <p:cNvSpPr>
              <a:spLocks/>
            </p:cNvSpPr>
            <p:nvPr/>
          </p:nvSpPr>
          <p:spPr bwMode="auto">
            <a:xfrm>
              <a:off x="2769"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856773888 h 19"/>
                <a:gd name="T10" fmla="*/ 827458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2147483647 w 11"/>
                <a:gd name="T21" fmla="*/ 856773888 h 19"/>
                <a:gd name="T22" fmla="*/ 1192816203 w 11"/>
                <a:gd name="T23" fmla="*/ 856773888 h 19"/>
                <a:gd name="T24" fmla="*/ 1192816203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9" y="19"/>
                  </a:cubicBezTo>
                  <a:cubicBezTo>
                    <a:pt x="2" y="19"/>
                    <a:pt x="2" y="19"/>
                    <a:pt x="2" y="19"/>
                  </a:cubicBezTo>
                  <a:cubicBezTo>
                    <a:pt x="1" y="19"/>
                    <a:pt x="0" y="18"/>
                    <a:pt x="0" y="17"/>
                  </a:cubicBezTo>
                  <a:cubicBezTo>
                    <a:pt x="0" y="2"/>
                    <a:pt x="0" y="2"/>
                    <a:pt x="0" y="2"/>
                  </a:cubicBezTo>
                  <a:cubicBezTo>
                    <a:pt x="0" y="0"/>
                    <a:pt x="1" y="0"/>
                    <a:pt x="2" y="0"/>
                  </a:cubicBezTo>
                  <a:cubicBezTo>
                    <a:pt x="9" y="0"/>
                    <a:pt x="9" y="0"/>
                    <a:pt x="9" y="0"/>
                  </a:cubicBezTo>
                  <a:cubicBezTo>
                    <a:pt x="10" y="0"/>
                    <a:pt x="11" y="0"/>
                    <a:pt x="11" y="2"/>
                  </a:cubicBezTo>
                  <a:cubicBezTo>
                    <a:pt x="11" y="6"/>
                    <a:pt x="11" y="6"/>
                    <a:pt x="11" y="6"/>
                  </a:cubicBezTo>
                  <a:cubicBezTo>
                    <a:pt x="8" y="6"/>
                    <a:pt x="8" y="6"/>
                    <a:pt x="8" y="6"/>
                  </a:cubicBezTo>
                  <a:cubicBezTo>
                    <a:pt x="8" y="2"/>
                    <a:pt x="8" y="2"/>
                    <a:pt x="8" y="2"/>
                  </a:cubicBezTo>
                  <a:cubicBezTo>
                    <a:pt x="3" y="2"/>
                    <a:pt x="3" y="2"/>
                    <a:pt x="3" y="2"/>
                  </a:cubicBezTo>
                  <a:cubicBezTo>
                    <a:pt x="3" y="17"/>
                    <a:pt x="3" y="17"/>
                    <a:pt x="3"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3" name="Freeform 93"/>
            <p:cNvSpPr>
              <a:spLocks noEditPoints="1"/>
            </p:cNvSpPr>
            <p:nvPr/>
          </p:nvSpPr>
          <p:spPr bwMode="auto">
            <a:xfrm>
              <a:off x="2804" y="2372"/>
              <a:ext cx="26" cy="45"/>
            </a:xfrm>
            <a:custGeom>
              <a:avLst/>
              <a:gdLst>
                <a:gd name="T0" fmla="*/ 2147483647 w 11"/>
                <a:gd name="T1" fmla="*/ 2147483647 h 19"/>
                <a:gd name="T2" fmla="*/ 2147483647 w 11"/>
                <a:gd name="T3" fmla="*/ 2147483647 h 19"/>
                <a:gd name="T4" fmla="*/ 1192816203 w 11"/>
                <a:gd name="T5" fmla="*/ 2147483647 h 19"/>
                <a:gd name="T6" fmla="*/ 0 w 11"/>
                <a:gd name="T7" fmla="*/ 2147483647 h 19"/>
                <a:gd name="T8" fmla="*/ 0 w 11"/>
                <a:gd name="T9" fmla="*/ 856773888 h 19"/>
                <a:gd name="T10" fmla="*/ 1192816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1192816203 w 11"/>
                <a:gd name="T21" fmla="*/ 2147483647 h 19"/>
                <a:gd name="T22" fmla="*/ 1192816203 w 11"/>
                <a:gd name="T23" fmla="*/ 2147483647 h 19"/>
                <a:gd name="T24" fmla="*/ 2147483647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2147483647 w 11"/>
                <a:gd name="T35" fmla="*/ 856773888 h 19"/>
                <a:gd name="T36" fmla="*/ 1192816203 w 11"/>
                <a:gd name="T37" fmla="*/ 856773888 h 19"/>
                <a:gd name="T38" fmla="*/ 1192816203 w 11"/>
                <a:gd name="T39" fmla="*/ 2147483647 h 19"/>
                <a:gd name="T40" fmla="*/ 2147483647 w 11"/>
                <a:gd name="T41" fmla="*/ 2147483647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9"/>
                <a:gd name="T65" fmla="*/ 11 w 11"/>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9">
                  <a:moveTo>
                    <a:pt x="11" y="17"/>
                  </a:moveTo>
                  <a:cubicBezTo>
                    <a:pt x="11" y="18"/>
                    <a:pt x="11" y="19"/>
                    <a:pt x="9" y="19"/>
                  </a:cubicBezTo>
                  <a:cubicBezTo>
                    <a:pt x="3" y="19"/>
                    <a:pt x="3" y="19"/>
                    <a:pt x="3" y="19"/>
                  </a:cubicBezTo>
                  <a:cubicBezTo>
                    <a:pt x="1" y="19"/>
                    <a:pt x="0" y="19"/>
                    <a:pt x="0" y="17"/>
                  </a:cubicBezTo>
                  <a:cubicBezTo>
                    <a:pt x="0" y="2"/>
                    <a:pt x="0" y="2"/>
                    <a:pt x="0" y="2"/>
                  </a:cubicBezTo>
                  <a:cubicBezTo>
                    <a:pt x="0" y="0"/>
                    <a:pt x="1" y="0"/>
                    <a:pt x="3" y="0"/>
                  </a:cubicBezTo>
                  <a:cubicBezTo>
                    <a:pt x="9" y="0"/>
                    <a:pt x="9" y="0"/>
                    <a:pt x="9" y="0"/>
                  </a:cubicBezTo>
                  <a:cubicBezTo>
                    <a:pt x="11" y="0"/>
                    <a:pt x="11" y="0"/>
                    <a:pt x="11" y="2"/>
                  </a:cubicBezTo>
                  <a:cubicBezTo>
                    <a:pt x="11" y="9"/>
                    <a:pt x="11" y="9"/>
                    <a:pt x="11" y="9"/>
                  </a:cubicBezTo>
                  <a:cubicBezTo>
                    <a:pt x="10" y="10"/>
                    <a:pt x="10" y="10"/>
                    <a:pt x="10" y="10"/>
                  </a:cubicBezTo>
                  <a:cubicBezTo>
                    <a:pt x="3" y="10"/>
                    <a:pt x="3" y="10"/>
                    <a:pt x="3" y="10"/>
                  </a:cubicBezTo>
                  <a:cubicBezTo>
                    <a:pt x="3" y="17"/>
                    <a:pt x="3" y="17"/>
                    <a:pt x="3" y="17"/>
                  </a:cubicBezTo>
                  <a:cubicBezTo>
                    <a:pt x="9" y="17"/>
                    <a:pt x="9" y="17"/>
                    <a:pt x="9" y="17"/>
                  </a:cubicBezTo>
                  <a:cubicBezTo>
                    <a:pt x="9" y="13"/>
                    <a:pt x="9" y="13"/>
                    <a:pt x="9" y="13"/>
                  </a:cubicBezTo>
                  <a:cubicBezTo>
                    <a:pt x="11" y="13"/>
                    <a:pt x="11" y="13"/>
                    <a:pt x="11" y="13"/>
                  </a:cubicBezTo>
                  <a:lnTo>
                    <a:pt x="11" y="17"/>
                  </a:lnTo>
                  <a:close/>
                  <a:moveTo>
                    <a:pt x="9" y="8"/>
                  </a:moveTo>
                  <a:cubicBezTo>
                    <a:pt x="9" y="2"/>
                    <a:pt x="9" y="2"/>
                    <a:pt x="9" y="2"/>
                  </a:cubicBezTo>
                  <a:cubicBezTo>
                    <a:pt x="3" y="2"/>
                    <a:pt x="3" y="2"/>
                    <a:pt x="3" y="2"/>
                  </a:cubicBezTo>
                  <a:cubicBezTo>
                    <a:pt x="3" y="8"/>
                    <a:pt x="3" y="8"/>
                    <a:pt x="3" y="8"/>
                  </a:cubicBezTo>
                  <a:lnTo>
                    <a:pt x="9" y="8"/>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4" name="Freeform 94"/>
            <p:cNvSpPr>
              <a:spLocks/>
            </p:cNvSpPr>
            <p:nvPr/>
          </p:nvSpPr>
          <p:spPr bwMode="auto">
            <a:xfrm>
              <a:off x="2842"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2147483647 h 19"/>
                <a:gd name="T10" fmla="*/ 827458203 w 11"/>
                <a:gd name="T11" fmla="*/ 2147483647 h 19"/>
                <a:gd name="T12" fmla="*/ 827458203 w 11"/>
                <a:gd name="T13" fmla="*/ 2147483647 h 19"/>
                <a:gd name="T14" fmla="*/ 2147483647 w 11"/>
                <a:gd name="T15" fmla="*/ 2147483647 h 19"/>
                <a:gd name="T16" fmla="*/ 2147483647 w 11"/>
                <a:gd name="T17" fmla="*/ 2147483647 h 19"/>
                <a:gd name="T18" fmla="*/ 350078703 w 11"/>
                <a:gd name="T19" fmla="*/ 2147483647 h 19"/>
                <a:gd name="T20" fmla="*/ 0 w 11"/>
                <a:gd name="T21" fmla="*/ 2029200499 h 19"/>
                <a:gd name="T22" fmla="*/ 0 w 11"/>
                <a:gd name="T23" fmla="*/ 856773888 h 19"/>
                <a:gd name="T24" fmla="*/ 827458203 w 11"/>
                <a:gd name="T25" fmla="*/ 0 h 19"/>
                <a:gd name="T26" fmla="*/ 2147483647 w 11"/>
                <a:gd name="T27" fmla="*/ 0 h 19"/>
                <a:gd name="T28" fmla="*/ 2147483647 w 11"/>
                <a:gd name="T29" fmla="*/ 856773888 h 19"/>
                <a:gd name="T30" fmla="*/ 2147483647 w 11"/>
                <a:gd name="T31" fmla="*/ 2147483647 h 19"/>
                <a:gd name="T32" fmla="*/ 2147483647 w 11"/>
                <a:gd name="T33" fmla="*/ 2147483647 h 19"/>
                <a:gd name="T34" fmla="*/ 2147483647 w 11"/>
                <a:gd name="T35" fmla="*/ 856773888 h 19"/>
                <a:gd name="T36" fmla="*/ 827458203 w 11"/>
                <a:gd name="T37" fmla="*/ 856773888 h 19"/>
                <a:gd name="T38" fmla="*/ 827458203 w 11"/>
                <a:gd name="T39" fmla="*/ 2029200499 h 19"/>
                <a:gd name="T40" fmla="*/ 2147483647 w 11"/>
                <a:gd name="T41" fmla="*/ 2147483647 h 19"/>
                <a:gd name="T42" fmla="*/ 2147483647 w 11"/>
                <a:gd name="T43" fmla="*/ 2147483647 h 19"/>
                <a:gd name="T44" fmla="*/ 2147483647 w 11"/>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
                <a:gd name="T70" fmla="*/ 0 h 19"/>
                <a:gd name="T71" fmla="*/ 11 w 11"/>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 h="19">
                  <a:moveTo>
                    <a:pt x="11" y="17"/>
                  </a:moveTo>
                  <a:cubicBezTo>
                    <a:pt x="11" y="18"/>
                    <a:pt x="10" y="19"/>
                    <a:pt x="8" y="19"/>
                  </a:cubicBezTo>
                  <a:cubicBezTo>
                    <a:pt x="2" y="19"/>
                    <a:pt x="2" y="19"/>
                    <a:pt x="2" y="19"/>
                  </a:cubicBezTo>
                  <a:cubicBezTo>
                    <a:pt x="1"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5"/>
                    <a:pt x="2" y="5"/>
                    <a:pt x="2" y="5"/>
                  </a:cubicBezTo>
                  <a:cubicBezTo>
                    <a:pt x="10" y="11"/>
                    <a:pt x="10" y="11"/>
                    <a:pt x="10" y="11"/>
                  </a:cubicBezTo>
                  <a:cubicBezTo>
                    <a:pt x="10" y="12"/>
                    <a:pt x="11" y="12"/>
                    <a:pt x="11" y="13"/>
                  </a:cubicBezTo>
                  <a:lnTo>
                    <a:pt x="11"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5" name="Freeform 95"/>
            <p:cNvSpPr>
              <a:spLocks/>
            </p:cNvSpPr>
            <p:nvPr/>
          </p:nvSpPr>
          <p:spPr bwMode="auto">
            <a:xfrm>
              <a:off x="2878" y="2372"/>
              <a:ext cx="23" cy="45"/>
            </a:xfrm>
            <a:custGeom>
              <a:avLst/>
              <a:gdLst>
                <a:gd name="T0" fmla="*/ 2095974701 w 10"/>
                <a:gd name="T1" fmla="*/ 2147483647 h 19"/>
                <a:gd name="T2" fmla="*/ 1612301593 w 10"/>
                <a:gd name="T3" fmla="*/ 2147483647 h 19"/>
                <a:gd name="T4" fmla="*/ 476470468 w 10"/>
                <a:gd name="T5" fmla="*/ 2147483647 h 19"/>
                <a:gd name="T6" fmla="*/ 0 w 10"/>
                <a:gd name="T7" fmla="*/ 2147483647 h 19"/>
                <a:gd name="T8" fmla="*/ 0 w 10"/>
                <a:gd name="T9" fmla="*/ 2147483647 h 19"/>
                <a:gd name="T10" fmla="*/ 476470468 w 10"/>
                <a:gd name="T11" fmla="*/ 2147483647 h 19"/>
                <a:gd name="T12" fmla="*/ 476470468 w 10"/>
                <a:gd name="T13" fmla="*/ 2147483647 h 19"/>
                <a:gd name="T14" fmla="*/ 1612301593 w 10"/>
                <a:gd name="T15" fmla="*/ 2147483647 h 19"/>
                <a:gd name="T16" fmla="*/ 1612301593 w 10"/>
                <a:gd name="T17" fmla="*/ 2147483647 h 19"/>
                <a:gd name="T18" fmla="*/ 207161179 w 10"/>
                <a:gd name="T19" fmla="*/ 2147483647 h 19"/>
                <a:gd name="T20" fmla="*/ 0 w 10"/>
                <a:gd name="T21" fmla="*/ 2029200499 h 19"/>
                <a:gd name="T22" fmla="*/ 0 w 10"/>
                <a:gd name="T23" fmla="*/ 856773888 h 19"/>
                <a:gd name="T24" fmla="*/ 476470468 w 10"/>
                <a:gd name="T25" fmla="*/ 0 h 19"/>
                <a:gd name="T26" fmla="*/ 1612301593 w 10"/>
                <a:gd name="T27" fmla="*/ 0 h 19"/>
                <a:gd name="T28" fmla="*/ 2095974701 w 10"/>
                <a:gd name="T29" fmla="*/ 856773888 h 19"/>
                <a:gd name="T30" fmla="*/ 2095974701 w 10"/>
                <a:gd name="T31" fmla="*/ 2147483647 h 19"/>
                <a:gd name="T32" fmla="*/ 1612301593 w 10"/>
                <a:gd name="T33" fmla="*/ 2147483647 h 19"/>
                <a:gd name="T34" fmla="*/ 1612301593 w 10"/>
                <a:gd name="T35" fmla="*/ 856773888 h 19"/>
                <a:gd name="T36" fmla="*/ 476470468 w 10"/>
                <a:gd name="T37" fmla="*/ 856773888 h 19"/>
                <a:gd name="T38" fmla="*/ 476470468 w 10"/>
                <a:gd name="T39" fmla="*/ 2029200499 h 19"/>
                <a:gd name="T40" fmla="*/ 1888816099 w 10"/>
                <a:gd name="T41" fmla="*/ 2147483647 h 19"/>
                <a:gd name="T42" fmla="*/ 2095974701 w 10"/>
                <a:gd name="T43" fmla="*/ 2147483647 h 19"/>
                <a:gd name="T44" fmla="*/ 2095974701 w 10"/>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
                <a:gd name="T70" fmla="*/ 0 h 19"/>
                <a:gd name="T71" fmla="*/ 10 w 10"/>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 h="19">
                  <a:moveTo>
                    <a:pt x="10" y="17"/>
                  </a:moveTo>
                  <a:cubicBezTo>
                    <a:pt x="10" y="18"/>
                    <a:pt x="10" y="19"/>
                    <a:pt x="8" y="19"/>
                  </a:cubicBezTo>
                  <a:cubicBezTo>
                    <a:pt x="2" y="19"/>
                    <a:pt x="2" y="19"/>
                    <a:pt x="2" y="19"/>
                  </a:cubicBezTo>
                  <a:cubicBezTo>
                    <a:pt x="0"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0" y="0"/>
                    <a:pt x="2" y="0"/>
                  </a:cubicBezTo>
                  <a:cubicBezTo>
                    <a:pt x="8" y="0"/>
                    <a:pt x="8" y="0"/>
                    <a:pt x="8" y="0"/>
                  </a:cubicBezTo>
                  <a:cubicBezTo>
                    <a:pt x="10" y="0"/>
                    <a:pt x="10" y="0"/>
                    <a:pt x="10" y="2"/>
                  </a:cubicBezTo>
                  <a:cubicBezTo>
                    <a:pt x="10" y="6"/>
                    <a:pt x="10" y="6"/>
                    <a:pt x="10" y="6"/>
                  </a:cubicBezTo>
                  <a:cubicBezTo>
                    <a:pt x="8" y="6"/>
                    <a:pt x="8" y="6"/>
                    <a:pt x="8" y="6"/>
                  </a:cubicBezTo>
                  <a:cubicBezTo>
                    <a:pt x="8" y="2"/>
                    <a:pt x="8" y="2"/>
                    <a:pt x="8" y="2"/>
                  </a:cubicBezTo>
                  <a:cubicBezTo>
                    <a:pt x="2" y="2"/>
                    <a:pt x="2" y="2"/>
                    <a:pt x="2" y="2"/>
                  </a:cubicBezTo>
                  <a:cubicBezTo>
                    <a:pt x="2" y="5"/>
                    <a:pt x="2" y="5"/>
                    <a:pt x="2" y="5"/>
                  </a:cubicBezTo>
                  <a:cubicBezTo>
                    <a:pt x="9" y="11"/>
                    <a:pt x="9" y="11"/>
                    <a:pt x="9" y="11"/>
                  </a:cubicBezTo>
                  <a:cubicBezTo>
                    <a:pt x="10" y="12"/>
                    <a:pt x="10" y="12"/>
                    <a:pt x="10" y="13"/>
                  </a:cubicBezTo>
                  <a:lnTo>
                    <a:pt x="10"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6" name="Freeform 96"/>
            <p:cNvSpPr>
              <a:spLocks noEditPoints="1"/>
            </p:cNvSpPr>
            <p:nvPr/>
          </p:nvSpPr>
          <p:spPr bwMode="auto">
            <a:xfrm>
              <a:off x="2928" y="2377"/>
              <a:ext cx="7" cy="40"/>
            </a:xfrm>
            <a:custGeom>
              <a:avLst/>
              <a:gdLst>
                <a:gd name="T0" fmla="*/ 7 w 7"/>
                <a:gd name="T1" fmla="*/ 9 h 40"/>
                <a:gd name="T2" fmla="*/ 0 w 7"/>
                <a:gd name="T3" fmla="*/ 9 h 40"/>
                <a:gd name="T4" fmla="*/ 0 w 7"/>
                <a:gd name="T5" fmla="*/ 0 h 40"/>
                <a:gd name="T6" fmla="*/ 7 w 7"/>
                <a:gd name="T7" fmla="*/ 0 h 40"/>
                <a:gd name="T8" fmla="*/ 7 w 7"/>
                <a:gd name="T9" fmla="*/ 9 h 40"/>
                <a:gd name="T10" fmla="*/ 7 w 7"/>
                <a:gd name="T11" fmla="*/ 40 h 40"/>
                <a:gd name="T12" fmla="*/ 0 w 7"/>
                <a:gd name="T13" fmla="*/ 40 h 40"/>
                <a:gd name="T14" fmla="*/ 0 w 7"/>
                <a:gd name="T15" fmla="*/ 33 h 40"/>
                <a:gd name="T16" fmla="*/ 7 w 7"/>
                <a:gd name="T17" fmla="*/ 33 h 40"/>
                <a:gd name="T18" fmla="*/ 7 w 7"/>
                <a:gd name="T19" fmla="*/ 4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0"/>
                <a:gd name="T32" fmla="*/ 7 w 7"/>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0">
                  <a:moveTo>
                    <a:pt x="7" y="9"/>
                  </a:moveTo>
                  <a:lnTo>
                    <a:pt x="0" y="9"/>
                  </a:lnTo>
                  <a:lnTo>
                    <a:pt x="0" y="0"/>
                  </a:lnTo>
                  <a:lnTo>
                    <a:pt x="7" y="0"/>
                  </a:lnTo>
                  <a:lnTo>
                    <a:pt x="7" y="9"/>
                  </a:lnTo>
                  <a:close/>
                  <a:moveTo>
                    <a:pt x="7" y="40"/>
                  </a:moveTo>
                  <a:lnTo>
                    <a:pt x="0" y="40"/>
                  </a:lnTo>
                  <a:lnTo>
                    <a:pt x="0" y="33"/>
                  </a:lnTo>
                  <a:lnTo>
                    <a:pt x="7" y="33"/>
                  </a:lnTo>
                  <a:lnTo>
                    <a:pt x="7" y="40"/>
                  </a:lnTo>
                  <a:close/>
                </a:path>
              </a:pathLst>
            </a:custGeom>
            <a:solidFill>
              <a:srgbClr val="231F20"/>
            </a:solidFill>
            <a:ln w="9525">
              <a:noFill/>
              <a:round/>
              <a:headEnd/>
              <a:tailEnd/>
            </a:ln>
          </p:spPr>
          <p:txBody>
            <a:bodyPr/>
            <a:lstStyle/>
            <a:p>
              <a:endParaRPr lang="zh-CN" altLang="en-US" sz="1200">
                <a:latin typeface="+mn-ea"/>
                <a:ea typeface="+mn-ea"/>
              </a:endParaRPr>
            </a:p>
          </p:txBody>
        </p:sp>
        <p:grpSp>
          <p:nvGrpSpPr>
            <p:cNvPr id="217" name="Group 97"/>
            <p:cNvGrpSpPr>
              <a:grpSpLocks/>
            </p:cNvGrpSpPr>
            <p:nvPr/>
          </p:nvGrpSpPr>
          <p:grpSpPr bwMode="auto">
            <a:xfrm>
              <a:off x="2815" y="1973"/>
              <a:ext cx="132" cy="241"/>
              <a:chOff x="3641" y="1959"/>
              <a:chExt cx="248" cy="451"/>
            </a:xfrm>
          </p:grpSpPr>
          <p:sp>
            <p:nvSpPr>
              <p:cNvPr id="218" name="Freeform 98"/>
              <p:cNvSpPr>
                <a:spLocks/>
              </p:cNvSpPr>
              <p:nvPr/>
            </p:nvSpPr>
            <p:spPr bwMode="auto">
              <a:xfrm>
                <a:off x="3648" y="2122"/>
                <a:ext cx="236" cy="283"/>
              </a:xfrm>
              <a:custGeom>
                <a:avLst/>
                <a:gdLst>
                  <a:gd name="T0" fmla="*/ 2147483647 w 100"/>
                  <a:gd name="T1" fmla="*/ 2147483647 h 120"/>
                  <a:gd name="T2" fmla="*/ 2147483647 w 100"/>
                  <a:gd name="T3" fmla="*/ 2147483647 h 120"/>
                  <a:gd name="T4" fmla="*/ 2147483647 w 100"/>
                  <a:gd name="T5" fmla="*/ 0 h 120"/>
                  <a:gd name="T6" fmla="*/ 0 w 100"/>
                  <a:gd name="T7" fmla="*/ 0 h 120"/>
                  <a:gd name="T8" fmla="*/ 2147483647 w 100"/>
                  <a:gd name="T9" fmla="*/ 2147483647 h 120"/>
                  <a:gd name="T10" fmla="*/ 2147483647 w 100"/>
                  <a:gd name="T11" fmla="*/ 2147483647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5"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solidFill>
                <a:srgbClr val="3874BA"/>
              </a:solidFill>
              <a:ln w="9525">
                <a:noFill/>
                <a:round/>
                <a:headEnd/>
                <a:tailEnd/>
              </a:ln>
            </p:spPr>
            <p:txBody>
              <a:bodyPr/>
              <a:lstStyle/>
              <a:p>
                <a:endParaRPr lang="zh-CN" altLang="en-US" sz="1200">
                  <a:latin typeface="+mn-ea"/>
                  <a:ea typeface="+mn-ea"/>
                </a:endParaRPr>
              </a:p>
            </p:txBody>
          </p:sp>
          <p:sp>
            <p:nvSpPr>
              <p:cNvPr id="219" name="Oval 99"/>
              <p:cNvSpPr>
                <a:spLocks noChangeArrowheads="1"/>
              </p:cNvSpPr>
              <p:nvPr/>
            </p:nvSpPr>
            <p:spPr bwMode="auto">
              <a:xfrm>
                <a:off x="3648" y="2074"/>
                <a:ext cx="236" cy="92"/>
              </a:xfrm>
              <a:prstGeom prst="ellipse">
                <a:avLst/>
              </a:prstGeom>
              <a:solidFill>
                <a:srgbClr val="6BA5D9"/>
              </a:solidFill>
              <a:ln w="9525">
                <a:noFill/>
                <a:round/>
                <a:headEnd/>
                <a:tailEnd/>
              </a:ln>
            </p:spPr>
            <p:txBody>
              <a:bodyPr/>
              <a:lstStyle/>
              <a:p>
                <a:endParaRPr lang="en-US" altLang="zh-CN" sz="1200">
                  <a:solidFill>
                    <a:schemeClr val="tx1"/>
                  </a:solidFill>
                  <a:latin typeface="+mn-ea"/>
                  <a:ea typeface="+mn-ea"/>
                </a:endParaRPr>
              </a:p>
            </p:txBody>
          </p:sp>
          <p:sp>
            <p:nvSpPr>
              <p:cNvPr id="220" name="Freeform 100"/>
              <p:cNvSpPr>
                <a:spLocks/>
              </p:cNvSpPr>
              <p:nvPr/>
            </p:nvSpPr>
            <p:spPr bwMode="auto">
              <a:xfrm>
                <a:off x="3648" y="2119"/>
                <a:ext cx="236" cy="47"/>
              </a:xfrm>
              <a:custGeom>
                <a:avLst/>
                <a:gdLst>
                  <a:gd name="T0" fmla="*/ 2147483647 w 100"/>
                  <a:gd name="T1" fmla="*/ 2147483647 h 20"/>
                  <a:gd name="T2" fmla="*/ 0 w 100"/>
                  <a:gd name="T3" fmla="*/ 0 h 20"/>
                  <a:gd name="T4" fmla="*/ 0 w 100"/>
                  <a:gd name="T5" fmla="*/ 0 h 20"/>
                  <a:gd name="T6" fmla="*/ 2147483647 w 100"/>
                  <a:gd name="T7" fmla="*/ 2147483647 h 20"/>
                  <a:gd name="T8" fmla="*/ 2147483647 w 100"/>
                  <a:gd name="T9" fmla="*/ 0 h 20"/>
                  <a:gd name="T10" fmla="*/ 2147483647 w 100"/>
                  <a:gd name="T11" fmla="*/ 0 h 20"/>
                  <a:gd name="T12" fmla="*/ 2147483647 w 100"/>
                  <a:gd name="T13" fmla="*/ 2147483647 h 20"/>
                  <a:gd name="T14" fmla="*/ 0 60000 65536"/>
                  <a:gd name="T15" fmla="*/ 0 60000 65536"/>
                  <a:gd name="T16" fmla="*/ 0 60000 65536"/>
                  <a:gd name="T17" fmla="*/ 0 60000 65536"/>
                  <a:gd name="T18" fmla="*/ 0 60000 65536"/>
                  <a:gd name="T19" fmla="*/ 0 60000 65536"/>
                  <a:gd name="T20" fmla="*/ 0 60000 65536"/>
                  <a:gd name="T21" fmla="*/ 0 w 100"/>
                  <a:gd name="T22" fmla="*/ 0 h 20"/>
                  <a:gd name="T23" fmla="*/ 100 w 10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20">
                    <a:moveTo>
                      <a:pt x="50" y="19"/>
                    </a:moveTo>
                    <a:cubicBezTo>
                      <a:pt x="23" y="19"/>
                      <a:pt x="0" y="10"/>
                      <a:pt x="0" y="0"/>
                    </a:cubicBezTo>
                    <a:cubicBezTo>
                      <a:pt x="0" y="0"/>
                      <a:pt x="0" y="0"/>
                      <a:pt x="0" y="0"/>
                    </a:cubicBezTo>
                    <a:cubicBezTo>
                      <a:pt x="0" y="11"/>
                      <a:pt x="22" y="20"/>
                      <a:pt x="50" y="20"/>
                    </a:cubicBezTo>
                    <a:cubicBezTo>
                      <a:pt x="78" y="20"/>
                      <a:pt x="100" y="11"/>
                      <a:pt x="100" y="0"/>
                    </a:cubicBezTo>
                    <a:cubicBezTo>
                      <a:pt x="100" y="0"/>
                      <a:pt x="100" y="0"/>
                      <a:pt x="100" y="0"/>
                    </a:cubicBezTo>
                    <a:cubicBezTo>
                      <a:pt x="100" y="10"/>
                      <a:pt x="77" y="19"/>
                      <a:pt x="50" y="19"/>
                    </a:cubicBezTo>
                    <a:close/>
                  </a:path>
                </a:pathLst>
              </a:custGeom>
              <a:solidFill>
                <a:srgbClr val="135BA7"/>
              </a:solidFill>
              <a:ln w="9525">
                <a:noFill/>
                <a:round/>
                <a:headEnd/>
                <a:tailEnd/>
              </a:ln>
            </p:spPr>
            <p:txBody>
              <a:bodyPr/>
              <a:lstStyle/>
              <a:p>
                <a:endParaRPr lang="zh-CN" altLang="en-US" sz="1200">
                  <a:latin typeface="+mn-ea"/>
                  <a:ea typeface="+mn-ea"/>
                </a:endParaRPr>
              </a:p>
            </p:txBody>
          </p:sp>
          <p:sp>
            <p:nvSpPr>
              <p:cNvPr id="221" name="Oval 101"/>
              <p:cNvSpPr>
                <a:spLocks noChangeArrowheads="1"/>
              </p:cNvSpPr>
              <p:nvPr/>
            </p:nvSpPr>
            <p:spPr bwMode="auto">
              <a:xfrm>
                <a:off x="3690" y="2074"/>
                <a:ext cx="151" cy="76"/>
              </a:xfrm>
              <a:prstGeom prst="ellipse">
                <a:avLst/>
              </a:prstGeom>
              <a:solidFill>
                <a:srgbClr val="3874BA"/>
              </a:solidFill>
              <a:ln w="9525">
                <a:noFill/>
                <a:round/>
                <a:headEnd/>
                <a:tailEnd/>
              </a:ln>
            </p:spPr>
            <p:txBody>
              <a:bodyPr/>
              <a:lstStyle/>
              <a:p>
                <a:endParaRPr lang="en-US" altLang="zh-CN" sz="1200">
                  <a:solidFill>
                    <a:schemeClr val="tx1"/>
                  </a:solidFill>
                  <a:latin typeface="+mn-ea"/>
                  <a:ea typeface="+mn-ea"/>
                </a:endParaRPr>
              </a:p>
            </p:txBody>
          </p:sp>
          <p:sp>
            <p:nvSpPr>
              <p:cNvPr id="222" name="Oval 102"/>
              <p:cNvSpPr>
                <a:spLocks noChangeArrowheads="1"/>
              </p:cNvSpPr>
              <p:nvPr/>
            </p:nvSpPr>
            <p:spPr bwMode="auto">
              <a:xfrm>
                <a:off x="3688" y="1961"/>
                <a:ext cx="156" cy="158"/>
              </a:xfrm>
              <a:prstGeom prst="ellipse">
                <a:avLst/>
              </a:prstGeom>
              <a:solidFill>
                <a:srgbClr val="6BA5D9"/>
              </a:solidFill>
              <a:ln w="9525">
                <a:noFill/>
                <a:round/>
                <a:headEnd/>
                <a:tailEnd/>
              </a:ln>
            </p:spPr>
            <p:txBody>
              <a:bodyPr/>
              <a:lstStyle/>
              <a:p>
                <a:endParaRPr lang="en-US" altLang="zh-CN" sz="1200">
                  <a:solidFill>
                    <a:schemeClr val="tx1"/>
                  </a:solidFill>
                  <a:latin typeface="+mn-ea"/>
                  <a:ea typeface="+mn-ea"/>
                </a:endParaRPr>
              </a:p>
            </p:txBody>
          </p:sp>
          <p:sp>
            <p:nvSpPr>
              <p:cNvPr id="223" name="Freeform 103"/>
              <p:cNvSpPr>
                <a:spLocks/>
              </p:cNvSpPr>
              <p:nvPr/>
            </p:nvSpPr>
            <p:spPr bwMode="auto">
              <a:xfrm>
                <a:off x="3641" y="1959"/>
                <a:ext cx="248" cy="451"/>
              </a:xfrm>
              <a:custGeom>
                <a:avLst/>
                <a:gdLst>
                  <a:gd name="T0" fmla="*/ 2147483647 w 105"/>
                  <a:gd name="T1" fmla="*/ 2147483647 h 191"/>
                  <a:gd name="T2" fmla="*/ 2147483647 w 105"/>
                  <a:gd name="T3" fmla="*/ 2147483647 h 191"/>
                  <a:gd name="T4" fmla="*/ 2147483647 w 105"/>
                  <a:gd name="T5" fmla="*/ 2147483647 h 191"/>
                  <a:gd name="T6" fmla="*/ 2147483647 w 105"/>
                  <a:gd name="T7" fmla="*/ 2147483647 h 191"/>
                  <a:gd name="T8" fmla="*/ 2147483647 w 105"/>
                  <a:gd name="T9" fmla="*/ 2147483647 h 191"/>
                  <a:gd name="T10" fmla="*/ 2147483647 w 105"/>
                  <a:gd name="T11" fmla="*/ 0 h 191"/>
                  <a:gd name="T12" fmla="*/ 2147483647 w 105"/>
                  <a:gd name="T13" fmla="*/ 2147483647 h 191"/>
                  <a:gd name="T14" fmla="*/ 2147483647 w 105"/>
                  <a:gd name="T15" fmla="*/ 2147483647 h 191"/>
                  <a:gd name="T16" fmla="*/ 2147483647 w 105"/>
                  <a:gd name="T17" fmla="*/ 2147483647 h 191"/>
                  <a:gd name="T18" fmla="*/ 2147483647 w 105"/>
                  <a:gd name="T19" fmla="*/ 2147483647 h 191"/>
                  <a:gd name="T20" fmla="*/ 814971336 w 105"/>
                  <a:gd name="T21" fmla="*/ 2147483647 h 191"/>
                  <a:gd name="T22" fmla="*/ 1459429674 w 105"/>
                  <a:gd name="T23" fmla="*/ 2147483647 h 191"/>
                  <a:gd name="T24" fmla="*/ 2147483647 w 105"/>
                  <a:gd name="T25" fmla="*/ 2147483647 h 191"/>
                  <a:gd name="T26" fmla="*/ 2147483647 w 105"/>
                  <a:gd name="T27" fmla="*/ 2147483647 h 191"/>
                  <a:gd name="T28" fmla="*/ 2147483647 w 105"/>
                  <a:gd name="T29" fmla="*/ 2147483647 h 191"/>
                  <a:gd name="T30" fmla="*/ 2147483647 w 105"/>
                  <a:gd name="T31" fmla="*/ 2147483647 h 191"/>
                  <a:gd name="T32" fmla="*/ 2147483647 w 105"/>
                  <a:gd name="T33" fmla="*/ 2147483647 h 191"/>
                  <a:gd name="T34" fmla="*/ 2147483647 w 105"/>
                  <a:gd name="T35" fmla="*/ 2147483647 h 191"/>
                  <a:gd name="T36" fmla="*/ 2147483647 w 105"/>
                  <a:gd name="T37" fmla="*/ 2147483647 h 191"/>
                  <a:gd name="T38" fmla="*/ 2147483647 w 105"/>
                  <a:gd name="T39" fmla="*/ 2147483647 h 191"/>
                  <a:gd name="T40" fmla="*/ 2147483647 w 105"/>
                  <a:gd name="T41" fmla="*/ 2147483647 h 191"/>
                  <a:gd name="T42" fmla="*/ 2147483647 w 105"/>
                  <a:gd name="T43" fmla="*/ 2147483647 h 191"/>
                  <a:gd name="T44" fmla="*/ 2147483647 w 105"/>
                  <a:gd name="T45" fmla="*/ 2147483647 h 191"/>
                  <a:gd name="T46" fmla="*/ 2147483647 w 105"/>
                  <a:gd name="T47" fmla="*/ 2147483647 h 191"/>
                  <a:gd name="T48" fmla="*/ 2147483647 w 105"/>
                  <a:gd name="T49" fmla="*/ 2147483647 h 191"/>
                  <a:gd name="T50" fmla="*/ 2147483647 w 105"/>
                  <a:gd name="T51" fmla="*/ 2147483647 h 191"/>
                  <a:gd name="T52" fmla="*/ 2147483647 w 105"/>
                  <a:gd name="T53" fmla="*/ 2147483647 h 191"/>
                  <a:gd name="T54" fmla="*/ 2147483647 w 105"/>
                  <a:gd name="T55" fmla="*/ 2147483647 h 191"/>
                  <a:gd name="T56" fmla="*/ 2147483647 w 105"/>
                  <a:gd name="T57" fmla="*/ 2147483647 h 191"/>
                  <a:gd name="T58" fmla="*/ 2147483647 w 105"/>
                  <a:gd name="T59" fmla="*/ 2147483647 h 191"/>
                  <a:gd name="T60" fmla="*/ 2147483647 w 105"/>
                  <a:gd name="T61" fmla="*/ 2147483647 h 191"/>
                  <a:gd name="T62" fmla="*/ 2147483647 w 105"/>
                  <a:gd name="T63" fmla="*/ 2147483647 h 191"/>
                  <a:gd name="T64" fmla="*/ 2147483647 w 105"/>
                  <a:gd name="T65" fmla="*/ 2147483647 h 191"/>
                  <a:gd name="T66" fmla="*/ 2147483647 w 105"/>
                  <a:gd name="T67" fmla="*/ 2147483647 h 191"/>
                  <a:gd name="T68" fmla="*/ 2147483647 w 105"/>
                  <a:gd name="T69" fmla="*/ 2147483647 h 191"/>
                  <a:gd name="T70" fmla="*/ 2147483647 w 105"/>
                  <a:gd name="T71" fmla="*/ 2147483647 h 191"/>
                  <a:gd name="T72" fmla="*/ 2147483647 w 105"/>
                  <a:gd name="T73" fmla="*/ 2147483647 h 191"/>
                  <a:gd name="T74" fmla="*/ 2147483647 w 105"/>
                  <a:gd name="T75" fmla="*/ 2147483647 h 191"/>
                  <a:gd name="T76" fmla="*/ 2147483647 w 105"/>
                  <a:gd name="T77" fmla="*/ 2147483647 h 191"/>
                  <a:gd name="T78" fmla="*/ 2147483647 w 105"/>
                  <a:gd name="T79" fmla="*/ 2147483647 h 191"/>
                  <a:gd name="T80" fmla="*/ 2147483647 w 105"/>
                  <a:gd name="T81" fmla="*/ 2147483647 h 191"/>
                  <a:gd name="T82" fmla="*/ 2147483647 w 105"/>
                  <a:gd name="T83" fmla="*/ 2147483647 h 191"/>
                  <a:gd name="T84" fmla="*/ 1924883647 w 105"/>
                  <a:gd name="T85" fmla="*/ 2147483647 h 191"/>
                  <a:gd name="T86" fmla="*/ 2147483647 w 105"/>
                  <a:gd name="T87" fmla="*/ 2147483647 h 191"/>
                  <a:gd name="T88" fmla="*/ 2147483647 w 105"/>
                  <a:gd name="T89" fmla="*/ 2147483647 h 191"/>
                  <a:gd name="T90" fmla="*/ 2147483647 w 105"/>
                  <a:gd name="T91" fmla="*/ 2147483647 h 191"/>
                  <a:gd name="T92" fmla="*/ 2147483647 w 105"/>
                  <a:gd name="T93" fmla="*/ 2147483647 h 191"/>
                  <a:gd name="T94" fmla="*/ 2147483647 w 105"/>
                  <a:gd name="T95" fmla="*/ 1155234535 h 191"/>
                  <a:gd name="T96" fmla="*/ 2147483647 w 105"/>
                  <a:gd name="T97" fmla="*/ 2147483647 h 191"/>
                  <a:gd name="T98" fmla="*/ 2147483647 w 105"/>
                  <a:gd name="T99" fmla="*/ 2147483647 h 191"/>
                  <a:gd name="T100" fmla="*/ 2147483647 w 105"/>
                  <a:gd name="T101" fmla="*/ 2147483647 h 191"/>
                  <a:gd name="T102" fmla="*/ 2147483647 w 105"/>
                  <a:gd name="T103" fmla="*/ 2147483647 h 191"/>
                  <a:gd name="T104" fmla="*/ 2147483647 w 105"/>
                  <a:gd name="T105" fmla="*/ 2147483647 h 191"/>
                  <a:gd name="T106" fmla="*/ 2147483647 w 105"/>
                  <a:gd name="T107" fmla="*/ 2147483647 h 191"/>
                  <a:gd name="T108" fmla="*/ 2147483647 w 105"/>
                  <a:gd name="T109" fmla="*/ 2147483647 h 191"/>
                  <a:gd name="T110" fmla="*/ 2147483647 w 105"/>
                  <a:gd name="T111" fmla="*/ 2147483647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8"/>
                    </a:moveTo>
                    <a:cubicBezTo>
                      <a:pt x="105" y="61"/>
                      <a:pt x="97" y="55"/>
                      <a:pt x="81" y="51"/>
                    </a:cubicBezTo>
                    <a:cubicBezTo>
                      <a:pt x="82" y="51"/>
                      <a:pt x="82" y="51"/>
                      <a:pt x="82" y="52"/>
                    </a:cubicBezTo>
                    <a:cubicBezTo>
                      <a:pt x="82" y="52"/>
                      <a:pt x="82" y="53"/>
                      <a:pt x="82" y="53"/>
                    </a:cubicBezTo>
                    <a:cubicBezTo>
                      <a:pt x="89" y="42"/>
                      <a:pt x="89" y="29"/>
                      <a:pt x="83" y="18"/>
                    </a:cubicBezTo>
                    <a:cubicBezTo>
                      <a:pt x="77" y="7"/>
                      <a:pt x="66" y="0"/>
                      <a:pt x="53" y="0"/>
                    </a:cubicBezTo>
                    <a:cubicBezTo>
                      <a:pt x="40" y="0"/>
                      <a:pt x="29" y="7"/>
                      <a:pt x="23" y="18"/>
                    </a:cubicBezTo>
                    <a:cubicBezTo>
                      <a:pt x="17" y="29"/>
                      <a:pt x="17" y="42"/>
                      <a:pt x="24" y="53"/>
                    </a:cubicBezTo>
                    <a:cubicBezTo>
                      <a:pt x="23" y="53"/>
                      <a:pt x="23" y="52"/>
                      <a:pt x="24" y="52"/>
                    </a:cubicBezTo>
                    <a:cubicBezTo>
                      <a:pt x="24" y="51"/>
                      <a:pt x="24" y="51"/>
                      <a:pt x="25" y="51"/>
                    </a:cubicBezTo>
                    <a:cubicBezTo>
                      <a:pt x="3" y="56"/>
                      <a:pt x="0" y="65"/>
                      <a:pt x="2" y="72"/>
                    </a:cubicBezTo>
                    <a:cubicBezTo>
                      <a:pt x="4" y="84"/>
                      <a:pt x="4" y="84"/>
                      <a:pt x="4" y="84"/>
                    </a:cubicBezTo>
                    <a:cubicBezTo>
                      <a:pt x="7" y="96"/>
                      <a:pt x="7" y="96"/>
                      <a:pt x="7" y="96"/>
                    </a:cubicBezTo>
                    <a:cubicBezTo>
                      <a:pt x="15" y="132"/>
                      <a:pt x="15" y="132"/>
                      <a:pt x="15" y="132"/>
                    </a:cubicBezTo>
                    <a:cubicBezTo>
                      <a:pt x="23" y="167"/>
                      <a:pt x="23" y="167"/>
                      <a:pt x="23" y="167"/>
                    </a:cubicBezTo>
                    <a:cubicBezTo>
                      <a:pt x="25" y="177"/>
                      <a:pt x="25" y="177"/>
                      <a:pt x="25" y="177"/>
                    </a:cubicBezTo>
                    <a:cubicBezTo>
                      <a:pt x="26" y="178"/>
                      <a:pt x="26" y="178"/>
                      <a:pt x="26" y="178"/>
                    </a:cubicBezTo>
                    <a:cubicBezTo>
                      <a:pt x="26" y="180"/>
                      <a:pt x="26" y="182"/>
                      <a:pt x="28" y="184"/>
                    </a:cubicBezTo>
                    <a:cubicBezTo>
                      <a:pt x="33" y="189"/>
                      <a:pt x="43" y="191"/>
                      <a:pt x="57" y="190"/>
                    </a:cubicBezTo>
                    <a:cubicBezTo>
                      <a:pt x="62"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3" y="77"/>
                      <a:pt x="105" y="73"/>
                      <a:pt x="105" y="68"/>
                    </a:cubicBezTo>
                    <a:cubicBezTo>
                      <a:pt x="105" y="68"/>
                      <a:pt x="105" y="68"/>
                      <a:pt x="105" y="68"/>
                    </a:cubicBezTo>
                    <a:cubicBezTo>
                      <a:pt x="105" y="68"/>
                      <a:pt x="104" y="67"/>
                      <a:pt x="103" y="67"/>
                    </a:cubicBezTo>
                    <a:cubicBezTo>
                      <a:pt x="102" y="67"/>
                      <a:pt x="102" y="68"/>
                      <a:pt x="102" y="68"/>
                    </a:cubicBezTo>
                    <a:cubicBezTo>
                      <a:pt x="102" y="68"/>
                      <a:pt x="102" y="68"/>
                      <a:pt x="102" y="68"/>
                    </a:cubicBezTo>
                    <a:cubicBezTo>
                      <a:pt x="102" y="72"/>
                      <a:pt x="100" y="77"/>
                      <a:pt x="99" y="81"/>
                    </a:cubicBezTo>
                    <a:cubicBezTo>
                      <a:pt x="99" y="83"/>
                      <a:pt x="98" y="85"/>
                      <a:pt x="98" y="87"/>
                    </a:cubicBezTo>
                    <a:cubicBezTo>
                      <a:pt x="93" y="108"/>
                      <a:pt x="93" y="108"/>
                      <a:pt x="93" y="108"/>
                    </a:cubicBezTo>
                    <a:cubicBezTo>
                      <a:pt x="88" y="128"/>
                      <a:pt x="88" y="128"/>
                      <a:pt x="88" y="128"/>
                    </a:cubicBezTo>
                    <a:cubicBezTo>
                      <a:pt x="77" y="179"/>
                      <a:pt x="77" y="179"/>
                      <a:pt x="77" y="179"/>
                    </a:cubicBezTo>
                    <a:cubicBezTo>
                      <a:pt x="76" y="182"/>
                      <a:pt x="72" y="186"/>
                      <a:pt x="57" y="187"/>
                    </a:cubicBezTo>
                    <a:cubicBezTo>
                      <a:pt x="44" y="188"/>
                      <a:pt x="35" y="186"/>
                      <a:pt x="30" y="181"/>
                    </a:cubicBezTo>
                    <a:cubicBezTo>
                      <a:pt x="29" y="180"/>
                      <a:pt x="29" y="179"/>
                      <a:pt x="29" y="177"/>
                    </a:cubicBezTo>
                    <a:cubicBezTo>
                      <a:pt x="28" y="177"/>
                      <a:pt x="28" y="177"/>
                      <a:pt x="28" y="177"/>
                    </a:cubicBezTo>
                    <a:cubicBezTo>
                      <a:pt x="26" y="167"/>
                      <a:pt x="26" y="167"/>
                      <a:pt x="26" y="167"/>
                    </a:cubicBezTo>
                    <a:cubicBezTo>
                      <a:pt x="18" y="131"/>
                      <a:pt x="18" y="131"/>
                      <a:pt x="18" y="131"/>
                    </a:cubicBezTo>
                    <a:cubicBezTo>
                      <a:pt x="10" y="96"/>
                      <a:pt x="10" y="96"/>
                      <a:pt x="10" y="96"/>
                    </a:cubicBezTo>
                    <a:cubicBezTo>
                      <a:pt x="7" y="83"/>
                      <a:pt x="7" y="83"/>
                      <a:pt x="7" y="83"/>
                    </a:cubicBezTo>
                    <a:cubicBezTo>
                      <a:pt x="5" y="71"/>
                      <a:pt x="5" y="71"/>
                      <a:pt x="5" y="71"/>
                    </a:cubicBezTo>
                    <a:cubicBezTo>
                      <a:pt x="2" y="62"/>
                      <a:pt x="15" y="56"/>
                      <a:pt x="25" y="54"/>
                    </a:cubicBezTo>
                    <a:cubicBezTo>
                      <a:pt x="26" y="54"/>
                      <a:pt x="26" y="53"/>
                      <a:pt x="26" y="53"/>
                    </a:cubicBezTo>
                    <a:cubicBezTo>
                      <a:pt x="27" y="52"/>
                      <a:pt x="27" y="52"/>
                      <a:pt x="26" y="52"/>
                    </a:cubicBezTo>
                    <a:cubicBezTo>
                      <a:pt x="20" y="42"/>
                      <a:pt x="20" y="30"/>
                      <a:pt x="25" y="19"/>
                    </a:cubicBezTo>
                    <a:cubicBezTo>
                      <a:pt x="31" y="9"/>
                      <a:pt x="41" y="3"/>
                      <a:pt x="53" y="3"/>
                    </a:cubicBezTo>
                    <a:cubicBezTo>
                      <a:pt x="64" y="3"/>
                      <a:pt x="75" y="9"/>
                      <a:pt x="80" y="19"/>
                    </a:cubicBezTo>
                    <a:cubicBezTo>
                      <a:pt x="86" y="30"/>
                      <a:pt x="86" y="42"/>
                      <a:pt x="80" y="52"/>
                    </a:cubicBezTo>
                    <a:cubicBezTo>
                      <a:pt x="79" y="52"/>
                      <a:pt x="79" y="52"/>
                      <a:pt x="79" y="53"/>
                    </a:cubicBezTo>
                    <a:cubicBezTo>
                      <a:pt x="80" y="53"/>
                      <a:pt x="80" y="54"/>
                      <a:pt x="80" y="54"/>
                    </a:cubicBezTo>
                    <a:cubicBezTo>
                      <a:pt x="94" y="57"/>
                      <a:pt x="102" y="62"/>
                      <a:pt x="102" y="68"/>
                    </a:cubicBezTo>
                    <a:cubicBezTo>
                      <a:pt x="102" y="68"/>
                      <a:pt x="102" y="68"/>
                      <a:pt x="102" y="68"/>
                    </a:cubicBezTo>
                    <a:cubicBezTo>
                      <a:pt x="102" y="69"/>
                      <a:pt x="102" y="70"/>
                      <a:pt x="103" y="70"/>
                    </a:cubicBezTo>
                    <a:cubicBezTo>
                      <a:pt x="104" y="70"/>
                      <a:pt x="105" y="69"/>
                      <a:pt x="105" y="68"/>
                    </a:cubicBezTo>
                    <a:close/>
                  </a:path>
                </a:pathLst>
              </a:custGeom>
              <a:solidFill>
                <a:srgbClr val="231F20"/>
              </a:solidFill>
              <a:ln w="9525">
                <a:noFill/>
                <a:round/>
                <a:headEnd/>
                <a:tailEnd/>
              </a:ln>
            </p:spPr>
            <p:txBody>
              <a:bodyPr/>
              <a:lstStyle/>
              <a:p>
                <a:endParaRPr lang="zh-CN" altLang="en-US" sz="1200">
                  <a:latin typeface="+mn-ea"/>
                  <a:ea typeface="+mn-ea"/>
                </a:endParaRPr>
              </a:p>
            </p:txBody>
          </p:sp>
        </p:grpSp>
      </p:grpSp>
      <p:sp>
        <p:nvSpPr>
          <p:cNvPr id="224" name="右箭头 223"/>
          <p:cNvSpPr/>
          <p:nvPr/>
        </p:nvSpPr>
        <p:spPr>
          <a:xfrm>
            <a:off x="4785674" y="2616932"/>
            <a:ext cx="745941" cy="161216"/>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25" name="右箭头 224"/>
          <p:cNvSpPr/>
          <p:nvPr/>
        </p:nvSpPr>
        <p:spPr>
          <a:xfrm rot="5400000" flipV="1">
            <a:off x="5650888" y="3329089"/>
            <a:ext cx="652176" cy="163945"/>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26" name="右箭头 225"/>
          <p:cNvSpPr/>
          <p:nvPr/>
        </p:nvSpPr>
        <p:spPr>
          <a:xfrm rot="16200000">
            <a:off x="5801677" y="3322190"/>
            <a:ext cx="692712" cy="165881"/>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27" name="文本框 226"/>
          <p:cNvSpPr txBox="1"/>
          <p:nvPr/>
        </p:nvSpPr>
        <p:spPr>
          <a:xfrm>
            <a:off x="2816553" y="2251878"/>
            <a:ext cx="1458406" cy="276999"/>
          </a:xfrm>
          <a:prstGeom prst="rect">
            <a:avLst/>
          </a:prstGeom>
          <a:noFill/>
        </p:spPr>
        <p:txBody>
          <a:bodyPr wrap="square" rtlCol="0">
            <a:spAutoFit/>
          </a:bodyPr>
          <a:lstStyle/>
          <a:p>
            <a:r>
              <a:rPr lang="en-US" altLang="zh-CN" sz="1200" dirty="0" smtClean="0">
                <a:solidFill>
                  <a:srgbClr val="C00000"/>
                </a:solidFill>
                <a:latin typeface="+mn-ea"/>
                <a:ea typeface="+mn-ea"/>
              </a:rPr>
              <a:t>1.</a:t>
            </a:r>
            <a:r>
              <a:rPr lang="zh-CN" altLang="en-US" sz="1200" dirty="0" smtClean="0">
                <a:solidFill>
                  <a:srgbClr val="C00000"/>
                </a:solidFill>
                <a:latin typeface="+mn-ea"/>
                <a:ea typeface="+mn-ea"/>
              </a:rPr>
              <a:t>查询桌面列表</a:t>
            </a:r>
            <a:endParaRPr lang="zh-CN" altLang="en-US" sz="1200" dirty="0">
              <a:solidFill>
                <a:srgbClr val="C00000"/>
              </a:solidFill>
              <a:latin typeface="+mn-ea"/>
              <a:ea typeface="+mn-ea"/>
            </a:endParaRPr>
          </a:p>
        </p:txBody>
      </p:sp>
      <p:sp>
        <p:nvSpPr>
          <p:cNvPr id="228" name="文本框 227"/>
          <p:cNvSpPr txBox="1"/>
          <p:nvPr/>
        </p:nvSpPr>
        <p:spPr>
          <a:xfrm>
            <a:off x="4572820" y="2267509"/>
            <a:ext cx="1458406" cy="276999"/>
          </a:xfrm>
          <a:prstGeom prst="rect">
            <a:avLst/>
          </a:prstGeom>
          <a:noFill/>
        </p:spPr>
        <p:txBody>
          <a:bodyPr wrap="square" rtlCol="0">
            <a:spAutoFit/>
          </a:bodyPr>
          <a:lstStyle/>
          <a:p>
            <a:r>
              <a:rPr lang="en-US" altLang="zh-CN" sz="1200" dirty="0" smtClean="0">
                <a:solidFill>
                  <a:srgbClr val="C00000"/>
                </a:solidFill>
                <a:latin typeface="+mn-ea"/>
                <a:ea typeface="+mn-ea"/>
              </a:rPr>
              <a:t>2.</a:t>
            </a:r>
            <a:r>
              <a:rPr lang="zh-CN" altLang="en-US" sz="1200" dirty="0" smtClean="0">
                <a:solidFill>
                  <a:srgbClr val="C00000"/>
                </a:solidFill>
                <a:latin typeface="+mn-ea"/>
                <a:ea typeface="+mn-ea"/>
              </a:rPr>
              <a:t>查询桌面列表</a:t>
            </a:r>
            <a:endParaRPr lang="zh-CN" altLang="en-US" sz="1200" dirty="0">
              <a:solidFill>
                <a:srgbClr val="C00000"/>
              </a:solidFill>
              <a:latin typeface="+mn-ea"/>
              <a:ea typeface="+mn-ea"/>
            </a:endParaRPr>
          </a:p>
        </p:txBody>
      </p:sp>
      <p:sp>
        <p:nvSpPr>
          <p:cNvPr id="229" name="文本框 228"/>
          <p:cNvSpPr txBox="1"/>
          <p:nvPr/>
        </p:nvSpPr>
        <p:spPr>
          <a:xfrm>
            <a:off x="6181398" y="3069456"/>
            <a:ext cx="674814" cy="646331"/>
          </a:xfrm>
          <a:prstGeom prst="rect">
            <a:avLst/>
          </a:prstGeom>
          <a:noFill/>
        </p:spPr>
        <p:txBody>
          <a:bodyPr wrap="square" rtlCol="0">
            <a:spAutoFit/>
          </a:bodyPr>
          <a:lstStyle/>
          <a:p>
            <a:r>
              <a:rPr lang="en-US" altLang="zh-CN" sz="1200" dirty="0" smtClean="0">
                <a:solidFill>
                  <a:srgbClr val="C00000"/>
                </a:solidFill>
                <a:latin typeface="+mn-ea"/>
                <a:ea typeface="+mn-ea"/>
              </a:rPr>
              <a:t>3.</a:t>
            </a:r>
            <a:r>
              <a:rPr lang="zh-CN" altLang="en-US" sz="1200" dirty="0" smtClean="0">
                <a:solidFill>
                  <a:srgbClr val="C00000"/>
                </a:solidFill>
                <a:latin typeface="+mn-ea"/>
                <a:ea typeface="+mn-ea"/>
              </a:rPr>
              <a:t>查询桌面列表</a:t>
            </a:r>
            <a:endParaRPr lang="zh-CN" altLang="en-US" sz="1200" dirty="0">
              <a:solidFill>
                <a:srgbClr val="C00000"/>
              </a:solidFill>
              <a:latin typeface="+mn-ea"/>
              <a:ea typeface="+mn-ea"/>
            </a:endParaRPr>
          </a:p>
        </p:txBody>
      </p:sp>
      <p:sp>
        <p:nvSpPr>
          <p:cNvPr id="230" name="右箭头 229"/>
          <p:cNvSpPr/>
          <p:nvPr/>
        </p:nvSpPr>
        <p:spPr>
          <a:xfrm rot="21044484">
            <a:off x="6578873" y="3679256"/>
            <a:ext cx="2184557" cy="154575"/>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31" name="右箭头 230"/>
          <p:cNvSpPr/>
          <p:nvPr/>
        </p:nvSpPr>
        <p:spPr>
          <a:xfrm rot="10259336">
            <a:off x="6727384" y="3807212"/>
            <a:ext cx="2176957" cy="155714"/>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32" name="文本框 231"/>
          <p:cNvSpPr txBox="1"/>
          <p:nvPr/>
        </p:nvSpPr>
        <p:spPr>
          <a:xfrm rot="21102793">
            <a:off x="7069557" y="3373475"/>
            <a:ext cx="1458406" cy="276999"/>
          </a:xfrm>
          <a:prstGeom prst="rect">
            <a:avLst/>
          </a:prstGeom>
          <a:noFill/>
        </p:spPr>
        <p:txBody>
          <a:bodyPr wrap="square" rtlCol="0">
            <a:spAutoFit/>
          </a:bodyPr>
          <a:lstStyle/>
          <a:p>
            <a:r>
              <a:rPr lang="en-US" altLang="zh-CN" sz="1200" dirty="0">
                <a:solidFill>
                  <a:srgbClr val="C00000"/>
                </a:solidFill>
                <a:latin typeface="+mn-ea"/>
                <a:ea typeface="+mn-ea"/>
              </a:rPr>
              <a:t>4</a:t>
            </a:r>
            <a:r>
              <a:rPr lang="en-US" altLang="zh-CN" sz="1200" dirty="0" smtClean="0">
                <a:solidFill>
                  <a:srgbClr val="C00000"/>
                </a:solidFill>
                <a:latin typeface="+mn-ea"/>
                <a:ea typeface="+mn-ea"/>
              </a:rPr>
              <a:t>.</a:t>
            </a:r>
            <a:r>
              <a:rPr lang="zh-CN" altLang="en-US" sz="1200" dirty="0" smtClean="0">
                <a:solidFill>
                  <a:srgbClr val="C00000"/>
                </a:solidFill>
                <a:latin typeface="+mn-ea"/>
                <a:ea typeface="+mn-ea"/>
              </a:rPr>
              <a:t>查询桌面列表</a:t>
            </a:r>
            <a:endParaRPr lang="zh-CN" altLang="en-US" sz="1200" dirty="0">
              <a:solidFill>
                <a:srgbClr val="C00000"/>
              </a:solidFill>
              <a:latin typeface="+mn-ea"/>
              <a:ea typeface="+mn-ea"/>
            </a:endParaRPr>
          </a:p>
        </p:txBody>
      </p:sp>
      <p:sp>
        <p:nvSpPr>
          <p:cNvPr id="233" name="文本框 232"/>
          <p:cNvSpPr txBox="1"/>
          <p:nvPr/>
        </p:nvSpPr>
        <p:spPr>
          <a:xfrm rot="20960411">
            <a:off x="7358841" y="3840994"/>
            <a:ext cx="1787287" cy="276999"/>
          </a:xfrm>
          <a:prstGeom prst="rect">
            <a:avLst/>
          </a:prstGeom>
          <a:noFill/>
        </p:spPr>
        <p:txBody>
          <a:bodyPr wrap="square" rtlCol="0">
            <a:spAutoFit/>
          </a:bodyPr>
          <a:lstStyle/>
          <a:p>
            <a:r>
              <a:rPr lang="en-US" altLang="zh-CN" sz="1200" dirty="0" smtClean="0">
                <a:solidFill>
                  <a:srgbClr val="C00000"/>
                </a:solidFill>
                <a:latin typeface="+mn-ea"/>
                <a:ea typeface="+mn-ea"/>
              </a:rPr>
              <a:t>5.</a:t>
            </a:r>
            <a:r>
              <a:rPr lang="zh-CN" altLang="en-US" sz="1200" dirty="0" smtClean="0">
                <a:solidFill>
                  <a:srgbClr val="C00000"/>
                </a:solidFill>
                <a:latin typeface="+mn-ea"/>
                <a:ea typeface="+mn-ea"/>
              </a:rPr>
              <a:t>桌面列表</a:t>
            </a:r>
            <a:endParaRPr lang="zh-CN" altLang="en-US" sz="1200" dirty="0">
              <a:solidFill>
                <a:srgbClr val="C00000"/>
              </a:solidFill>
              <a:latin typeface="+mn-ea"/>
              <a:ea typeface="+mn-ea"/>
            </a:endParaRPr>
          </a:p>
        </p:txBody>
      </p:sp>
      <p:sp>
        <p:nvSpPr>
          <p:cNvPr id="238" name="文本框 237"/>
          <p:cNvSpPr txBox="1"/>
          <p:nvPr/>
        </p:nvSpPr>
        <p:spPr>
          <a:xfrm>
            <a:off x="5326133" y="3200378"/>
            <a:ext cx="647697" cy="461665"/>
          </a:xfrm>
          <a:prstGeom prst="rect">
            <a:avLst/>
          </a:prstGeom>
          <a:noFill/>
        </p:spPr>
        <p:txBody>
          <a:bodyPr wrap="square" rtlCol="0">
            <a:spAutoFit/>
          </a:bodyPr>
          <a:lstStyle/>
          <a:p>
            <a:r>
              <a:rPr lang="en-US" altLang="zh-CN" sz="1200" dirty="0" smtClean="0">
                <a:solidFill>
                  <a:srgbClr val="C00000"/>
                </a:solidFill>
                <a:latin typeface="+mn-ea"/>
                <a:ea typeface="+mn-ea"/>
              </a:rPr>
              <a:t>6.</a:t>
            </a:r>
            <a:r>
              <a:rPr lang="zh-CN" altLang="en-US" sz="1200" dirty="0" smtClean="0">
                <a:solidFill>
                  <a:srgbClr val="C00000"/>
                </a:solidFill>
                <a:latin typeface="+mn-ea"/>
                <a:ea typeface="+mn-ea"/>
              </a:rPr>
              <a:t>桌面列表</a:t>
            </a:r>
            <a:endParaRPr lang="zh-CN" altLang="en-US" sz="1200" dirty="0">
              <a:solidFill>
                <a:srgbClr val="C00000"/>
              </a:solidFill>
              <a:latin typeface="+mn-ea"/>
              <a:ea typeface="+mn-ea"/>
            </a:endParaRPr>
          </a:p>
        </p:txBody>
      </p:sp>
      <p:pic>
        <p:nvPicPr>
          <p:cNvPr id="246" name="图片 245"/>
          <p:cNvPicPr>
            <a:picLocks noChangeAspect="1"/>
          </p:cNvPicPr>
          <p:nvPr/>
        </p:nvPicPr>
        <p:blipFill>
          <a:blip r:embed="rId3"/>
          <a:stretch>
            <a:fillRect/>
          </a:stretch>
        </p:blipFill>
        <p:spPr>
          <a:xfrm>
            <a:off x="5153245" y="1338265"/>
            <a:ext cx="1997373" cy="763126"/>
          </a:xfrm>
          <a:prstGeom prst="rect">
            <a:avLst/>
          </a:prstGeom>
          <a:ln w="12700">
            <a:solidFill>
              <a:schemeClr val="bg1">
                <a:lumMod val="85000"/>
              </a:schemeClr>
            </a:solidFill>
          </a:ln>
        </p:spPr>
      </p:pic>
      <p:sp>
        <p:nvSpPr>
          <p:cNvPr id="247" name="右箭头 246"/>
          <p:cNvSpPr/>
          <p:nvPr/>
        </p:nvSpPr>
        <p:spPr>
          <a:xfrm rot="9804288" flipV="1">
            <a:off x="2969703" y="1730504"/>
            <a:ext cx="2076611" cy="265164"/>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Tree>
    <p:extLst>
      <p:ext uri="{BB962C8B-B14F-4D97-AF65-F5344CB8AC3E}">
        <p14:creationId xmlns:p14="http://schemas.microsoft.com/office/powerpoint/2010/main" val="315022924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访问虚拟机流程 </a:t>
            </a:r>
            <a:r>
              <a:rPr lang="en-US" altLang="zh-CN" dirty="0"/>
              <a:t>-</a:t>
            </a:r>
            <a:r>
              <a:rPr lang="en-US" altLang="zh-CN" dirty="0" smtClean="0"/>
              <a:t> </a:t>
            </a:r>
            <a:r>
              <a:rPr lang="zh-CN" altLang="en-US" dirty="0" smtClean="0"/>
              <a:t>预连接 </a:t>
            </a:r>
            <a:r>
              <a:rPr lang="en-US" altLang="zh-CN" dirty="0" smtClean="0"/>
              <a:t>(</a:t>
            </a:r>
            <a:r>
              <a:rPr lang="en-US" altLang="zh-CN" dirty="0"/>
              <a:t>HDP</a:t>
            </a:r>
            <a:r>
              <a:rPr lang="zh-CN" altLang="en-US" dirty="0"/>
              <a:t>经过网关</a:t>
            </a:r>
            <a:r>
              <a:rPr lang="en-US" altLang="zh-CN" dirty="0" smtClean="0"/>
              <a:t>)  </a:t>
            </a:r>
            <a:endParaRPr lang="zh-CN" altLang="en-US" dirty="0"/>
          </a:p>
        </p:txBody>
      </p:sp>
      <p:sp>
        <p:nvSpPr>
          <p:cNvPr id="5" name="圆角矩形 4"/>
          <p:cNvSpPr/>
          <p:nvPr/>
        </p:nvSpPr>
        <p:spPr>
          <a:xfrm>
            <a:off x="4391563" y="2925409"/>
            <a:ext cx="3512247" cy="20040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latin typeface="+mn-ea"/>
            </a:endParaRPr>
          </a:p>
        </p:txBody>
      </p:sp>
      <p:grpSp>
        <p:nvGrpSpPr>
          <p:cNvPr id="6" name="组合 142"/>
          <p:cNvGrpSpPr/>
          <p:nvPr/>
        </p:nvGrpSpPr>
        <p:grpSpPr>
          <a:xfrm>
            <a:off x="2262994" y="1607786"/>
            <a:ext cx="680605" cy="486135"/>
            <a:chOff x="7089459" y="3598864"/>
            <a:chExt cx="134937" cy="100014"/>
          </a:xfrm>
        </p:grpSpPr>
        <p:sp>
          <p:nvSpPr>
            <p:cNvPr id="7"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8"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9"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10"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grpSp>
      <p:grpSp>
        <p:nvGrpSpPr>
          <p:cNvPr id="11" name="组合 19612"/>
          <p:cNvGrpSpPr/>
          <p:nvPr/>
        </p:nvGrpSpPr>
        <p:grpSpPr>
          <a:xfrm>
            <a:off x="4013819" y="1613645"/>
            <a:ext cx="586453" cy="474243"/>
            <a:chOff x="6245225" y="965201"/>
            <a:chExt cx="439738" cy="355600"/>
          </a:xfrm>
          <a:solidFill>
            <a:srgbClr val="3C3C3B"/>
          </a:solidFill>
        </p:grpSpPr>
        <p:sp>
          <p:nvSpPr>
            <p:cNvPr id="12" name="Freeform 58"/>
            <p:cNvSpPr>
              <a:spLocks/>
            </p:cNvSpPr>
            <p:nvPr/>
          </p:nvSpPr>
          <p:spPr bwMode="auto">
            <a:xfrm>
              <a:off x="6245225" y="965201"/>
              <a:ext cx="439738" cy="344488"/>
            </a:xfrm>
            <a:custGeom>
              <a:avLst/>
              <a:gdLst>
                <a:gd name="T0" fmla="*/ 492 w 517"/>
                <a:gd name="T1" fmla="*/ 402 h 402"/>
                <a:gd name="T2" fmla="*/ 492 w 517"/>
                <a:gd name="T3" fmla="*/ 402 h 402"/>
                <a:gd name="T4" fmla="*/ 418 w 517"/>
                <a:gd name="T5" fmla="*/ 402 h 402"/>
                <a:gd name="T6" fmla="*/ 406 w 517"/>
                <a:gd name="T7" fmla="*/ 389 h 402"/>
                <a:gd name="T8" fmla="*/ 418 w 517"/>
                <a:gd name="T9" fmla="*/ 377 h 402"/>
                <a:gd name="T10" fmla="*/ 492 w 517"/>
                <a:gd name="T11" fmla="*/ 377 h 402"/>
                <a:gd name="T12" fmla="*/ 492 w 517"/>
                <a:gd name="T13" fmla="*/ 24 h 402"/>
                <a:gd name="T14" fmla="*/ 25 w 517"/>
                <a:gd name="T15" fmla="*/ 24 h 402"/>
                <a:gd name="T16" fmla="*/ 25 w 517"/>
                <a:gd name="T17" fmla="*/ 377 h 402"/>
                <a:gd name="T18" fmla="*/ 333 w 517"/>
                <a:gd name="T19" fmla="*/ 377 h 402"/>
                <a:gd name="T20" fmla="*/ 345 w 517"/>
                <a:gd name="T21" fmla="*/ 389 h 402"/>
                <a:gd name="T22" fmla="*/ 333 w 517"/>
                <a:gd name="T23" fmla="*/ 402 h 402"/>
                <a:gd name="T24" fmla="*/ 25 w 517"/>
                <a:gd name="T25" fmla="*/ 402 h 402"/>
                <a:gd name="T26" fmla="*/ 0 w 517"/>
                <a:gd name="T27" fmla="*/ 377 h 402"/>
                <a:gd name="T28" fmla="*/ 0 w 517"/>
                <a:gd name="T29" fmla="*/ 24 h 402"/>
                <a:gd name="T30" fmla="*/ 25 w 517"/>
                <a:gd name="T31" fmla="*/ 0 h 402"/>
                <a:gd name="T32" fmla="*/ 492 w 517"/>
                <a:gd name="T33" fmla="*/ 0 h 402"/>
                <a:gd name="T34" fmla="*/ 517 w 517"/>
                <a:gd name="T35" fmla="*/ 24 h 402"/>
                <a:gd name="T36" fmla="*/ 517 w 517"/>
                <a:gd name="T37" fmla="*/ 377 h 402"/>
                <a:gd name="T38" fmla="*/ 492 w 517"/>
                <a:gd name="T39"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7" h="402">
                  <a:moveTo>
                    <a:pt x="492" y="402"/>
                  </a:moveTo>
                  <a:lnTo>
                    <a:pt x="492" y="402"/>
                  </a:lnTo>
                  <a:lnTo>
                    <a:pt x="418" y="402"/>
                  </a:lnTo>
                  <a:cubicBezTo>
                    <a:pt x="412" y="402"/>
                    <a:pt x="406" y="396"/>
                    <a:pt x="406" y="389"/>
                  </a:cubicBezTo>
                  <a:cubicBezTo>
                    <a:pt x="406" y="383"/>
                    <a:pt x="412" y="377"/>
                    <a:pt x="418" y="377"/>
                  </a:cubicBezTo>
                  <a:lnTo>
                    <a:pt x="492" y="377"/>
                  </a:lnTo>
                  <a:lnTo>
                    <a:pt x="492" y="24"/>
                  </a:lnTo>
                  <a:lnTo>
                    <a:pt x="25" y="24"/>
                  </a:lnTo>
                  <a:lnTo>
                    <a:pt x="25" y="377"/>
                  </a:lnTo>
                  <a:lnTo>
                    <a:pt x="333" y="377"/>
                  </a:lnTo>
                  <a:cubicBezTo>
                    <a:pt x="339" y="377"/>
                    <a:pt x="345" y="383"/>
                    <a:pt x="345" y="389"/>
                  </a:cubicBezTo>
                  <a:cubicBezTo>
                    <a:pt x="345" y="396"/>
                    <a:pt x="339" y="402"/>
                    <a:pt x="333" y="402"/>
                  </a:cubicBezTo>
                  <a:lnTo>
                    <a:pt x="25" y="402"/>
                  </a:lnTo>
                  <a:cubicBezTo>
                    <a:pt x="11" y="402"/>
                    <a:pt x="0" y="391"/>
                    <a:pt x="0" y="377"/>
                  </a:cubicBezTo>
                  <a:lnTo>
                    <a:pt x="0" y="24"/>
                  </a:lnTo>
                  <a:cubicBezTo>
                    <a:pt x="0" y="11"/>
                    <a:pt x="11" y="0"/>
                    <a:pt x="25" y="0"/>
                  </a:cubicBezTo>
                  <a:lnTo>
                    <a:pt x="492" y="0"/>
                  </a:lnTo>
                  <a:cubicBezTo>
                    <a:pt x="506" y="0"/>
                    <a:pt x="517" y="11"/>
                    <a:pt x="517" y="24"/>
                  </a:cubicBezTo>
                  <a:lnTo>
                    <a:pt x="517" y="377"/>
                  </a:lnTo>
                  <a:cubicBezTo>
                    <a:pt x="517" y="391"/>
                    <a:pt x="506" y="402"/>
                    <a:pt x="492" y="40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 name="Freeform 59"/>
            <p:cNvSpPr>
              <a:spLocks/>
            </p:cNvSpPr>
            <p:nvPr/>
          </p:nvSpPr>
          <p:spPr bwMode="auto">
            <a:xfrm>
              <a:off x="6516688" y="1277938"/>
              <a:ext cx="42863" cy="42863"/>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1" y="51"/>
                    <a:pt x="0" y="39"/>
                    <a:pt x="0" y="25"/>
                  </a:cubicBezTo>
                  <a:cubicBezTo>
                    <a:pt x="0" y="11"/>
                    <a:pt x="11" y="0"/>
                    <a:pt x="26" y="0"/>
                  </a:cubicBezTo>
                  <a:cubicBezTo>
                    <a:pt x="40" y="0"/>
                    <a:pt x="51" y="11"/>
                    <a:pt x="51" y="25"/>
                  </a:cubicBezTo>
                  <a:cubicBezTo>
                    <a:pt x="51" y="39"/>
                    <a:pt x="40" y="51"/>
                    <a:pt x="26"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 name="Freeform 60"/>
            <p:cNvSpPr>
              <a:spLocks/>
            </p:cNvSpPr>
            <p:nvPr/>
          </p:nvSpPr>
          <p:spPr bwMode="auto">
            <a:xfrm>
              <a:off x="6583363" y="1277938"/>
              <a:ext cx="42863" cy="42863"/>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40" y="0"/>
                    <a:pt x="51" y="11"/>
                    <a:pt x="51" y="25"/>
                  </a:cubicBezTo>
                  <a:cubicBezTo>
                    <a:pt x="51" y="39"/>
                    <a:pt x="40"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 name="Freeform 61"/>
            <p:cNvSpPr>
              <a:spLocks/>
            </p:cNvSpPr>
            <p:nvPr/>
          </p:nvSpPr>
          <p:spPr bwMode="auto">
            <a:xfrm>
              <a:off x="6513513" y="1127126"/>
              <a:ext cx="80963" cy="22225"/>
            </a:xfrm>
            <a:custGeom>
              <a:avLst/>
              <a:gdLst>
                <a:gd name="T0" fmla="*/ 96 w 96"/>
                <a:gd name="T1" fmla="*/ 25 h 25"/>
                <a:gd name="T2" fmla="*/ 96 w 96"/>
                <a:gd name="T3" fmla="*/ 25 h 25"/>
                <a:gd name="T4" fmla="*/ 0 w 96"/>
                <a:gd name="T5" fmla="*/ 24 h 25"/>
                <a:gd name="T6" fmla="*/ 0 w 96"/>
                <a:gd name="T7" fmla="*/ 0 h 25"/>
                <a:gd name="T8" fmla="*/ 96 w 96"/>
                <a:gd name="T9" fmla="*/ 0 h 25"/>
                <a:gd name="T10" fmla="*/ 96 w 96"/>
                <a:gd name="T11" fmla="*/ 25 h 25"/>
              </a:gdLst>
              <a:ahLst/>
              <a:cxnLst>
                <a:cxn ang="0">
                  <a:pos x="T0" y="T1"/>
                </a:cxn>
                <a:cxn ang="0">
                  <a:pos x="T2" y="T3"/>
                </a:cxn>
                <a:cxn ang="0">
                  <a:pos x="T4" y="T5"/>
                </a:cxn>
                <a:cxn ang="0">
                  <a:pos x="T6" y="T7"/>
                </a:cxn>
                <a:cxn ang="0">
                  <a:pos x="T8" y="T9"/>
                </a:cxn>
                <a:cxn ang="0">
                  <a:pos x="T10" y="T11"/>
                </a:cxn>
              </a:cxnLst>
              <a:rect l="0" t="0" r="r" b="b"/>
              <a:pathLst>
                <a:path w="96" h="25">
                  <a:moveTo>
                    <a:pt x="96" y="25"/>
                  </a:moveTo>
                  <a:lnTo>
                    <a:pt x="96" y="25"/>
                  </a:lnTo>
                  <a:lnTo>
                    <a:pt x="0" y="24"/>
                  </a:lnTo>
                  <a:lnTo>
                    <a:pt x="0" y="0"/>
                  </a:lnTo>
                  <a:lnTo>
                    <a:pt x="96" y="0"/>
                  </a:lnTo>
                  <a:lnTo>
                    <a:pt x="96" y="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 name="Freeform 62"/>
            <p:cNvSpPr>
              <a:spLocks/>
            </p:cNvSpPr>
            <p:nvPr/>
          </p:nvSpPr>
          <p:spPr bwMode="auto">
            <a:xfrm>
              <a:off x="6578600" y="1103313"/>
              <a:ext cx="38100" cy="69850"/>
            </a:xfrm>
            <a:custGeom>
              <a:avLst/>
              <a:gdLst>
                <a:gd name="T0" fmla="*/ 0 w 46"/>
                <a:gd name="T1" fmla="*/ 0 h 81"/>
                <a:gd name="T2" fmla="*/ 0 w 46"/>
                <a:gd name="T3" fmla="*/ 0 h 81"/>
                <a:gd name="T4" fmla="*/ 46 w 46"/>
                <a:gd name="T5" fmla="*/ 40 h 81"/>
                <a:gd name="T6" fmla="*/ 0 w 46"/>
                <a:gd name="T7" fmla="*/ 81 h 81"/>
                <a:gd name="T8" fmla="*/ 0 w 46"/>
                <a:gd name="T9" fmla="*/ 0 h 81"/>
              </a:gdLst>
              <a:ahLst/>
              <a:cxnLst>
                <a:cxn ang="0">
                  <a:pos x="T0" y="T1"/>
                </a:cxn>
                <a:cxn ang="0">
                  <a:pos x="T2" y="T3"/>
                </a:cxn>
                <a:cxn ang="0">
                  <a:pos x="T4" y="T5"/>
                </a:cxn>
                <a:cxn ang="0">
                  <a:pos x="T6" y="T7"/>
                </a:cxn>
                <a:cxn ang="0">
                  <a:pos x="T8" y="T9"/>
                </a:cxn>
              </a:cxnLst>
              <a:rect l="0" t="0" r="r" b="b"/>
              <a:pathLst>
                <a:path w="46" h="81">
                  <a:moveTo>
                    <a:pt x="0" y="0"/>
                  </a:moveTo>
                  <a:lnTo>
                    <a:pt x="0" y="0"/>
                  </a:lnTo>
                  <a:lnTo>
                    <a:pt x="46" y="40"/>
                  </a:lnTo>
                  <a:lnTo>
                    <a:pt x="0" y="81"/>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 name="Freeform 63"/>
            <p:cNvSpPr>
              <a:spLocks/>
            </p:cNvSpPr>
            <p:nvPr/>
          </p:nvSpPr>
          <p:spPr bwMode="auto">
            <a:xfrm>
              <a:off x="6515100" y="1052513"/>
              <a:ext cx="84138" cy="49213"/>
            </a:xfrm>
            <a:custGeom>
              <a:avLst/>
              <a:gdLst>
                <a:gd name="T0" fmla="*/ 9 w 98"/>
                <a:gd name="T1" fmla="*/ 58 h 58"/>
                <a:gd name="T2" fmla="*/ 9 w 98"/>
                <a:gd name="T3" fmla="*/ 58 h 58"/>
                <a:gd name="T4" fmla="*/ 0 w 98"/>
                <a:gd name="T5" fmla="*/ 35 h 58"/>
                <a:gd name="T6" fmla="*/ 89 w 98"/>
                <a:gd name="T7" fmla="*/ 0 h 58"/>
                <a:gd name="T8" fmla="*/ 98 w 98"/>
                <a:gd name="T9" fmla="*/ 23 h 58"/>
                <a:gd name="T10" fmla="*/ 9 w 98"/>
                <a:gd name="T11" fmla="*/ 58 h 58"/>
              </a:gdLst>
              <a:ahLst/>
              <a:cxnLst>
                <a:cxn ang="0">
                  <a:pos x="T0" y="T1"/>
                </a:cxn>
                <a:cxn ang="0">
                  <a:pos x="T2" y="T3"/>
                </a:cxn>
                <a:cxn ang="0">
                  <a:pos x="T4" y="T5"/>
                </a:cxn>
                <a:cxn ang="0">
                  <a:pos x="T6" y="T7"/>
                </a:cxn>
                <a:cxn ang="0">
                  <a:pos x="T8" y="T9"/>
                </a:cxn>
                <a:cxn ang="0">
                  <a:pos x="T10" y="T11"/>
                </a:cxn>
              </a:cxnLst>
              <a:rect l="0" t="0" r="r" b="b"/>
              <a:pathLst>
                <a:path w="98" h="58">
                  <a:moveTo>
                    <a:pt x="9" y="58"/>
                  </a:moveTo>
                  <a:lnTo>
                    <a:pt x="9" y="58"/>
                  </a:lnTo>
                  <a:lnTo>
                    <a:pt x="0" y="35"/>
                  </a:lnTo>
                  <a:lnTo>
                    <a:pt x="89" y="0"/>
                  </a:lnTo>
                  <a:lnTo>
                    <a:pt x="98" y="23"/>
                  </a:lnTo>
                  <a:lnTo>
                    <a:pt x="9" y="5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 name="Freeform 64"/>
            <p:cNvSpPr>
              <a:spLocks/>
            </p:cNvSpPr>
            <p:nvPr/>
          </p:nvSpPr>
          <p:spPr bwMode="auto">
            <a:xfrm>
              <a:off x="6567488" y="1036638"/>
              <a:ext cx="47625" cy="63500"/>
            </a:xfrm>
            <a:custGeom>
              <a:avLst/>
              <a:gdLst>
                <a:gd name="T0" fmla="*/ 0 w 57"/>
                <a:gd name="T1" fmla="*/ 0 h 75"/>
                <a:gd name="T2" fmla="*/ 0 w 57"/>
                <a:gd name="T3" fmla="*/ 0 h 75"/>
                <a:gd name="T4" fmla="*/ 57 w 57"/>
                <a:gd name="T5" fmla="*/ 21 h 75"/>
                <a:gd name="T6" fmla="*/ 30 w 57"/>
                <a:gd name="T7" fmla="*/ 75 h 75"/>
                <a:gd name="T8" fmla="*/ 0 w 57"/>
                <a:gd name="T9" fmla="*/ 0 h 75"/>
              </a:gdLst>
              <a:ahLst/>
              <a:cxnLst>
                <a:cxn ang="0">
                  <a:pos x="T0" y="T1"/>
                </a:cxn>
                <a:cxn ang="0">
                  <a:pos x="T2" y="T3"/>
                </a:cxn>
                <a:cxn ang="0">
                  <a:pos x="T4" y="T5"/>
                </a:cxn>
                <a:cxn ang="0">
                  <a:pos x="T6" y="T7"/>
                </a:cxn>
                <a:cxn ang="0">
                  <a:pos x="T8" y="T9"/>
                </a:cxn>
              </a:cxnLst>
              <a:rect l="0" t="0" r="r" b="b"/>
              <a:pathLst>
                <a:path w="57" h="75">
                  <a:moveTo>
                    <a:pt x="0" y="0"/>
                  </a:moveTo>
                  <a:lnTo>
                    <a:pt x="0" y="0"/>
                  </a:lnTo>
                  <a:lnTo>
                    <a:pt x="57" y="21"/>
                  </a:lnTo>
                  <a:lnTo>
                    <a:pt x="30" y="7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9" name="Freeform 65"/>
            <p:cNvSpPr>
              <a:spLocks/>
            </p:cNvSpPr>
            <p:nvPr/>
          </p:nvSpPr>
          <p:spPr bwMode="auto">
            <a:xfrm>
              <a:off x="6515100" y="1173163"/>
              <a:ext cx="84138" cy="50800"/>
            </a:xfrm>
            <a:custGeom>
              <a:avLst/>
              <a:gdLst>
                <a:gd name="T0" fmla="*/ 89 w 98"/>
                <a:gd name="T1" fmla="*/ 59 h 59"/>
                <a:gd name="T2" fmla="*/ 89 w 98"/>
                <a:gd name="T3" fmla="*/ 59 h 59"/>
                <a:gd name="T4" fmla="*/ 0 w 98"/>
                <a:gd name="T5" fmla="*/ 23 h 59"/>
                <a:gd name="T6" fmla="*/ 9 w 98"/>
                <a:gd name="T7" fmla="*/ 0 h 59"/>
                <a:gd name="T8" fmla="*/ 98 w 98"/>
                <a:gd name="T9" fmla="*/ 36 h 59"/>
                <a:gd name="T10" fmla="*/ 89 w 98"/>
                <a:gd name="T11" fmla="*/ 59 h 59"/>
              </a:gdLst>
              <a:ahLst/>
              <a:cxnLst>
                <a:cxn ang="0">
                  <a:pos x="T0" y="T1"/>
                </a:cxn>
                <a:cxn ang="0">
                  <a:pos x="T2" y="T3"/>
                </a:cxn>
                <a:cxn ang="0">
                  <a:pos x="T4" y="T5"/>
                </a:cxn>
                <a:cxn ang="0">
                  <a:pos x="T6" y="T7"/>
                </a:cxn>
                <a:cxn ang="0">
                  <a:pos x="T8" y="T9"/>
                </a:cxn>
                <a:cxn ang="0">
                  <a:pos x="T10" y="T11"/>
                </a:cxn>
              </a:cxnLst>
              <a:rect l="0" t="0" r="r" b="b"/>
              <a:pathLst>
                <a:path w="98" h="59">
                  <a:moveTo>
                    <a:pt x="89" y="59"/>
                  </a:moveTo>
                  <a:lnTo>
                    <a:pt x="89" y="59"/>
                  </a:lnTo>
                  <a:lnTo>
                    <a:pt x="0" y="23"/>
                  </a:lnTo>
                  <a:lnTo>
                    <a:pt x="9" y="0"/>
                  </a:lnTo>
                  <a:lnTo>
                    <a:pt x="98" y="36"/>
                  </a:lnTo>
                  <a:lnTo>
                    <a:pt x="89" y="59"/>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0" name="Freeform 66"/>
            <p:cNvSpPr>
              <a:spLocks/>
            </p:cNvSpPr>
            <p:nvPr/>
          </p:nvSpPr>
          <p:spPr bwMode="auto">
            <a:xfrm>
              <a:off x="6567488" y="1174751"/>
              <a:ext cx="47625" cy="65088"/>
            </a:xfrm>
            <a:custGeom>
              <a:avLst/>
              <a:gdLst>
                <a:gd name="T0" fmla="*/ 0 w 57"/>
                <a:gd name="T1" fmla="*/ 75 h 75"/>
                <a:gd name="T2" fmla="*/ 0 w 57"/>
                <a:gd name="T3" fmla="*/ 75 h 75"/>
                <a:gd name="T4" fmla="*/ 57 w 57"/>
                <a:gd name="T5" fmla="*/ 55 h 75"/>
                <a:gd name="T6" fmla="*/ 30 w 57"/>
                <a:gd name="T7" fmla="*/ 0 h 75"/>
                <a:gd name="T8" fmla="*/ 0 w 57"/>
                <a:gd name="T9" fmla="*/ 75 h 75"/>
              </a:gdLst>
              <a:ahLst/>
              <a:cxnLst>
                <a:cxn ang="0">
                  <a:pos x="T0" y="T1"/>
                </a:cxn>
                <a:cxn ang="0">
                  <a:pos x="T2" y="T3"/>
                </a:cxn>
                <a:cxn ang="0">
                  <a:pos x="T4" y="T5"/>
                </a:cxn>
                <a:cxn ang="0">
                  <a:pos x="T6" y="T7"/>
                </a:cxn>
                <a:cxn ang="0">
                  <a:pos x="T8" y="T9"/>
                </a:cxn>
              </a:cxnLst>
              <a:rect l="0" t="0" r="r" b="b"/>
              <a:pathLst>
                <a:path w="57" h="75">
                  <a:moveTo>
                    <a:pt x="0" y="75"/>
                  </a:moveTo>
                  <a:lnTo>
                    <a:pt x="0" y="75"/>
                  </a:lnTo>
                  <a:lnTo>
                    <a:pt x="57" y="55"/>
                  </a:lnTo>
                  <a:lnTo>
                    <a:pt x="30" y="0"/>
                  </a:lnTo>
                  <a:lnTo>
                    <a:pt x="0" y="7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1" name="Freeform 67"/>
            <p:cNvSpPr>
              <a:spLocks/>
            </p:cNvSpPr>
            <p:nvPr/>
          </p:nvSpPr>
          <p:spPr bwMode="auto">
            <a:xfrm>
              <a:off x="6299200" y="1120776"/>
              <a:ext cx="112713" cy="33338"/>
            </a:xfrm>
            <a:custGeom>
              <a:avLst/>
              <a:gdLst>
                <a:gd name="T0" fmla="*/ 132 w 132"/>
                <a:gd name="T1" fmla="*/ 39 h 39"/>
                <a:gd name="T2" fmla="*/ 132 w 132"/>
                <a:gd name="T3" fmla="*/ 39 h 39"/>
                <a:gd name="T4" fmla="*/ 0 w 132"/>
                <a:gd name="T5" fmla="*/ 39 h 39"/>
                <a:gd name="T6" fmla="*/ 0 w 132"/>
                <a:gd name="T7" fmla="*/ 0 h 39"/>
                <a:gd name="T8" fmla="*/ 132 w 132"/>
                <a:gd name="T9" fmla="*/ 0 h 39"/>
                <a:gd name="T10" fmla="*/ 132 w 132"/>
                <a:gd name="T11" fmla="*/ 39 h 39"/>
              </a:gdLst>
              <a:ahLst/>
              <a:cxnLst>
                <a:cxn ang="0">
                  <a:pos x="T0" y="T1"/>
                </a:cxn>
                <a:cxn ang="0">
                  <a:pos x="T2" y="T3"/>
                </a:cxn>
                <a:cxn ang="0">
                  <a:pos x="T4" y="T5"/>
                </a:cxn>
                <a:cxn ang="0">
                  <a:pos x="T6" y="T7"/>
                </a:cxn>
                <a:cxn ang="0">
                  <a:pos x="T8" y="T9"/>
                </a:cxn>
                <a:cxn ang="0">
                  <a:pos x="T10" y="T11"/>
                </a:cxn>
              </a:cxnLst>
              <a:rect l="0" t="0" r="r" b="b"/>
              <a:pathLst>
                <a:path w="132" h="39">
                  <a:moveTo>
                    <a:pt x="132" y="39"/>
                  </a:moveTo>
                  <a:lnTo>
                    <a:pt x="132" y="39"/>
                  </a:lnTo>
                  <a:lnTo>
                    <a:pt x="0" y="39"/>
                  </a:lnTo>
                  <a:lnTo>
                    <a:pt x="0" y="0"/>
                  </a:lnTo>
                  <a:lnTo>
                    <a:pt x="132" y="0"/>
                  </a:lnTo>
                  <a:lnTo>
                    <a:pt x="132" y="39"/>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2" name="Freeform 68"/>
            <p:cNvSpPr>
              <a:spLocks/>
            </p:cNvSpPr>
            <p:nvPr/>
          </p:nvSpPr>
          <p:spPr bwMode="auto">
            <a:xfrm>
              <a:off x="6388100" y="1087438"/>
              <a:ext cx="57150" cy="101600"/>
            </a:xfrm>
            <a:custGeom>
              <a:avLst/>
              <a:gdLst>
                <a:gd name="T0" fmla="*/ 0 w 67"/>
                <a:gd name="T1" fmla="*/ 0 h 118"/>
                <a:gd name="T2" fmla="*/ 0 w 67"/>
                <a:gd name="T3" fmla="*/ 0 h 118"/>
                <a:gd name="T4" fmla="*/ 67 w 67"/>
                <a:gd name="T5" fmla="*/ 59 h 118"/>
                <a:gd name="T6" fmla="*/ 0 w 67"/>
                <a:gd name="T7" fmla="*/ 118 h 118"/>
                <a:gd name="T8" fmla="*/ 0 w 67"/>
                <a:gd name="T9" fmla="*/ 0 h 118"/>
              </a:gdLst>
              <a:ahLst/>
              <a:cxnLst>
                <a:cxn ang="0">
                  <a:pos x="T0" y="T1"/>
                </a:cxn>
                <a:cxn ang="0">
                  <a:pos x="T2" y="T3"/>
                </a:cxn>
                <a:cxn ang="0">
                  <a:pos x="T4" y="T5"/>
                </a:cxn>
                <a:cxn ang="0">
                  <a:pos x="T6" y="T7"/>
                </a:cxn>
                <a:cxn ang="0">
                  <a:pos x="T8" y="T9"/>
                </a:cxn>
              </a:cxnLst>
              <a:rect l="0" t="0" r="r" b="b"/>
              <a:pathLst>
                <a:path w="67" h="118">
                  <a:moveTo>
                    <a:pt x="0" y="0"/>
                  </a:moveTo>
                  <a:lnTo>
                    <a:pt x="0" y="0"/>
                  </a:lnTo>
                  <a:lnTo>
                    <a:pt x="67" y="59"/>
                  </a:lnTo>
                  <a:lnTo>
                    <a:pt x="0" y="118"/>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3" name="Freeform 69"/>
            <p:cNvSpPr>
              <a:spLocks/>
            </p:cNvSpPr>
            <p:nvPr/>
          </p:nvSpPr>
          <p:spPr bwMode="auto">
            <a:xfrm>
              <a:off x="6457950" y="1071563"/>
              <a:ext cx="33338" cy="131763"/>
            </a:xfrm>
            <a:custGeom>
              <a:avLst/>
              <a:gdLst>
                <a:gd name="T0" fmla="*/ 40 w 40"/>
                <a:gd name="T1" fmla="*/ 138 h 153"/>
                <a:gd name="T2" fmla="*/ 40 w 40"/>
                <a:gd name="T3" fmla="*/ 138 h 153"/>
                <a:gd name="T4" fmla="*/ 23 w 40"/>
                <a:gd name="T5" fmla="*/ 153 h 153"/>
                <a:gd name="T6" fmla="*/ 18 w 40"/>
                <a:gd name="T7" fmla="*/ 153 h 153"/>
                <a:gd name="T8" fmla="*/ 0 w 40"/>
                <a:gd name="T9" fmla="*/ 138 h 153"/>
                <a:gd name="T10" fmla="*/ 0 w 40"/>
                <a:gd name="T11" fmla="*/ 15 h 153"/>
                <a:gd name="T12" fmla="*/ 18 w 40"/>
                <a:gd name="T13" fmla="*/ 0 h 153"/>
                <a:gd name="T14" fmla="*/ 23 w 40"/>
                <a:gd name="T15" fmla="*/ 0 h 153"/>
                <a:gd name="T16" fmla="*/ 40 w 40"/>
                <a:gd name="T17" fmla="*/ 15 h 153"/>
                <a:gd name="T18" fmla="*/ 40 w 40"/>
                <a:gd name="T19" fmla="*/ 1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53">
                  <a:moveTo>
                    <a:pt x="40" y="138"/>
                  </a:moveTo>
                  <a:lnTo>
                    <a:pt x="40" y="138"/>
                  </a:lnTo>
                  <a:cubicBezTo>
                    <a:pt x="40" y="146"/>
                    <a:pt x="32" y="153"/>
                    <a:pt x="23" y="153"/>
                  </a:cubicBezTo>
                  <a:lnTo>
                    <a:pt x="18" y="153"/>
                  </a:lnTo>
                  <a:cubicBezTo>
                    <a:pt x="8" y="153"/>
                    <a:pt x="0" y="146"/>
                    <a:pt x="0" y="138"/>
                  </a:cubicBezTo>
                  <a:lnTo>
                    <a:pt x="0" y="15"/>
                  </a:lnTo>
                  <a:cubicBezTo>
                    <a:pt x="0" y="7"/>
                    <a:pt x="8" y="0"/>
                    <a:pt x="18" y="0"/>
                  </a:cubicBezTo>
                  <a:lnTo>
                    <a:pt x="23" y="0"/>
                  </a:lnTo>
                  <a:cubicBezTo>
                    <a:pt x="32" y="0"/>
                    <a:pt x="40" y="7"/>
                    <a:pt x="40" y="15"/>
                  </a:cubicBezTo>
                  <a:lnTo>
                    <a:pt x="40" y="13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24" name="组合 18396"/>
          <p:cNvGrpSpPr/>
          <p:nvPr/>
        </p:nvGrpSpPr>
        <p:grpSpPr>
          <a:xfrm>
            <a:off x="5908930" y="3051955"/>
            <a:ext cx="363627" cy="615791"/>
            <a:chOff x="1463676" y="588963"/>
            <a:chExt cx="274638" cy="638175"/>
          </a:xfrm>
          <a:solidFill>
            <a:srgbClr val="3C3C3B"/>
          </a:solidFill>
        </p:grpSpPr>
        <p:sp>
          <p:nvSpPr>
            <p:cNvPr id="25"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6"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7"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8"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9"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0"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1"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2"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3"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4"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5"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6"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7"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8"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9"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0"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1"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2"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3"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4"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5"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6"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7"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8"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9"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50" name="组合 18396"/>
          <p:cNvGrpSpPr/>
          <p:nvPr/>
        </p:nvGrpSpPr>
        <p:grpSpPr>
          <a:xfrm>
            <a:off x="5007737" y="3903517"/>
            <a:ext cx="363627" cy="615791"/>
            <a:chOff x="1463676" y="588963"/>
            <a:chExt cx="274638" cy="638175"/>
          </a:xfrm>
          <a:solidFill>
            <a:srgbClr val="3C3C3B"/>
          </a:solidFill>
        </p:grpSpPr>
        <p:sp>
          <p:nvSpPr>
            <p:cNvPr id="51"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2"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3"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4"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5"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6"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7"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8"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9"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0"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1"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2"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3"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4"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5"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6"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7"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8"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9"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0"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1"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2"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3"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4"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5"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76" name="组合 18396"/>
          <p:cNvGrpSpPr/>
          <p:nvPr/>
        </p:nvGrpSpPr>
        <p:grpSpPr>
          <a:xfrm>
            <a:off x="6812513" y="4015340"/>
            <a:ext cx="363627" cy="615791"/>
            <a:chOff x="1463676" y="588963"/>
            <a:chExt cx="274638" cy="638175"/>
          </a:xfrm>
          <a:solidFill>
            <a:srgbClr val="3C3C3B"/>
          </a:solidFill>
        </p:grpSpPr>
        <p:sp>
          <p:nvSpPr>
            <p:cNvPr id="77"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8"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9"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0"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1"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2"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3"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4"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5"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6"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7"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8"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9"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0"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1"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2"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3"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4"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5"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6"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7"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8"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9"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0"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1"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02" name="组合 18396"/>
          <p:cNvGrpSpPr/>
          <p:nvPr/>
        </p:nvGrpSpPr>
        <p:grpSpPr>
          <a:xfrm>
            <a:off x="5892853" y="1501822"/>
            <a:ext cx="363627" cy="615791"/>
            <a:chOff x="1463676" y="588963"/>
            <a:chExt cx="274638" cy="638175"/>
          </a:xfrm>
          <a:solidFill>
            <a:srgbClr val="3C3C3B"/>
          </a:solidFill>
        </p:grpSpPr>
        <p:sp>
          <p:nvSpPr>
            <p:cNvPr id="103"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4"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5"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6"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7"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8"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9"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0"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1"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2"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3"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4"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5"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6"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7"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8"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9"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0"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1"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2"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3"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4"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5"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6"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7"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28" name="组合 18396"/>
          <p:cNvGrpSpPr/>
          <p:nvPr/>
        </p:nvGrpSpPr>
        <p:grpSpPr>
          <a:xfrm>
            <a:off x="5931736" y="5354393"/>
            <a:ext cx="363627" cy="615791"/>
            <a:chOff x="1463676" y="588963"/>
            <a:chExt cx="274638" cy="638175"/>
          </a:xfrm>
          <a:solidFill>
            <a:srgbClr val="3C3C3B"/>
          </a:solidFill>
        </p:grpSpPr>
        <p:sp>
          <p:nvSpPr>
            <p:cNvPr id="129"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0"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1"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2"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3"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4"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5"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6"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7"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8"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9"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0"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1"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2"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3"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4"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5"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6"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7"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8"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9"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0"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1"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2"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3"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54" name="组合 18396"/>
          <p:cNvGrpSpPr/>
          <p:nvPr/>
        </p:nvGrpSpPr>
        <p:grpSpPr>
          <a:xfrm>
            <a:off x="8463348" y="4688423"/>
            <a:ext cx="363627" cy="615791"/>
            <a:chOff x="1463676" y="588963"/>
            <a:chExt cx="274638" cy="638175"/>
          </a:xfrm>
          <a:solidFill>
            <a:srgbClr val="3C3C3B"/>
          </a:solidFill>
        </p:grpSpPr>
        <p:sp>
          <p:nvSpPr>
            <p:cNvPr id="155"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6"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7"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8"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9"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0"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1"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2"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3"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4"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5"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6"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7"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8"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9"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0"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1"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2"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3"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4"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5"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6"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7"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8"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9"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80" name="组合 16582"/>
          <p:cNvGrpSpPr/>
          <p:nvPr/>
        </p:nvGrpSpPr>
        <p:grpSpPr>
          <a:xfrm>
            <a:off x="8866315" y="2250936"/>
            <a:ext cx="428319" cy="546273"/>
            <a:chOff x="8407400" y="2055813"/>
            <a:chExt cx="360363" cy="458788"/>
          </a:xfrm>
          <a:solidFill>
            <a:srgbClr val="3C3C3B"/>
          </a:solidFill>
        </p:grpSpPr>
        <p:sp>
          <p:nvSpPr>
            <p:cNvPr id="181"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2"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3"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4"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85" name="文本框 184"/>
          <p:cNvSpPr txBox="1"/>
          <p:nvPr/>
        </p:nvSpPr>
        <p:spPr>
          <a:xfrm>
            <a:off x="5876795" y="3658204"/>
            <a:ext cx="935718" cy="276999"/>
          </a:xfrm>
          <a:prstGeom prst="rect">
            <a:avLst/>
          </a:prstGeom>
          <a:noFill/>
        </p:spPr>
        <p:txBody>
          <a:bodyPr wrap="square" rtlCol="0">
            <a:spAutoFit/>
          </a:bodyPr>
          <a:lstStyle/>
          <a:p>
            <a:r>
              <a:rPr lang="en-US" altLang="zh-CN" sz="1200" dirty="0" smtClean="0">
                <a:latin typeface="+mn-ea"/>
                <a:ea typeface="+mn-ea"/>
              </a:rPr>
              <a:t>HDC</a:t>
            </a:r>
            <a:endParaRPr lang="zh-CN" altLang="en-US" sz="1200" dirty="0">
              <a:latin typeface="+mn-ea"/>
              <a:ea typeface="+mn-ea"/>
            </a:endParaRPr>
          </a:p>
        </p:txBody>
      </p:sp>
      <p:sp>
        <p:nvSpPr>
          <p:cNvPr id="186" name="文本框 185"/>
          <p:cNvSpPr txBox="1"/>
          <p:nvPr/>
        </p:nvSpPr>
        <p:spPr>
          <a:xfrm>
            <a:off x="4988539" y="4518090"/>
            <a:ext cx="935718" cy="276999"/>
          </a:xfrm>
          <a:prstGeom prst="rect">
            <a:avLst/>
          </a:prstGeom>
          <a:noFill/>
        </p:spPr>
        <p:txBody>
          <a:bodyPr wrap="square" rtlCol="0">
            <a:spAutoFit/>
          </a:bodyPr>
          <a:lstStyle/>
          <a:p>
            <a:r>
              <a:rPr lang="en-US" altLang="zh-CN" sz="1200" dirty="0" smtClean="0">
                <a:latin typeface="+mn-ea"/>
                <a:ea typeface="+mn-ea"/>
              </a:rPr>
              <a:t>HDC</a:t>
            </a:r>
            <a:endParaRPr lang="zh-CN" altLang="en-US" sz="1200" dirty="0">
              <a:latin typeface="+mn-ea"/>
              <a:ea typeface="+mn-ea"/>
            </a:endParaRPr>
          </a:p>
        </p:txBody>
      </p:sp>
      <p:sp>
        <p:nvSpPr>
          <p:cNvPr id="187" name="文本框 186"/>
          <p:cNvSpPr txBox="1"/>
          <p:nvPr/>
        </p:nvSpPr>
        <p:spPr>
          <a:xfrm>
            <a:off x="6810820" y="4660787"/>
            <a:ext cx="935718" cy="276999"/>
          </a:xfrm>
          <a:prstGeom prst="rect">
            <a:avLst/>
          </a:prstGeom>
          <a:noFill/>
        </p:spPr>
        <p:txBody>
          <a:bodyPr wrap="square" rtlCol="0">
            <a:spAutoFit/>
          </a:bodyPr>
          <a:lstStyle/>
          <a:p>
            <a:r>
              <a:rPr lang="en-US" altLang="zh-CN" sz="1200" dirty="0" smtClean="0">
                <a:latin typeface="+mn-ea"/>
                <a:ea typeface="+mn-ea"/>
              </a:rPr>
              <a:t>HDC</a:t>
            </a:r>
            <a:endParaRPr lang="zh-CN" altLang="en-US" sz="1200" dirty="0">
              <a:latin typeface="+mn-ea"/>
              <a:ea typeface="+mn-ea"/>
            </a:endParaRPr>
          </a:p>
        </p:txBody>
      </p:sp>
      <p:sp>
        <p:nvSpPr>
          <p:cNvPr id="188" name="Freeform 12"/>
          <p:cNvSpPr>
            <a:spLocks noEditPoints="1"/>
          </p:cNvSpPr>
          <p:nvPr/>
        </p:nvSpPr>
        <p:spPr bwMode="auto">
          <a:xfrm>
            <a:off x="2310035" y="4879127"/>
            <a:ext cx="433388" cy="376238"/>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89" name="Freeform 12"/>
          <p:cNvSpPr>
            <a:spLocks noEditPoints="1"/>
          </p:cNvSpPr>
          <p:nvPr/>
        </p:nvSpPr>
        <p:spPr bwMode="auto">
          <a:xfrm>
            <a:off x="2781501" y="4880746"/>
            <a:ext cx="433388" cy="376238"/>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90" name="Freeform 12"/>
          <p:cNvSpPr>
            <a:spLocks noEditPoints="1"/>
          </p:cNvSpPr>
          <p:nvPr/>
        </p:nvSpPr>
        <p:spPr bwMode="auto">
          <a:xfrm>
            <a:off x="3272957" y="4877757"/>
            <a:ext cx="433388" cy="376238"/>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91" name="文本框 190"/>
          <p:cNvSpPr txBox="1"/>
          <p:nvPr/>
        </p:nvSpPr>
        <p:spPr>
          <a:xfrm>
            <a:off x="1971721" y="2087888"/>
            <a:ext cx="1301236" cy="276999"/>
          </a:xfrm>
          <a:prstGeom prst="rect">
            <a:avLst/>
          </a:prstGeom>
          <a:noFill/>
        </p:spPr>
        <p:txBody>
          <a:bodyPr wrap="square" rtlCol="0">
            <a:spAutoFit/>
          </a:bodyPr>
          <a:lstStyle/>
          <a:p>
            <a:r>
              <a:rPr lang="en-US" altLang="zh-CN" sz="1200" dirty="0" smtClean="0">
                <a:latin typeface="+mn-ea"/>
                <a:ea typeface="+mn-ea"/>
              </a:rPr>
              <a:t>Client</a:t>
            </a:r>
            <a:r>
              <a:rPr lang="zh-CN" altLang="en-US" sz="1200" dirty="0" smtClean="0">
                <a:latin typeface="+mn-ea"/>
                <a:ea typeface="+mn-ea"/>
              </a:rPr>
              <a:t>（</a:t>
            </a:r>
            <a:r>
              <a:rPr lang="en-US" altLang="zh-CN" sz="1200" dirty="0" smtClean="0">
                <a:latin typeface="+mn-ea"/>
                <a:ea typeface="+mn-ea"/>
              </a:rPr>
              <a:t>TC/SC</a:t>
            </a:r>
            <a:r>
              <a:rPr lang="zh-CN" altLang="en-US" sz="1200" dirty="0" smtClean="0">
                <a:latin typeface="+mn-ea"/>
                <a:ea typeface="+mn-ea"/>
              </a:rPr>
              <a:t>）</a:t>
            </a:r>
            <a:endParaRPr lang="zh-CN" altLang="en-US" sz="1200" dirty="0">
              <a:latin typeface="+mn-ea"/>
              <a:ea typeface="+mn-ea"/>
            </a:endParaRPr>
          </a:p>
        </p:txBody>
      </p:sp>
      <p:sp>
        <p:nvSpPr>
          <p:cNvPr id="192" name="文本框 191"/>
          <p:cNvSpPr txBox="1"/>
          <p:nvPr/>
        </p:nvSpPr>
        <p:spPr>
          <a:xfrm>
            <a:off x="3960830" y="2112629"/>
            <a:ext cx="1301236" cy="276999"/>
          </a:xfrm>
          <a:prstGeom prst="rect">
            <a:avLst/>
          </a:prstGeom>
          <a:noFill/>
        </p:spPr>
        <p:txBody>
          <a:bodyPr wrap="square" rtlCol="0">
            <a:spAutoFit/>
          </a:bodyPr>
          <a:lstStyle/>
          <a:p>
            <a:r>
              <a:rPr lang="en-US" altLang="zh-CN" sz="1200" dirty="0" err="1" smtClean="0">
                <a:latin typeface="+mn-ea"/>
                <a:ea typeface="+mn-ea"/>
              </a:rPr>
              <a:t>vAG</a:t>
            </a:r>
            <a:r>
              <a:rPr lang="en-US" altLang="zh-CN" sz="1200" dirty="0" smtClean="0">
                <a:latin typeface="+mn-ea"/>
                <a:ea typeface="+mn-ea"/>
              </a:rPr>
              <a:t>/</a:t>
            </a:r>
            <a:r>
              <a:rPr lang="en-US" altLang="zh-CN" sz="1200" dirty="0" err="1" smtClean="0">
                <a:latin typeface="+mn-ea"/>
                <a:ea typeface="+mn-ea"/>
              </a:rPr>
              <a:t>vLB</a:t>
            </a:r>
            <a:endParaRPr lang="zh-CN" altLang="en-US" sz="1200" dirty="0">
              <a:latin typeface="+mn-ea"/>
              <a:ea typeface="+mn-ea"/>
            </a:endParaRPr>
          </a:p>
        </p:txBody>
      </p:sp>
      <p:sp>
        <p:nvSpPr>
          <p:cNvPr id="193" name="文本框 192"/>
          <p:cNvSpPr txBox="1"/>
          <p:nvPr/>
        </p:nvSpPr>
        <p:spPr>
          <a:xfrm>
            <a:off x="5948553" y="2113052"/>
            <a:ext cx="1301236" cy="276999"/>
          </a:xfrm>
          <a:prstGeom prst="rect">
            <a:avLst/>
          </a:prstGeom>
          <a:noFill/>
        </p:spPr>
        <p:txBody>
          <a:bodyPr wrap="square" rtlCol="0">
            <a:spAutoFit/>
          </a:bodyPr>
          <a:lstStyle/>
          <a:p>
            <a:r>
              <a:rPr lang="en-US" altLang="zh-CN" sz="1200" dirty="0" smtClean="0">
                <a:latin typeface="+mn-ea"/>
                <a:ea typeface="+mn-ea"/>
              </a:rPr>
              <a:t>WI</a:t>
            </a:r>
          </a:p>
        </p:txBody>
      </p:sp>
      <p:sp>
        <p:nvSpPr>
          <p:cNvPr id="194" name="文本框 193"/>
          <p:cNvSpPr txBox="1"/>
          <p:nvPr/>
        </p:nvSpPr>
        <p:spPr>
          <a:xfrm>
            <a:off x="6227366" y="5486129"/>
            <a:ext cx="1301236" cy="276999"/>
          </a:xfrm>
          <a:prstGeom prst="rect">
            <a:avLst/>
          </a:prstGeom>
          <a:noFill/>
        </p:spPr>
        <p:txBody>
          <a:bodyPr wrap="square" rtlCol="0">
            <a:spAutoFit/>
          </a:bodyPr>
          <a:lstStyle/>
          <a:p>
            <a:r>
              <a:rPr lang="en-US" altLang="zh-CN" sz="1200" dirty="0" smtClean="0">
                <a:latin typeface="+mn-ea"/>
                <a:ea typeface="+mn-ea"/>
              </a:rPr>
              <a:t>AD</a:t>
            </a:r>
            <a:endParaRPr lang="zh-CN" altLang="en-US" sz="1200" dirty="0">
              <a:latin typeface="+mn-ea"/>
              <a:ea typeface="+mn-ea"/>
            </a:endParaRPr>
          </a:p>
        </p:txBody>
      </p:sp>
      <p:sp>
        <p:nvSpPr>
          <p:cNvPr id="195" name="文本框 194"/>
          <p:cNvSpPr txBox="1"/>
          <p:nvPr/>
        </p:nvSpPr>
        <p:spPr>
          <a:xfrm>
            <a:off x="8281738" y="5288896"/>
            <a:ext cx="1301236" cy="276999"/>
          </a:xfrm>
          <a:prstGeom prst="rect">
            <a:avLst/>
          </a:prstGeom>
          <a:noFill/>
        </p:spPr>
        <p:txBody>
          <a:bodyPr wrap="square" rtlCol="0">
            <a:spAutoFit/>
          </a:bodyPr>
          <a:lstStyle/>
          <a:p>
            <a:r>
              <a:rPr lang="en-US" altLang="zh-CN" sz="1200" dirty="0" smtClean="0">
                <a:latin typeface="+mn-ea"/>
                <a:ea typeface="+mn-ea"/>
              </a:rPr>
              <a:t>License</a:t>
            </a:r>
            <a:endParaRPr lang="zh-CN" altLang="en-US" sz="1200" dirty="0">
              <a:latin typeface="+mn-ea"/>
              <a:ea typeface="+mn-ea"/>
            </a:endParaRPr>
          </a:p>
        </p:txBody>
      </p:sp>
      <p:sp>
        <p:nvSpPr>
          <p:cNvPr id="196" name="文本框 195"/>
          <p:cNvSpPr txBox="1"/>
          <p:nvPr/>
        </p:nvSpPr>
        <p:spPr>
          <a:xfrm>
            <a:off x="8932356" y="2765074"/>
            <a:ext cx="1301236" cy="276999"/>
          </a:xfrm>
          <a:prstGeom prst="rect">
            <a:avLst/>
          </a:prstGeom>
          <a:noFill/>
        </p:spPr>
        <p:txBody>
          <a:bodyPr wrap="square" rtlCol="0">
            <a:spAutoFit/>
          </a:bodyPr>
          <a:lstStyle/>
          <a:p>
            <a:r>
              <a:rPr lang="en-US" altLang="zh-CN" sz="1200" dirty="0" smtClean="0">
                <a:latin typeface="+mn-ea"/>
                <a:ea typeface="+mn-ea"/>
              </a:rPr>
              <a:t>DB</a:t>
            </a:r>
            <a:endParaRPr lang="zh-CN" altLang="en-US" sz="1200" dirty="0">
              <a:latin typeface="+mn-ea"/>
              <a:ea typeface="+mn-ea"/>
            </a:endParaRPr>
          </a:p>
        </p:txBody>
      </p:sp>
      <p:sp>
        <p:nvSpPr>
          <p:cNvPr id="197" name="文本框 196"/>
          <p:cNvSpPr txBox="1"/>
          <p:nvPr/>
        </p:nvSpPr>
        <p:spPr>
          <a:xfrm>
            <a:off x="2584413" y="5299500"/>
            <a:ext cx="1301236" cy="276999"/>
          </a:xfrm>
          <a:prstGeom prst="rect">
            <a:avLst/>
          </a:prstGeom>
          <a:noFill/>
        </p:spPr>
        <p:txBody>
          <a:bodyPr wrap="square" rtlCol="0">
            <a:spAutoFit/>
          </a:bodyPr>
          <a:lstStyle/>
          <a:p>
            <a:r>
              <a:rPr lang="en-US" altLang="zh-CN" sz="1200" dirty="0" smtClean="0">
                <a:latin typeface="+mn-ea"/>
                <a:ea typeface="+mn-ea"/>
              </a:rPr>
              <a:t>HDAs</a:t>
            </a:r>
          </a:p>
        </p:txBody>
      </p:sp>
      <p:sp>
        <p:nvSpPr>
          <p:cNvPr id="198" name="圆角右箭头 197"/>
          <p:cNvSpPr/>
          <p:nvPr/>
        </p:nvSpPr>
        <p:spPr>
          <a:xfrm rot="5400000">
            <a:off x="6639109" y="3389571"/>
            <a:ext cx="425675" cy="445273"/>
          </a:xfrm>
          <a:prstGeom prst="ben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lt1"/>
              </a:solidFill>
              <a:latin typeface="+mn-ea"/>
            </a:endParaRPr>
          </a:p>
        </p:txBody>
      </p:sp>
      <p:sp>
        <p:nvSpPr>
          <p:cNvPr id="199" name="圆角右箭头 198"/>
          <p:cNvSpPr/>
          <p:nvPr/>
        </p:nvSpPr>
        <p:spPr>
          <a:xfrm>
            <a:off x="5221185" y="3357211"/>
            <a:ext cx="425675" cy="445273"/>
          </a:xfrm>
          <a:prstGeom prst="ben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lt1"/>
              </a:solidFill>
              <a:latin typeface="+mn-ea"/>
            </a:endParaRPr>
          </a:p>
        </p:txBody>
      </p:sp>
      <p:sp>
        <p:nvSpPr>
          <p:cNvPr id="200" name="左箭头 199"/>
          <p:cNvSpPr/>
          <p:nvPr/>
        </p:nvSpPr>
        <p:spPr>
          <a:xfrm>
            <a:off x="5646859" y="4201360"/>
            <a:ext cx="947055" cy="228231"/>
          </a:xfrm>
          <a:prstGeom prst="lef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lt1"/>
              </a:solidFill>
              <a:latin typeface="+mn-ea"/>
            </a:endParaRPr>
          </a:p>
        </p:txBody>
      </p:sp>
      <p:sp>
        <p:nvSpPr>
          <p:cNvPr id="201" name="右箭头 200"/>
          <p:cNvSpPr/>
          <p:nvPr/>
        </p:nvSpPr>
        <p:spPr>
          <a:xfrm>
            <a:off x="3050519" y="1710285"/>
            <a:ext cx="745941" cy="161216"/>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grpSp>
        <p:nvGrpSpPr>
          <p:cNvPr id="202" name="Group 81"/>
          <p:cNvGrpSpPr>
            <a:grpSpLocks/>
          </p:cNvGrpSpPr>
          <p:nvPr/>
        </p:nvGrpSpPr>
        <p:grpSpPr bwMode="auto">
          <a:xfrm>
            <a:off x="5695212" y="1498222"/>
            <a:ext cx="298596" cy="346093"/>
            <a:chOff x="2627" y="1822"/>
            <a:chExt cx="510" cy="677"/>
          </a:xfrm>
        </p:grpSpPr>
        <p:sp>
          <p:nvSpPr>
            <p:cNvPr id="203" name="Freeform 82"/>
            <p:cNvSpPr>
              <a:spLocks/>
            </p:cNvSpPr>
            <p:nvPr/>
          </p:nvSpPr>
          <p:spPr bwMode="auto">
            <a:xfrm>
              <a:off x="2630" y="1826"/>
              <a:ext cx="503" cy="669"/>
            </a:xfrm>
            <a:custGeom>
              <a:avLst/>
              <a:gdLst>
                <a:gd name="T0" fmla="*/ 2147483647 w 213"/>
                <a:gd name="T1" fmla="*/ 2147483647 h 283"/>
                <a:gd name="T2" fmla="*/ 2147483647 w 213"/>
                <a:gd name="T3" fmla="*/ 2147483647 h 283"/>
                <a:gd name="T4" fmla="*/ 2147483647 w 213"/>
                <a:gd name="T5" fmla="*/ 2147483647 h 283"/>
                <a:gd name="T6" fmla="*/ 0 w 213"/>
                <a:gd name="T7" fmla="*/ 2147483647 h 283"/>
                <a:gd name="T8" fmla="*/ 0 w 213"/>
                <a:gd name="T9" fmla="*/ 2147483647 h 283"/>
                <a:gd name="T10" fmla="*/ 2147483647 w 213"/>
                <a:gd name="T11" fmla="*/ 0 h 283"/>
                <a:gd name="T12" fmla="*/ 2147483647 w 213"/>
                <a:gd name="T13" fmla="*/ 0 h 283"/>
                <a:gd name="T14" fmla="*/ 2147483647 w 213"/>
                <a:gd name="T15" fmla="*/ 2147483647 h 283"/>
                <a:gd name="T16" fmla="*/ 2147483647 w 213"/>
                <a:gd name="T17" fmla="*/ 2147483647 h 2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3"/>
                <a:gd name="T28" fmla="*/ 0 h 283"/>
                <a:gd name="T29" fmla="*/ 213 w 213"/>
                <a:gd name="T30" fmla="*/ 283 h 2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3" h="283">
                  <a:moveTo>
                    <a:pt x="213" y="276"/>
                  </a:moveTo>
                  <a:cubicBezTo>
                    <a:pt x="213" y="280"/>
                    <a:pt x="210" y="283"/>
                    <a:pt x="206" y="283"/>
                  </a:cubicBezTo>
                  <a:cubicBezTo>
                    <a:pt x="8" y="283"/>
                    <a:pt x="8" y="283"/>
                    <a:pt x="8" y="283"/>
                  </a:cubicBezTo>
                  <a:cubicBezTo>
                    <a:pt x="4" y="283"/>
                    <a:pt x="0" y="280"/>
                    <a:pt x="0" y="276"/>
                  </a:cubicBezTo>
                  <a:cubicBezTo>
                    <a:pt x="0" y="7"/>
                    <a:pt x="0" y="7"/>
                    <a:pt x="0" y="7"/>
                  </a:cubicBezTo>
                  <a:cubicBezTo>
                    <a:pt x="0" y="3"/>
                    <a:pt x="4" y="0"/>
                    <a:pt x="8" y="0"/>
                  </a:cubicBezTo>
                  <a:cubicBezTo>
                    <a:pt x="206" y="0"/>
                    <a:pt x="206" y="0"/>
                    <a:pt x="206" y="0"/>
                  </a:cubicBezTo>
                  <a:cubicBezTo>
                    <a:pt x="210" y="0"/>
                    <a:pt x="213" y="3"/>
                    <a:pt x="213" y="7"/>
                  </a:cubicBezTo>
                  <a:lnTo>
                    <a:pt x="213" y="276"/>
                  </a:lnTo>
                  <a:close/>
                </a:path>
              </a:pathLst>
            </a:custGeom>
            <a:solidFill>
              <a:srgbClr val="A6ACBE"/>
            </a:solidFill>
            <a:ln w="9525">
              <a:noFill/>
              <a:round/>
              <a:headEnd/>
              <a:tailEnd/>
            </a:ln>
          </p:spPr>
          <p:txBody>
            <a:bodyPr/>
            <a:lstStyle/>
            <a:p>
              <a:endParaRPr lang="zh-CN" altLang="en-US" sz="1200">
                <a:latin typeface="+mn-ea"/>
                <a:ea typeface="+mn-ea"/>
              </a:endParaRPr>
            </a:p>
          </p:txBody>
        </p:sp>
        <p:sp>
          <p:nvSpPr>
            <p:cNvPr id="204" name="Freeform 83"/>
            <p:cNvSpPr>
              <a:spLocks noEditPoints="1"/>
            </p:cNvSpPr>
            <p:nvPr/>
          </p:nvSpPr>
          <p:spPr bwMode="auto">
            <a:xfrm>
              <a:off x="2627" y="1822"/>
              <a:ext cx="510" cy="677"/>
            </a:xfrm>
            <a:custGeom>
              <a:avLst/>
              <a:gdLst>
                <a:gd name="T0" fmla="*/ 2147483647 w 216"/>
                <a:gd name="T1" fmla="*/ 2147483647 h 287"/>
                <a:gd name="T2" fmla="*/ 2147483647 w 216"/>
                <a:gd name="T3" fmla="*/ 2147483647 h 287"/>
                <a:gd name="T4" fmla="*/ 2147483647 w 216"/>
                <a:gd name="T5" fmla="*/ 2147483647 h 287"/>
                <a:gd name="T6" fmla="*/ 1154258572 w 216"/>
                <a:gd name="T7" fmla="*/ 2147483647 h 287"/>
                <a:gd name="T8" fmla="*/ 1154258572 w 216"/>
                <a:gd name="T9" fmla="*/ 2147483647 h 287"/>
                <a:gd name="T10" fmla="*/ 2147483647 w 216"/>
                <a:gd name="T11" fmla="*/ 1136128820 h 287"/>
                <a:gd name="T12" fmla="*/ 2147483647 w 216"/>
                <a:gd name="T13" fmla="*/ 1136128820 h 287"/>
                <a:gd name="T14" fmla="*/ 2147483647 w 216"/>
                <a:gd name="T15" fmla="*/ 2147483647 h 287"/>
                <a:gd name="T16" fmla="*/ 2147483647 w 216"/>
                <a:gd name="T17" fmla="*/ 2147483647 h 287"/>
                <a:gd name="T18" fmla="*/ 2147483647 w 216"/>
                <a:gd name="T19" fmla="*/ 2147483647 h 287"/>
                <a:gd name="T20" fmla="*/ 2147483647 w 216"/>
                <a:gd name="T21" fmla="*/ 0 h 287"/>
                <a:gd name="T22" fmla="*/ 2147483647 w 216"/>
                <a:gd name="T23" fmla="*/ 0 h 287"/>
                <a:gd name="T24" fmla="*/ 0 w 216"/>
                <a:gd name="T25" fmla="*/ 2147483647 h 287"/>
                <a:gd name="T26" fmla="*/ 0 w 216"/>
                <a:gd name="T27" fmla="*/ 2147483647 h 287"/>
                <a:gd name="T28" fmla="*/ 2147483647 w 216"/>
                <a:gd name="T29" fmla="*/ 2147483647 h 287"/>
                <a:gd name="T30" fmla="*/ 2147483647 w 216"/>
                <a:gd name="T31" fmla="*/ 2147483647 h 287"/>
                <a:gd name="T32" fmla="*/ 2147483647 w 216"/>
                <a:gd name="T33" fmla="*/ 2147483647 h 287"/>
                <a:gd name="T34" fmla="*/ 2147483647 w 216"/>
                <a:gd name="T35" fmla="*/ 2147483647 h 2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
                <a:gd name="T55" fmla="*/ 0 h 287"/>
                <a:gd name="T56" fmla="*/ 216 w 216"/>
                <a:gd name="T57" fmla="*/ 287 h 28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 h="287">
                  <a:moveTo>
                    <a:pt x="213" y="278"/>
                  </a:moveTo>
                  <a:cubicBezTo>
                    <a:pt x="213" y="281"/>
                    <a:pt x="210" y="284"/>
                    <a:pt x="207" y="284"/>
                  </a:cubicBezTo>
                  <a:cubicBezTo>
                    <a:pt x="9" y="284"/>
                    <a:pt x="9" y="284"/>
                    <a:pt x="9" y="284"/>
                  </a:cubicBezTo>
                  <a:cubicBezTo>
                    <a:pt x="6" y="284"/>
                    <a:pt x="3" y="281"/>
                    <a:pt x="3" y="278"/>
                  </a:cubicBezTo>
                  <a:cubicBezTo>
                    <a:pt x="3" y="9"/>
                    <a:pt x="3" y="9"/>
                    <a:pt x="3" y="9"/>
                  </a:cubicBezTo>
                  <a:cubicBezTo>
                    <a:pt x="3" y="6"/>
                    <a:pt x="6" y="3"/>
                    <a:pt x="9" y="3"/>
                  </a:cubicBezTo>
                  <a:cubicBezTo>
                    <a:pt x="207" y="3"/>
                    <a:pt x="207" y="3"/>
                    <a:pt x="207" y="3"/>
                  </a:cubicBezTo>
                  <a:cubicBezTo>
                    <a:pt x="210" y="3"/>
                    <a:pt x="213" y="6"/>
                    <a:pt x="213" y="9"/>
                  </a:cubicBezTo>
                  <a:lnTo>
                    <a:pt x="213" y="278"/>
                  </a:lnTo>
                  <a:close/>
                  <a:moveTo>
                    <a:pt x="216" y="9"/>
                  </a:moveTo>
                  <a:cubicBezTo>
                    <a:pt x="216" y="4"/>
                    <a:pt x="212" y="0"/>
                    <a:pt x="207" y="0"/>
                  </a:cubicBezTo>
                  <a:cubicBezTo>
                    <a:pt x="9" y="0"/>
                    <a:pt x="9" y="0"/>
                    <a:pt x="9" y="0"/>
                  </a:cubicBezTo>
                  <a:cubicBezTo>
                    <a:pt x="4" y="0"/>
                    <a:pt x="0" y="4"/>
                    <a:pt x="0" y="9"/>
                  </a:cubicBezTo>
                  <a:cubicBezTo>
                    <a:pt x="0" y="278"/>
                    <a:pt x="0" y="278"/>
                    <a:pt x="0" y="278"/>
                  </a:cubicBezTo>
                  <a:cubicBezTo>
                    <a:pt x="0" y="283"/>
                    <a:pt x="4" y="287"/>
                    <a:pt x="9" y="287"/>
                  </a:cubicBezTo>
                  <a:cubicBezTo>
                    <a:pt x="207" y="287"/>
                    <a:pt x="207" y="287"/>
                    <a:pt x="207" y="287"/>
                  </a:cubicBezTo>
                  <a:cubicBezTo>
                    <a:pt x="212" y="287"/>
                    <a:pt x="216" y="283"/>
                    <a:pt x="216" y="278"/>
                  </a:cubicBezTo>
                  <a:lnTo>
                    <a:pt x="216" y="9"/>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05" name="Freeform 84"/>
            <p:cNvSpPr>
              <a:spLocks/>
            </p:cNvSpPr>
            <p:nvPr/>
          </p:nvSpPr>
          <p:spPr bwMode="auto">
            <a:xfrm>
              <a:off x="2644" y="1843"/>
              <a:ext cx="474" cy="460"/>
            </a:xfrm>
            <a:custGeom>
              <a:avLst/>
              <a:gdLst>
                <a:gd name="T0" fmla="*/ 2147483647 w 201"/>
                <a:gd name="T1" fmla="*/ 2147483647 h 195"/>
                <a:gd name="T2" fmla="*/ 2147483647 w 201"/>
                <a:gd name="T3" fmla="*/ 2147483647 h 195"/>
                <a:gd name="T4" fmla="*/ 2147483647 w 201"/>
                <a:gd name="T5" fmla="*/ 0 h 195"/>
                <a:gd name="T6" fmla="*/ 2147483647 w 201"/>
                <a:gd name="T7" fmla="*/ 0 h 195"/>
                <a:gd name="T8" fmla="*/ 0 w 201"/>
                <a:gd name="T9" fmla="*/ 2147483647 h 195"/>
                <a:gd name="T10" fmla="*/ 0 w 201"/>
                <a:gd name="T11" fmla="*/ 2147483647 h 195"/>
                <a:gd name="T12" fmla="*/ 2147483647 w 201"/>
                <a:gd name="T13" fmla="*/ 2147483647 h 195"/>
                <a:gd name="T14" fmla="*/ 2147483647 w 201"/>
                <a:gd name="T15" fmla="*/ 2147483647 h 19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195"/>
                <a:gd name="T26" fmla="*/ 201 w 201"/>
                <a:gd name="T27" fmla="*/ 195 h 1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195">
                  <a:moveTo>
                    <a:pt x="201" y="155"/>
                  </a:moveTo>
                  <a:cubicBezTo>
                    <a:pt x="201" y="7"/>
                    <a:pt x="201" y="7"/>
                    <a:pt x="201" y="7"/>
                  </a:cubicBezTo>
                  <a:cubicBezTo>
                    <a:pt x="201" y="3"/>
                    <a:pt x="198" y="0"/>
                    <a:pt x="194" y="0"/>
                  </a:cubicBezTo>
                  <a:cubicBezTo>
                    <a:pt x="7" y="0"/>
                    <a:pt x="7" y="0"/>
                    <a:pt x="7" y="0"/>
                  </a:cubicBezTo>
                  <a:cubicBezTo>
                    <a:pt x="3" y="0"/>
                    <a:pt x="0" y="3"/>
                    <a:pt x="0" y="7"/>
                  </a:cubicBezTo>
                  <a:cubicBezTo>
                    <a:pt x="0" y="139"/>
                    <a:pt x="0" y="139"/>
                    <a:pt x="0" y="139"/>
                  </a:cubicBezTo>
                  <a:cubicBezTo>
                    <a:pt x="27" y="140"/>
                    <a:pt x="54" y="159"/>
                    <a:pt x="79" y="172"/>
                  </a:cubicBezTo>
                  <a:cubicBezTo>
                    <a:pt x="123" y="195"/>
                    <a:pt x="165" y="181"/>
                    <a:pt x="201" y="155"/>
                  </a:cubicBezTo>
                  <a:close/>
                </a:path>
              </a:pathLst>
            </a:custGeom>
            <a:gradFill rotWithShape="1">
              <a:gsLst>
                <a:gs pos="0">
                  <a:srgbClr val="CFD2DC"/>
                </a:gs>
                <a:gs pos="100000">
                  <a:srgbClr val="A6ACBE"/>
                </a:gs>
              </a:gsLst>
              <a:lin ang="5400000" scaled="1"/>
            </a:gradFill>
            <a:ln w="9525">
              <a:noFill/>
              <a:round/>
              <a:headEnd/>
              <a:tailEnd/>
            </a:ln>
          </p:spPr>
          <p:txBody>
            <a:bodyPr/>
            <a:lstStyle/>
            <a:p>
              <a:endParaRPr lang="zh-CN" altLang="en-US" sz="1200">
                <a:latin typeface="+mn-ea"/>
                <a:ea typeface="+mn-ea"/>
              </a:endParaRPr>
            </a:p>
          </p:txBody>
        </p:sp>
        <p:sp>
          <p:nvSpPr>
            <p:cNvPr id="206" name="Freeform 85"/>
            <p:cNvSpPr>
              <a:spLocks/>
            </p:cNvSpPr>
            <p:nvPr/>
          </p:nvSpPr>
          <p:spPr bwMode="auto">
            <a:xfrm>
              <a:off x="2691" y="1907"/>
              <a:ext cx="380" cy="363"/>
            </a:xfrm>
            <a:custGeom>
              <a:avLst/>
              <a:gdLst>
                <a:gd name="T0" fmla="*/ 2147483647 w 161"/>
                <a:gd name="T1" fmla="*/ 2147483647 h 154"/>
                <a:gd name="T2" fmla="*/ 2147483647 w 161"/>
                <a:gd name="T3" fmla="*/ 2147483647 h 154"/>
                <a:gd name="T4" fmla="*/ 2147483647 w 161"/>
                <a:gd name="T5" fmla="*/ 2147483647 h 154"/>
                <a:gd name="T6" fmla="*/ 0 w 161"/>
                <a:gd name="T7" fmla="*/ 2147483647 h 154"/>
                <a:gd name="T8" fmla="*/ 0 w 161"/>
                <a:gd name="T9" fmla="*/ 2147483647 h 154"/>
                <a:gd name="T10" fmla="*/ 2147483647 w 161"/>
                <a:gd name="T11" fmla="*/ 0 h 154"/>
                <a:gd name="T12" fmla="*/ 2147483647 w 161"/>
                <a:gd name="T13" fmla="*/ 0 h 154"/>
                <a:gd name="T14" fmla="*/ 2147483647 w 161"/>
                <a:gd name="T15" fmla="*/ 2147483647 h 154"/>
                <a:gd name="T16" fmla="*/ 2147483647 w 161"/>
                <a:gd name="T17" fmla="*/ 2147483647 h 1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
                <a:gd name="T28" fmla="*/ 0 h 154"/>
                <a:gd name="T29" fmla="*/ 161 w 161"/>
                <a:gd name="T30" fmla="*/ 154 h 1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 h="154">
                  <a:moveTo>
                    <a:pt x="161" y="146"/>
                  </a:moveTo>
                  <a:cubicBezTo>
                    <a:pt x="161" y="150"/>
                    <a:pt x="157" y="154"/>
                    <a:pt x="153" y="154"/>
                  </a:cubicBezTo>
                  <a:cubicBezTo>
                    <a:pt x="7" y="154"/>
                    <a:pt x="7" y="154"/>
                    <a:pt x="7" y="154"/>
                  </a:cubicBezTo>
                  <a:cubicBezTo>
                    <a:pt x="3" y="154"/>
                    <a:pt x="0" y="150"/>
                    <a:pt x="0" y="146"/>
                  </a:cubicBezTo>
                  <a:cubicBezTo>
                    <a:pt x="0" y="7"/>
                    <a:pt x="0" y="7"/>
                    <a:pt x="0" y="7"/>
                  </a:cubicBezTo>
                  <a:cubicBezTo>
                    <a:pt x="0" y="3"/>
                    <a:pt x="3" y="0"/>
                    <a:pt x="7" y="0"/>
                  </a:cubicBezTo>
                  <a:cubicBezTo>
                    <a:pt x="153" y="0"/>
                    <a:pt x="153" y="0"/>
                    <a:pt x="153" y="0"/>
                  </a:cubicBezTo>
                  <a:cubicBezTo>
                    <a:pt x="157" y="0"/>
                    <a:pt x="161" y="3"/>
                    <a:pt x="161" y="7"/>
                  </a:cubicBezTo>
                  <a:lnTo>
                    <a:pt x="161" y="146"/>
                  </a:lnTo>
                  <a:close/>
                </a:path>
              </a:pathLst>
            </a:custGeom>
            <a:solidFill>
              <a:srgbClr val="FFFFFF"/>
            </a:solidFill>
            <a:ln w="9525">
              <a:noFill/>
              <a:round/>
              <a:headEnd/>
              <a:tailEnd/>
            </a:ln>
          </p:spPr>
          <p:txBody>
            <a:bodyPr/>
            <a:lstStyle/>
            <a:p>
              <a:endParaRPr lang="zh-CN" altLang="en-US" sz="1200">
                <a:latin typeface="+mn-ea"/>
                <a:ea typeface="+mn-ea"/>
              </a:endParaRPr>
            </a:p>
          </p:txBody>
        </p:sp>
        <p:sp>
          <p:nvSpPr>
            <p:cNvPr id="207" name="Freeform 86"/>
            <p:cNvSpPr>
              <a:spLocks noEditPoints="1"/>
            </p:cNvSpPr>
            <p:nvPr/>
          </p:nvSpPr>
          <p:spPr bwMode="auto">
            <a:xfrm>
              <a:off x="2686" y="1902"/>
              <a:ext cx="390" cy="373"/>
            </a:xfrm>
            <a:custGeom>
              <a:avLst/>
              <a:gdLst>
                <a:gd name="T0" fmla="*/ 2147483647 w 165"/>
                <a:gd name="T1" fmla="*/ 2147483647 h 158"/>
                <a:gd name="T2" fmla="*/ 2147483647 w 165"/>
                <a:gd name="T3" fmla="*/ 2147483647 h 158"/>
                <a:gd name="T4" fmla="*/ 2147483647 w 165"/>
                <a:gd name="T5" fmla="*/ 2147483647 h 158"/>
                <a:gd name="T6" fmla="*/ 1478722432 w 165"/>
                <a:gd name="T7" fmla="*/ 2147483647 h 158"/>
                <a:gd name="T8" fmla="*/ 1478722432 w 165"/>
                <a:gd name="T9" fmla="*/ 2147483647 h 158"/>
                <a:gd name="T10" fmla="*/ 2147483647 w 165"/>
                <a:gd name="T11" fmla="*/ 1448081609 h 158"/>
                <a:gd name="T12" fmla="*/ 2147483647 w 165"/>
                <a:gd name="T13" fmla="*/ 1448081609 h 158"/>
                <a:gd name="T14" fmla="*/ 2147483647 w 165"/>
                <a:gd name="T15" fmla="*/ 2147483647 h 158"/>
                <a:gd name="T16" fmla="*/ 2147483647 w 165"/>
                <a:gd name="T17" fmla="*/ 2147483647 h 158"/>
                <a:gd name="T18" fmla="*/ 2147483647 w 165"/>
                <a:gd name="T19" fmla="*/ 2147483647 h 158"/>
                <a:gd name="T20" fmla="*/ 2147483647 w 165"/>
                <a:gd name="T21" fmla="*/ 0 h 158"/>
                <a:gd name="T22" fmla="*/ 2147483647 w 165"/>
                <a:gd name="T23" fmla="*/ 0 h 158"/>
                <a:gd name="T24" fmla="*/ 0 w 165"/>
                <a:gd name="T25" fmla="*/ 2147483647 h 158"/>
                <a:gd name="T26" fmla="*/ 0 w 165"/>
                <a:gd name="T27" fmla="*/ 2147483647 h 158"/>
                <a:gd name="T28" fmla="*/ 2147483647 w 165"/>
                <a:gd name="T29" fmla="*/ 2147483647 h 158"/>
                <a:gd name="T30" fmla="*/ 2147483647 w 165"/>
                <a:gd name="T31" fmla="*/ 2147483647 h 158"/>
                <a:gd name="T32" fmla="*/ 2147483647 w 165"/>
                <a:gd name="T33" fmla="*/ 2147483647 h 158"/>
                <a:gd name="T34" fmla="*/ 2147483647 w 165"/>
                <a:gd name="T35" fmla="*/ 2147483647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5"/>
                <a:gd name="T55" fmla="*/ 0 h 158"/>
                <a:gd name="T56" fmla="*/ 165 w 165"/>
                <a:gd name="T57" fmla="*/ 158 h 1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5" h="158">
                  <a:moveTo>
                    <a:pt x="161" y="148"/>
                  </a:moveTo>
                  <a:cubicBezTo>
                    <a:pt x="161" y="151"/>
                    <a:pt x="158" y="154"/>
                    <a:pt x="155" y="154"/>
                  </a:cubicBezTo>
                  <a:cubicBezTo>
                    <a:pt x="9" y="154"/>
                    <a:pt x="9" y="154"/>
                    <a:pt x="9" y="154"/>
                  </a:cubicBezTo>
                  <a:cubicBezTo>
                    <a:pt x="6" y="154"/>
                    <a:pt x="4" y="151"/>
                    <a:pt x="4" y="148"/>
                  </a:cubicBezTo>
                  <a:cubicBezTo>
                    <a:pt x="4" y="9"/>
                    <a:pt x="4" y="9"/>
                    <a:pt x="4" y="9"/>
                  </a:cubicBezTo>
                  <a:cubicBezTo>
                    <a:pt x="4" y="6"/>
                    <a:pt x="6" y="4"/>
                    <a:pt x="9" y="4"/>
                  </a:cubicBezTo>
                  <a:cubicBezTo>
                    <a:pt x="155" y="4"/>
                    <a:pt x="155" y="4"/>
                    <a:pt x="155" y="4"/>
                  </a:cubicBezTo>
                  <a:cubicBezTo>
                    <a:pt x="158" y="4"/>
                    <a:pt x="161" y="6"/>
                    <a:pt x="161" y="9"/>
                  </a:cubicBezTo>
                  <a:lnTo>
                    <a:pt x="161" y="148"/>
                  </a:lnTo>
                  <a:close/>
                  <a:moveTo>
                    <a:pt x="165" y="9"/>
                  </a:moveTo>
                  <a:cubicBezTo>
                    <a:pt x="165" y="4"/>
                    <a:pt x="160" y="0"/>
                    <a:pt x="155" y="0"/>
                  </a:cubicBezTo>
                  <a:cubicBezTo>
                    <a:pt x="9" y="0"/>
                    <a:pt x="9" y="0"/>
                    <a:pt x="9" y="0"/>
                  </a:cubicBezTo>
                  <a:cubicBezTo>
                    <a:pt x="4" y="0"/>
                    <a:pt x="0" y="4"/>
                    <a:pt x="0" y="9"/>
                  </a:cubicBezTo>
                  <a:cubicBezTo>
                    <a:pt x="0" y="148"/>
                    <a:pt x="0" y="148"/>
                    <a:pt x="0" y="148"/>
                  </a:cubicBezTo>
                  <a:cubicBezTo>
                    <a:pt x="0" y="153"/>
                    <a:pt x="4" y="158"/>
                    <a:pt x="9" y="158"/>
                  </a:cubicBezTo>
                  <a:cubicBezTo>
                    <a:pt x="155" y="158"/>
                    <a:pt x="155" y="158"/>
                    <a:pt x="155" y="158"/>
                  </a:cubicBezTo>
                  <a:cubicBezTo>
                    <a:pt x="160" y="158"/>
                    <a:pt x="165" y="153"/>
                    <a:pt x="165" y="148"/>
                  </a:cubicBezTo>
                  <a:lnTo>
                    <a:pt x="165" y="9"/>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08" name="Freeform 87"/>
            <p:cNvSpPr>
              <a:spLocks/>
            </p:cNvSpPr>
            <p:nvPr/>
          </p:nvSpPr>
          <p:spPr bwMode="auto">
            <a:xfrm>
              <a:off x="2956" y="2325"/>
              <a:ext cx="120" cy="115"/>
            </a:xfrm>
            <a:custGeom>
              <a:avLst/>
              <a:gdLst>
                <a:gd name="T0" fmla="*/ 61 w 120"/>
                <a:gd name="T1" fmla="*/ 0 h 115"/>
                <a:gd name="T2" fmla="*/ 75 w 120"/>
                <a:gd name="T3" fmla="*/ 45 h 115"/>
                <a:gd name="T4" fmla="*/ 120 w 120"/>
                <a:gd name="T5" fmla="*/ 45 h 115"/>
                <a:gd name="T6" fmla="*/ 85 w 120"/>
                <a:gd name="T7" fmla="*/ 71 h 115"/>
                <a:gd name="T8" fmla="*/ 99 w 120"/>
                <a:gd name="T9" fmla="*/ 115 h 115"/>
                <a:gd name="T10" fmla="*/ 61 w 120"/>
                <a:gd name="T11" fmla="*/ 87 h 115"/>
                <a:gd name="T12" fmla="*/ 23 w 120"/>
                <a:gd name="T13" fmla="*/ 115 h 115"/>
                <a:gd name="T14" fmla="*/ 37 w 120"/>
                <a:gd name="T15" fmla="*/ 71 h 115"/>
                <a:gd name="T16" fmla="*/ 0 w 120"/>
                <a:gd name="T17" fmla="*/ 45 h 115"/>
                <a:gd name="T18" fmla="*/ 47 w 120"/>
                <a:gd name="T19" fmla="*/ 45 h 115"/>
                <a:gd name="T20" fmla="*/ 61 w 120"/>
                <a:gd name="T21" fmla="*/ 0 h 1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
                <a:gd name="T34" fmla="*/ 0 h 115"/>
                <a:gd name="T35" fmla="*/ 120 w 120"/>
                <a:gd name="T36" fmla="*/ 115 h 1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 h="115">
                  <a:moveTo>
                    <a:pt x="61" y="0"/>
                  </a:moveTo>
                  <a:lnTo>
                    <a:pt x="75" y="45"/>
                  </a:lnTo>
                  <a:lnTo>
                    <a:pt x="120" y="45"/>
                  </a:lnTo>
                  <a:lnTo>
                    <a:pt x="85" y="71"/>
                  </a:lnTo>
                  <a:lnTo>
                    <a:pt x="99" y="115"/>
                  </a:lnTo>
                  <a:lnTo>
                    <a:pt x="61" y="87"/>
                  </a:lnTo>
                  <a:lnTo>
                    <a:pt x="23" y="115"/>
                  </a:lnTo>
                  <a:lnTo>
                    <a:pt x="37" y="71"/>
                  </a:lnTo>
                  <a:lnTo>
                    <a:pt x="0" y="45"/>
                  </a:lnTo>
                  <a:lnTo>
                    <a:pt x="47" y="45"/>
                  </a:lnTo>
                  <a:lnTo>
                    <a:pt x="61" y="0"/>
                  </a:lnTo>
                  <a:close/>
                </a:path>
              </a:pathLst>
            </a:custGeom>
            <a:solidFill>
              <a:srgbClr val="646C89"/>
            </a:solidFill>
            <a:ln w="9525">
              <a:noFill/>
              <a:round/>
              <a:headEnd/>
              <a:tailEnd/>
            </a:ln>
          </p:spPr>
          <p:txBody>
            <a:bodyPr/>
            <a:lstStyle/>
            <a:p>
              <a:endParaRPr lang="zh-CN" altLang="en-US" sz="1200">
                <a:latin typeface="+mn-ea"/>
                <a:ea typeface="+mn-ea"/>
              </a:endParaRPr>
            </a:p>
          </p:txBody>
        </p:sp>
        <p:sp>
          <p:nvSpPr>
            <p:cNvPr id="209" name="Freeform 88"/>
            <p:cNvSpPr>
              <a:spLocks/>
            </p:cNvSpPr>
            <p:nvPr/>
          </p:nvSpPr>
          <p:spPr bwMode="auto">
            <a:xfrm>
              <a:off x="2965" y="2334"/>
              <a:ext cx="102" cy="97"/>
            </a:xfrm>
            <a:custGeom>
              <a:avLst/>
              <a:gdLst>
                <a:gd name="T0" fmla="*/ 52 w 102"/>
                <a:gd name="T1" fmla="*/ 0 h 97"/>
                <a:gd name="T2" fmla="*/ 64 w 102"/>
                <a:gd name="T3" fmla="*/ 38 h 97"/>
                <a:gd name="T4" fmla="*/ 102 w 102"/>
                <a:gd name="T5" fmla="*/ 38 h 97"/>
                <a:gd name="T6" fmla="*/ 71 w 102"/>
                <a:gd name="T7" fmla="*/ 59 h 97"/>
                <a:gd name="T8" fmla="*/ 83 w 102"/>
                <a:gd name="T9" fmla="*/ 97 h 97"/>
                <a:gd name="T10" fmla="*/ 52 w 102"/>
                <a:gd name="T11" fmla="*/ 73 h 97"/>
                <a:gd name="T12" fmla="*/ 21 w 102"/>
                <a:gd name="T13" fmla="*/ 97 h 97"/>
                <a:gd name="T14" fmla="*/ 33 w 102"/>
                <a:gd name="T15" fmla="*/ 59 h 97"/>
                <a:gd name="T16" fmla="*/ 0 w 102"/>
                <a:gd name="T17" fmla="*/ 38 h 97"/>
                <a:gd name="T18" fmla="*/ 40 w 102"/>
                <a:gd name="T19" fmla="*/ 38 h 97"/>
                <a:gd name="T20" fmla="*/ 52 w 102"/>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2"/>
                <a:gd name="T34" fmla="*/ 0 h 97"/>
                <a:gd name="T35" fmla="*/ 102 w 102"/>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2" h="97">
                  <a:moveTo>
                    <a:pt x="52" y="0"/>
                  </a:moveTo>
                  <a:lnTo>
                    <a:pt x="64" y="38"/>
                  </a:lnTo>
                  <a:lnTo>
                    <a:pt x="102" y="38"/>
                  </a:lnTo>
                  <a:lnTo>
                    <a:pt x="71" y="59"/>
                  </a:lnTo>
                  <a:lnTo>
                    <a:pt x="83" y="97"/>
                  </a:lnTo>
                  <a:lnTo>
                    <a:pt x="52" y="73"/>
                  </a:lnTo>
                  <a:lnTo>
                    <a:pt x="21" y="97"/>
                  </a:lnTo>
                  <a:lnTo>
                    <a:pt x="33" y="59"/>
                  </a:lnTo>
                  <a:lnTo>
                    <a:pt x="0" y="38"/>
                  </a:lnTo>
                  <a:lnTo>
                    <a:pt x="40" y="38"/>
                  </a:lnTo>
                  <a:lnTo>
                    <a:pt x="52" y="0"/>
                  </a:lnTo>
                  <a:close/>
                </a:path>
              </a:pathLst>
            </a:custGeom>
            <a:solidFill>
              <a:srgbClr val="FFCC68"/>
            </a:solidFill>
            <a:ln w="9525">
              <a:noFill/>
              <a:round/>
              <a:headEnd/>
              <a:tailEnd/>
            </a:ln>
          </p:spPr>
          <p:txBody>
            <a:bodyPr/>
            <a:lstStyle/>
            <a:p>
              <a:endParaRPr lang="zh-CN" altLang="en-US" sz="1200">
                <a:latin typeface="+mn-ea"/>
                <a:ea typeface="+mn-ea"/>
              </a:endParaRPr>
            </a:p>
          </p:txBody>
        </p:sp>
        <p:sp>
          <p:nvSpPr>
            <p:cNvPr id="210" name="Freeform 89"/>
            <p:cNvSpPr>
              <a:spLocks noEditPoints="1"/>
            </p:cNvSpPr>
            <p:nvPr/>
          </p:nvSpPr>
          <p:spPr bwMode="auto">
            <a:xfrm>
              <a:off x="2963" y="2329"/>
              <a:ext cx="108" cy="104"/>
            </a:xfrm>
            <a:custGeom>
              <a:avLst/>
              <a:gdLst>
                <a:gd name="T0" fmla="*/ 52 w 108"/>
                <a:gd name="T1" fmla="*/ 5 h 104"/>
                <a:gd name="T2" fmla="*/ 63 w 108"/>
                <a:gd name="T3" fmla="*/ 43 h 104"/>
                <a:gd name="T4" fmla="*/ 66 w 108"/>
                <a:gd name="T5" fmla="*/ 43 h 104"/>
                <a:gd name="T6" fmla="*/ 66 w 108"/>
                <a:gd name="T7" fmla="*/ 43 h 104"/>
                <a:gd name="T8" fmla="*/ 104 w 108"/>
                <a:gd name="T9" fmla="*/ 43 h 104"/>
                <a:gd name="T10" fmla="*/ 104 w 108"/>
                <a:gd name="T11" fmla="*/ 41 h 104"/>
                <a:gd name="T12" fmla="*/ 73 w 108"/>
                <a:gd name="T13" fmla="*/ 64 h 104"/>
                <a:gd name="T14" fmla="*/ 70 w 108"/>
                <a:gd name="T15" fmla="*/ 64 h 104"/>
                <a:gd name="T16" fmla="*/ 73 w 108"/>
                <a:gd name="T17" fmla="*/ 64 h 104"/>
                <a:gd name="T18" fmla="*/ 85 w 108"/>
                <a:gd name="T19" fmla="*/ 102 h 104"/>
                <a:gd name="T20" fmla="*/ 85 w 108"/>
                <a:gd name="T21" fmla="*/ 100 h 104"/>
                <a:gd name="T22" fmla="*/ 54 w 108"/>
                <a:gd name="T23" fmla="*/ 78 h 104"/>
                <a:gd name="T24" fmla="*/ 54 w 108"/>
                <a:gd name="T25" fmla="*/ 78 h 104"/>
                <a:gd name="T26" fmla="*/ 54 w 108"/>
                <a:gd name="T27" fmla="*/ 78 h 104"/>
                <a:gd name="T28" fmla="*/ 21 w 108"/>
                <a:gd name="T29" fmla="*/ 100 h 104"/>
                <a:gd name="T30" fmla="*/ 23 w 108"/>
                <a:gd name="T31" fmla="*/ 102 h 104"/>
                <a:gd name="T32" fmla="*/ 35 w 108"/>
                <a:gd name="T33" fmla="*/ 64 h 104"/>
                <a:gd name="T34" fmla="*/ 35 w 108"/>
                <a:gd name="T35" fmla="*/ 64 h 104"/>
                <a:gd name="T36" fmla="*/ 35 w 108"/>
                <a:gd name="T37" fmla="*/ 64 h 104"/>
                <a:gd name="T38" fmla="*/ 4 w 108"/>
                <a:gd name="T39" fmla="*/ 41 h 104"/>
                <a:gd name="T40" fmla="*/ 2 w 108"/>
                <a:gd name="T41" fmla="*/ 43 h 104"/>
                <a:gd name="T42" fmla="*/ 42 w 108"/>
                <a:gd name="T43" fmla="*/ 43 h 104"/>
                <a:gd name="T44" fmla="*/ 42 w 108"/>
                <a:gd name="T45" fmla="*/ 43 h 104"/>
                <a:gd name="T46" fmla="*/ 42 w 108"/>
                <a:gd name="T47" fmla="*/ 43 h 104"/>
                <a:gd name="T48" fmla="*/ 54 w 108"/>
                <a:gd name="T49" fmla="*/ 5 h 104"/>
                <a:gd name="T50" fmla="*/ 52 w 108"/>
                <a:gd name="T51" fmla="*/ 5 h 104"/>
                <a:gd name="T52" fmla="*/ 42 w 108"/>
                <a:gd name="T53" fmla="*/ 41 h 104"/>
                <a:gd name="T54" fmla="*/ 2 w 108"/>
                <a:gd name="T55" fmla="*/ 41 h 104"/>
                <a:gd name="T56" fmla="*/ 0 w 108"/>
                <a:gd name="T57" fmla="*/ 41 h 104"/>
                <a:gd name="T58" fmla="*/ 2 w 108"/>
                <a:gd name="T59" fmla="*/ 43 h 104"/>
                <a:gd name="T60" fmla="*/ 33 w 108"/>
                <a:gd name="T61" fmla="*/ 67 h 104"/>
                <a:gd name="T62" fmla="*/ 33 w 108"/>
                <a:gd name="T63" fmla="*/ 64 h 104"/>
                <a:gd name="T64" fmla="*/ 21 w 108"/>
                <a:gd name="T65" fmla="*/ 102 h 104"/>
                <a:gd name="T66" fmla="*/ 21 w 108"/>
                <a:gd name="T67" fmla="*/ 104 h 104"/>
                <a:gd name="T68" fmla="*/ 23 w 108"/>
                <a:gd name="T69" fmla="*/ 102 h 104"/>
                <a:gd name="T70" fmla="*/ 54 w 108"/>
                <a:gd name="T71" fmla="*/ 81 h 104"/>
                <a:gd name="T72" fmla="*/ 54 w 108"/>
                <a:gd name="T73" fmla="*/ 81 h 104"/>
                <a:gd name="T74" fmla="*/ 85 w 108"/>
                <a:gd name="T75" fmla="*/ 102 h 104"/>
                <a:gd name="T76" fmla="*/ 87 w 108"/>
                <a:gd name="T77" fmla="*/ 104 h 104"/>
                <a:gd name="T78" fmla="*/ 87 w 108"/>
                <a:gd name="T79" fmla="*/ 102 h 104"/>
                <a:gd name="T80" fmla="*/ 75 w 108"/>
                <a:gd name="T81" fmla="*/ 64 h 104"/>
                <a:gd name="T82" fmla="*/ 73 w 108"/>
                <a:gd name="T83" fmla="*/ 67 h 104"/>
                <a:gd name="T84" fmla="*/ 106 w 108"/>
                <a:gd name="T85" fmla="*/ 43 h 104"/>
                <a:gd name="T86" fmla="*/ 108 w 108"/>
                <a:gd name="T87" fmla="*/ 41 h 104"/>
                <a:gd name="T88" fmla="*/ 104 w 108"/>
                <a:gd name="T89" fmla="*/ 41 h 104"/>
                <a:gd name="T90" fmla="*/ 66 w 108"/>
                <a:gd name="T91" fmla="*/ 41 h 104"/>
                <a:gd name="T92" fmla="*/ 66 w 108"/>
                <a:gd name="T93" fmla="*/ 41 h 104"/>
                <a:gd name="T94" fmla="*/ 54 w 108"/>
                <a:gd name="T95" fmla="*/ 5 h 104"/>
                <a:gd name="T96" fmla="*/ 54 w 108"/>
                <a:gd name="T97" fmla="*/ 0 h 104"/>
                <a:gd name="T98" fmla="*/ 52 w 108"/>
                <a:gd name="T99" fmla="*/ 5 h 104"/>
                <a:gd name="T100" fmla="*/ 40 w 108"/>
                <a:gd name="T101" fmla="*/ 41 h 104"/>
                <a:gd name="T102" fmla="*/ 42 w 108"/>
                <a:gd name="T103" fmla="*/ 41 h 1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8"/>
                <a:gd name="T157" fmla="*/ 0 h 104"/>
                <a:gd name="T158" fmla="*/ 108 w 108"/>
                <a:gd name="T159" fmla="*/ 104 h 10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8" h="104">
                  <a:moveTo>
                    <a:pt x="52" y="5"/>
                  </a:moveTo>
                  <a:lnTo>
                    <a:pt x="63" y="43"/>
                  </a:lnTo>
                  <a:lnTo>
                    <a:pt x="66" y="43"/>
                  </a:lnTo>
                  <a:lnTo>
                    <a:pt x="104" y="43"/>
                  </a:lnTo>
                  <a:lnTo>
                    <a:pt x="104" y="41"/>
                  </a:lnTo>
                  <a:lnTo>
                    <a:pt x="73" y="64"/>
                  </a:lnTo>
                  <a:lnTo>
                    <a:pt x="70" y="64"/>
                  </a:lnTo>
                  <a:lnTo>
                    <a:pt x="73" y="64"/>
                  </a:lnTo>
                  <a:lnTo>
                    <a:pt x="85" y="102"/>
                  </a:lnTo>
                  <a:lnTo>
                    <a:pt x="85" y="100"/>
                  </a:lnTo>
                  <a:lnTo>
                    <a:pt x="54" y="78"/>
                  </a:lnTo>
                  <a:lnTo>
                    <a:pt x="21" y="100"/>
                  </a:lnTo>
                  <a:lnTo>
                    <a:pt x="23" y="102"/>
                  </a:lnTo>
                  <a:lnTo>
                    <a:pt x="35" y="64"/>
                  </a:lnTo>
                  <a:lnTo>
                    <a:pt x="4" y="41"/>
                  </a:lnTo>
                  <a:lnTo>
                    <a:pt x="2" y="43"/>
                  </a:lnTo>
                  <a:lnTo>
                    <a:pt x="42" y="43"/>
                  </a:lnTo>
                  <a:lnTo>
                    <a:pt x="54" y="5"/>
                  </a:lnTo>
                  <a:lnTo>
                    <a:pt x="52" y="5"/>
                  </a:lnTo>
                  <a:close/>
                  <a:moveTo>
                    <a:pt x="42" y="41"/>
                  </a:moveTo>
                  <a:lnTo>
                    <a:pt x="2" y="41"/>
                  </a:lnTo>
                  <a:lnTo>
                    <a:pt x="0" y="41"/>
                  </a:lnTo>
                  <a:lnTo>
                    <a:pt x="2" y="43"/>
                  </a:lnTo>
                  <a:lnTo>
                    <a:pt x="33" y="67"/>
                  </a:lnTo>
                  <a:lnTo>
                    <a:pt x="33" y="64"/>
                  </a:lnTo>
                  <a:lnTo>
                    <a:pt x="21" y="102"/>
                  </a:lnTo>
                  <a:lnTo>
                    <a:pt x="21" y="104"/>
                  </a:lnTo>
                  <a:lnTo>
                    <a:pt x="23" y="102"/>
                  </a:lnTo>
                  <a:lnTo>
                    <a:pt x="54" y="81"/>
                  </a:lnTo>
                  <a:lnTo>
                    <a:pt x="85" y="102"/>
                  </a:lnTo>
                  <a:lnTo>
                    <a:pt x="87" y="104"/>
                  </a:lnTo>
                  <a:lnTo>
                    <a:pt x="87" y="102"/>
                  </a:lnTo>
                  <a:lnTo>
                    <a:pt x="75" y="64"/>
                  </a:lnTo>
                  <a:lnTo>
                    <a:pt x="73" y="67"/>
                  </a:lnTo>
                  <a:lnTo>
                    <a:pt x="106" y="43"/>
                  </a:lnTo>
                  <a:lnTo>
                    <a:pt x="108" y="41"/>
                  </a:lnTo>
                  <a:lnTo>
                    <a:pt x="104" y="41"/>
                  </a:lnTo>
                  <a:lnTo>
                    <a:pt x="66" y="41"/>
                  </a:lnTo>
                  <a:lnTo>
                    <a:pt x="54" y="5"/>
                  </a:lnTo>
                  <a:lnTo>
                    <a:pt x="54" y="0"/>
                  </a:lnTo>
                  <a:lnTo>
                    <a:pt x="52" y="5"/>
                  </a:lnTo>
                  <a:lnTo>
                    <a:pt x="40" y="41"/>
                  </a:lnTo>
                  <a:lnTo>
                    <a:pt x="42" y="41"/>
                  </a:lnTo>
                  <a:close/>
                </a:path>
              </a:pathLst>
            </a:custGeom>
            <a:solidFill>
              <a:srgbClr val="F8981D"/>
            </a:solidFill>
            <a:ln w="9525">
              <a:noFill/>
              <a:round/>
              <a:headEnd/>
              <a:tailEnd/>
            </a:ln>
          </p:spPr>
          <p:txBody>
            <a:bodyPr/>
            <a:lstStyle/>
            <a:p>
              <a:endParaRPr lang="zh-CN" altLang="en-US" sz="1200">
                <a:latin typeface="+mn-ea"/>
                <a:ea typeface="+mn-ea"/>
              </a:endParaRPr>
            </a:p>
          </p:txBody>
        </p:sp>
        <p:sp>
          <p:nvSpPr>
            <p:cNvPr id="211" name="Freeform 90"/>
            <p:cNvSpPr>
              <a:spLocks noEditPoints="1"/>
            </p:cNvSpPr>
            <p:nvPr/>
          </p:nvSpPr>
          <p:spPr bwMode="auto">
            <a:xfrm>
              <a:off x="2691" y="2344"/>
              <a:ext cx="33" cy="73"/>
            </a:xfrm>
            <a:custGeom>
              <a:avLst/>
              <a:gdLst>
                <a:gd name="T0" fmla="*/ 33 w 33"/>
                <a:gd name="T1" fmla="*/ 73 h 73"/>
                <a:gd name="T2" fmla="*/ 26 w 33"/>
                <a:gd name="T3" fmla="*/ 73 h 73"/>
                <a:gd name="T4" fmla="*/ 24 w 33"/>
                <a:gd name="T5" fmla="*/ 56 h 73"/>
                <a:gd name="T6" fmla="*/ 10 w 33"/>
                <a:gd name="T7" fmla="*/ 56 h 73"/>
                <a:gd name="T8" fmla="*/ 7 w 33"/>
                <a:gd name="T9" fmla="*/ 73 h 73"/>
                <a:gd name="T10" fmla="*/ 0 w 33"/>
                <a:gd name="T11" fmla="*/ 73 h 73"/>
                <a:gd name="T12" fmla="*/ 0 w 33"/>
                <a:gd name="T13" fmla="*/ 73 h 73"/>
                <a:gd name="T14" fmla="*/ 14 w 33"/>
                <a:gd name="T15" fmla="*/ 0 h 73"/>
                <a:gd name="T16" fmla="*/ 21 w 33"/>
                <a:gd name="T17" fmla="*/ 0 h 73"/>
                <a:gd name="T18" fmla="*/ 33 w 33"/>
                <a:gd name="T19" fmla="*/ 73 h 73"/>
                <a:gd name="T20" fmla="*/ 24 w 33"/>
                <a:gd name="T21" fmla="*/ 52 h 73"/>
                <a:gd name="T22" fmla="*/ 17 w 33"/>
                <a:gd name="T23" fmla="*/ 11 h 73"/>
                <a:gd name="T24" fmla="*/ 10 w 33"/>
                <a:gd name="T25" fmla="*/ 52 h 73"/>
                <a:gd name="T26" fmla="*/ 24 w 33"/>
                <a:gd name="T27" fmla="*/ 52 h 7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73"/>
                <a:gd name="T44" fmla="*/ 33 w 33"/>
                <a:gd name="T45" fmla="*/ 73 h 7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73">
                  <a:moveTo>
                    <a:pt x="33" y="73"/>
                  </a:moveTo>
                  <a:lnTo>
                    <a:pt x="26" y="73"/>
                  </a:lnTo>
                  <a:lnTo>
                    <a:pt x="24" y="56"/>
                  </a:lnTo>
                  <a:lnTo>
                    <a:pt x="10" y="56"/>
                  </a:lnTo>
                  <a:lnTo>
                    <a:pt x="7" y="73"/>
                  </a:lnTo>
                  <a:lnTo>
                    <a:pt x="0" y="73"/>
                  </a:lnTo>
                  <a:lnTo>
                    <a:pt x="14" y="0"/>
                  </a:lnTo>
                  <a:lnTo>
                    <a:pt x="21" y="0"/>
                  </a:lnTo>
                  <a:lnTo>
                    <a:pt x="33" y="73"/>
                  </a:lnTo>
                  <a:close/>
                  <a:moveTo>
                    <a:pt x="24" y="52"/>
                  </a:moveTo>
                  <a:lnTo>
                    <a:pt x="17" y="11"/>
                  </a:lnTo>
                  <a:lnTo>
                    <a:pt x="10" y="52"/>
                  </a:lnTo>
                  <a:lnTo>
                    <a:pt x="24" y="52"/>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2" name="Freeform 91"/>
            <p:cNvSpPr>
              <a:spLocks/>
            </p:cNvSpPr>
            <p:nvPr/>
          </p:nvSpPr>
          <p:spPr bwMode="auto">
            <a:xfrm>
              <a:off x="2734"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856773888 h 19"/>
                <a:gd name="T10" fmla="*/ 827458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2147483647 w 11"/>
                <a:gd name="T21" fmla="*/ 856773888 h 19"/>
                <a:gd name="T22" fmla="*/ 827458203 w 11"/>
                <a:gd name="T23" fmla="*/ 856773888 h 19"/>
                <a:gd name="T24" fmla="*/ 827458203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8" y="19"/>
                  </a:cubicBezTo>
                  <a:cubicBezTo>
                    <a:pt x="2" y="19"/>
                    <a:pt x="2" y="19"/>
                    <a:pt x="2" y="19"/>
                  </a:cubicBezTo>
                  <a:cubicBezTo>
                    <a:pt x="1" y="19"/>
                    <a:pt x="0" y="18"/>
                    <a:pt x="0" y="17"/>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17"/>
                    <a:pt x="2" y="17"/>
                    <a:pt x="2"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3" name="Freeform 92"/>
            <p:cNvSpPr>
              <a:spLocks/>
            </p:cNvSpPr>
            <p:nvPr/>
          </p:nvSpPr>
          <p:spPr bwMode="auto">
            <a:xfrm>
              <a:off x="2769"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856773888 h 19"/>
                <a:gd name="T10" fmla="*/ 827458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2147483647 w 11"/>
                <a:gd name="T21" fmla="*/ 856773888 h 19"/>
                <a:gd name="T22" fmla="*/ 1192816203 w 11"/>
                <a:gd name="T23" fmla="*/ 856773888 h 19"/>
                <a:gd name="T24" fmla="*/ 1192816203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9" y="19"/>
                  </a:cubicBezTo>
                  <a:cubicBezTo>
                    <a:pt x="2" y="19"/>
                    <a:pt x="2" y="19"/>
                    <a:pt x="2" y="19"/>
                  </a:cubicBezTo>
                  <a:cubicBezTo>
                    <a:pt x="1" y="19"/>
                    <a:pt x="0" y="18"/>
                    <a:pt x="0" y="17"/>
                  </a:cubicBezTo>
                  <a:cubicBezTo>
                    <a:pt x="0" y="2"/>
                    <a:pt x="0" y="2"/>
                    <a:pt x="0" y="2"/>
                  </a:cubicBezTo>
                  <a:cubicBezTo>
                    <a:pt x="0" y="0"/>
                    <a:pt x="1" y="0"/>
                    <a:pt x="2" y="0"/>
                  </a:cubicBezTo>
                  <a:cubicBezTo>
                    <a:pt x="9" y="0"/>
                    <a:pt x="9" y="0"/>
                    <a:pt x="9" y="0"/>
                  </a:cubicBezTo>
                  <a:cubicBezTo>
                    <a:pt x="10" y="0"/>
                    <a:pt x="11" y="0"/>
                    <a:pt x="11" y="2"/>
                  </a:cubicBezTo>
                  <a:cubicBezTo>
                    <a:pt x="11" y="6"/>
                    <a:pt x="11" y="6"/>
                    <a:pt x="11" y="6"/>
                  </a:cubicBezTo>
                  <a:cubicBezTo>
                    <a:pt x="8" y="6"/>
                    <a:pt x="8" y="6"/>
                    <a:pt x="8" y="6"/>
                  </a:cubicBezTo>
                  <a:cubicBezTo>
                    <a:pt x="8" y="2"/>
                    <a:pt x="8" y="2"/>
                    <a:pt x="8" y="2"/>
                  </a:cubicBezTo>
                  <a:cubicBezTo>
                    <a:pt x="3" y="2"/>
                    <a:pt x="3" y="2"/>
                    <a:pt x="3" y="2"/>
                  </a:cubicBezTo>
                  <a:cubicBezTo>
                    <a:pt x="3" y="17"/>
                    <a:pt x="3" y="17"/>
                    <a:pt x="3"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4" name="Freeform 93"/>
            <p:cNvSpPr>
              <a:spLocks noEditPoints="1"/>
            </p:cNvSpPr>
            <p:nvPr/>
          </p:nvSpPr>
          <p:spPr bwMode="auto">
            <a:xfrm>
              <a:off x="2804" y="2372"/>
              <a:ext cx="26" cy="45"/>
            </a:xfrm>
            <a:custGeom>
              <a:avLst/>
              <a:gdLst>
                <a:gd name="T0" fmla="*/ 2147483647 w 11"/>
                <a:gd name="T1" fmla="*/ 2147483647 h 19"/>
                <a:gd name="T2" fmla="*/ 2147483647 w 11"/>
                <a:gd name="T3" fmla="*/ 2147483647 h 19"/>
                <a:gd name="T4" fmla="*/ 1192816203 w 11"/>
                <a:gd name="T5" fmla="*/ 2147483647 h 19"/>
                <a:gd name="T6" fmla="*/ 0 w 11"/>
                <a:gd name="T7" fmla="*/ 2147483647 h 19"/>
                <a:gd name="T8" fmla="*/ 0 w 11"/>
                <a:gd name="T9" fmla="*/ 856773888 h 19"/>
                <a:gd name="T10" fmla="*/ 1192816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1192816203 w 11"/>
                <a:gd name="T21" fmla="*/ 2147483647 h 19"/>
                <a:gd name="T22" fmla="*/ 1192816203 w 11"/>
                <a:gd name="T23" fmla="*/ 2147483647 h 19"/>
                <a:gd name="T24" fmla="*/ 2147483647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2147483647 w 11"/>
                <a:gd name="T35" fmla="*/ 856773888 h 19"/>
                <a:gd name="T36" fmla="*/ 1192816203 w 11"/>
                <a:gd name="T37" fmla="*/ 856773888 h 19"/>
                <a:gd name="T38" fmla="*/ 1192816203 w 11"/>
                <a:gd name="T39" fmla="*/ 2147483647 h 19"/>
                <a:gd name="T40" fmla="*/ 2147483647 w 11"/>
                <a:gd name="T41" fmla="*/ 2147483647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9"/>
                <a:gd name="T65" fmla="*/ 11 w 11"/>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9">
                  <a:moveTo>
                    <a:pt x="11" y="17"/>
                  </a:moveTo>
                  <a:cubicBezTo>
                    <a:pt x="11" y="18"/>
                    <a:pt x="11" y="19"/>
                    <a:pt x="9" y="19"/>
                  </a:cubicBezTo>
                  <a:cubicBezTo>
                    <a:pt x="3" y="19"/>
                    <a:pt x="3" y="19"/>
                    <a:pt x="3" y="19"/>
                  </a:cubicBezTo>
                  <a:cubicBezTo>
                    <a:pt x="1" y="19"/>
                    <a:pt x="0" y="19"/>
                    <a:pt x="0" y="17"/>
                  </a:cubicBezTo>
                  <a:cubicBezTo>
                    <a:pt x="0" y="2"/>
                    <a:pt x="0" y="2"/>
                    <a:pt x="0" y="2"/>
                  </a:cubicBezTo>
                  <a:cubicBezTo>
                    <a:pt x="0" y="0"/>
                    <a:pt x="1" y="0"/>
                    <a:pt x="3" y="0"/>
                  </a:cubicBezTo>
                  <a:cubicBezTo>
                    <a:pt x="9" y="0"/>
                    <a:pt x="9" y="0"/>
                    <a:pt x="9" y="0"/>
                  </a:cubicBezTo>
                  <a:cubicBezTo>
                    <a:pt x="11" y="0"/>
                    <a:pt x="11" y="0"/>
                    <a:pt x="11" y="2"/>
                  </a:cubicBezTo>
                  <a:cubicBezTo>
                    <a:pt x="11" y="9"/>
                    <a:pt x="11" y="9"/>
                    <a:pt x="11" y="9"/>
                  </a:cubicBezTo>
                  <a:cubicBezTo>
                    <a:pt x="10" y="10"/>
                    <a:pt x="10" y="10"/>
                    <a:pt x="10" y="10"/>
                  </a:cubicBezTo>
                  <a:cubicBezTo>
                    <a:pt x="3" y="10"/>
                    <a:pt x="3" y="10"/>
                    <a:pt x="3" y="10"/>
                  </a:cubicBezTo>
                  <a:cubicBezTo>
                    <a:pt x="3" y="17"/>
                    <a:pt x="3" y="17"/>
                    <a:pt x="3" y="17"/>
                  </a:cubicBezTo>
                  <a:cubicBezTo>
                    <a:pt x="9" y="17"/>
                    <a:pt x="9" y="17"/>
                    <a:pt x="9" y="17"/>
                  </a:cubicBezTo>
                  <a:cubicBezTo>
                    <a:pt x="9" y="13"/>
                    <a:pt x="9" y="13"/>
                    <a:pt x="9" y="13"/>
                  </a:cubicBezTo>
                  <a:cubicBezTo>
                    <a:pt x="11" y="13"/>
                    <a:pt x="11" y="13"/>
                    <a:pt x="11" y="13"/>
                  </a:cubicBezTo>
                  <a:lnTo>
                    <a:pt x="11" y="17"/>
                  </a:lnTo>
                  <a:close/>
                  <a:moveTo>
                    <a:pt x="9" y="8"/>
                  </a:moveTo>
                  <a:cubicBezTo>
                    <a:pt x="9" y="2"/>
                    <a:pt x="9" y="2"/>
                    <a:pt x="9" y="2"/>
                  </a:cubicBezTo>
                  <a:cubicBezTo>
                    <a:pt x="3" y="2"/>
                    <a:pt x="3" y="2"/>
                    <a:pt x="3" y="2"/>
                  </a:cubicBezTo>
                  <a:cubicBezTo>
                    <a:pt x="3" y="8"/>
                    <a:pt x="3" y="8"/>
                    <a:pt x="3" y="8"/>
                  </a:cubicBezTo>
                  <a:lnTo>
                    <a:pt x="9" y="8"/>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5" name="Freeform 94"/>
            <p:cNvSpPr>
              <a:spLocks/>
            </p:cNvSpPr>
            <p:nvPr/>
          </p:nvSpPr>
          <p:spPr bwMode="auto">
            <a:xfrm>
              <a:off x="2842"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2147483647 h 19"/>
                <a:gd name="T10" fmla="*/ 827458203 w 11"/>
                <a:gd name="T11" fmla="*/ 2147483647 h 19"/>
                <a:gd name="T12" fmla="*/ 827458203 w 11"/>
                <a:gd name="T13" fmla="*/ 2147483647 h 19"/>
                <a:gd name="T14" fmla="*/ 2147483647 w 11"/>
                <a:gd name="T15" fmla="*/ 2147483647 h 19"/>
                <a:gd name="T16" fmla="*/ 2147483647 w 11"/>
                <a:gd name="T17" fmla="*/ 2147483647 h 19"/>
                <a:gd name="T18" fmla="*/ 350078703 w 11"/>
                <a:gd name="T19" fmla="*/ 2147483647 h 19"/>
                <a:gd name="T20" fmla="*/ 0 w 11"/>
                <a:gd name="T21" fmla="*/ 2029200499 h 19"/>
                <a:gd name="T22" fmla="*/ 0 w 11"/>
                <a:gd name="T23" fmla="*/ 856773888 h 19"/>
                <a:gd name="T24" fmla="*/ 827458203 w 11"/>
                <a:gd name="T25" fmla="*/ 0 h 19"/>
                <a:gd name="T26" fmla="*/ 2147483647 w 11"/>
                <a:gd name="T27" fmla="*/ 0 h 19"/>
                <a:gd name="T28" fmla="*/ 2147483647 w 11"/>
                <a:gd name="T29" fmla="*/ 856773888 h 19"/>
                <a:gd name="T30" fmla="*/ 2147483647 w 11"/>
                <a:gd name="T31" fmla="*/ 2147483647 h 19"/>
                <a:gd name="T32" fmla="*/ 2147483647 w 11"/>
                <a:gd name="T33" fmla="*/ 2147483647 h 19"/>
                <a:gd name="T34" fmla="*/ 2147483647 w 11"/>
                <a:gd name="T35" fmla="*/ 856773888 h 19"/>
                <a:gd name="T36" fmla="*/ 827458203 w 11"/>
                <a:gd name="T37" fmla="*/ 856773888 h 19"/>
                <a:gd name="T38" fmla="*/ 827458203 w 11"/>
                <a:gd name="T39" fmla="*/ 2029200499 h 19"/>
                <a:gd name="T40" fmla="*/ 2147483647 w 11"/>
                <a:gd name="T41" fmla="*/ 2147483647 h 19"/>
                <a:gd name="T42" fmla="*/ 2147483647 w 11"/>
                <a:gd name="T43" fmla="*/ 2147483647 h 19"/>
                <a:gd name="T44" fmla="*/ 2147483647 w 11"/>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
                <a:gd name="T70" fmla="*/ 0 h 19"/>
                <a:gd name="T71" fmla="*/ 11 w 11"/>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 h="19">
                  <a:moveTo>
                    <a:pt x="11" y="17"/>
                  </a:moveTo>
                  <a:cubicBezTo>
                    <a:pt x="11" y="18"/>
                    <a:pt x="10" y="19"/>
                    <a:pt x="8" y="19"/>
                  </a:cubicBezTo>
                  <a:cubicBezTo>
                    <a:pt x="2" y="19"/>
                    <a:pt x="2" y="19"/>
                    <a:pt x="2" y="19"/>
                  </a:cubicBezTo>
                  <a:cubicBezTo>
                    <a:pt x="1"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5"/>
                    <a:pt x="2" y="5"/>
                    <a:pt x="2" y="5"/>
                  </a:cubicBezTo>
                  <a:cubicBezTo>
                    <a:pt x="10" y="11"/>
                    <a:pt x="10" y="11"/>
                    <a:pt x="10" y="11"/>
                  </a:cubicBezTo>
                  <a:cubicBezTo>
                    <a:pt x="10" y="12"/>
                    <a:pt x="11" y="12"/>
                    <a:pt x="11" y="13"/>
                  </a:cubicBezTo>
                  <a:lnTo>
                    <a:pt x="11"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6" name="Freeform 95"/>
            <p:cNvSpPr>
              <a:spLocks/>
            </p:cNvSpPr>
            <p:nvPr/>
          </p:nvSpPr>
          <p:spPr bwMode="auto">
            <a:xfrm>
              <a:off x="2878" y="2372"/>
              <a:ext cx="23" cy="45"/>
            </a:xfrm>
            <a:custGeom>
              <a:avLst/>
              <a:gdLst>
                <a:gd name="T0" fmla="*/ 2095974701 w 10"/>
                <a:gd name="T1" fmla="*/ 2147483647 h 19"/>
                <a:gd name="T2" fmla="*/ 1612301593 w 10"/>
                <a:gd name="T3" fmla="*/ 2147483647 h 19"/>
                <a:gd name="T4" fmla="*/ 476470468 w 10"/>
                <a:gd name="T5" fmla="*/ 2147483647 h 19"/>
                <a:gd name="T6" fmla="*/ 0 w 10"/>
                <a:gd name="T7" fmla="*/ 2147483647 h 19"/>
                <a:gd name="T8" fmla="*/ 0 w 10"/>
                <a:gd name="T9" fmla="*/ 2147483647 h 19"/>
                <a:gd name="T10" fmla="*/ 476470468 w 10"/>
                <a:gd name="T11" fmla="*/ 2147483647 h 19"/>
                <a:gd name="T12" fmla="*/ 476470468 w 10"/>
                <a:gd name="T13" fmla="*/ 2147483647 h 19"/>
                <a:gd name="T14" fmla="*/ 1612301593 w 10"/>
                <a:gd name="T15" fmla="*/ 2147483647 h 19"/>
                <a:gd name="T16" fmla="*/ 1612301593 w 10"/>
                <a:gd name="T17" fmla="*/ 2147483647 h 19"/>
                <a:gd name="T18" fmla="*/ 207161179 w 10"/>
                <a:gd name="T19" fmla="*/ 2147483647 h 19"/>
                <a:gd name="T20" fmla="*/ 0 w 10"/>
                <a:gd name="T21" fmla="*/ 2029200499 h 19"/>
                <a:gd name="T22" fmla="*/ 0 w 10"/>
                <a:gd name="T23" fmla="*/ 856773888 h 19"/>
                <a:gd name="T24" fmla="*/ 476470468 w 10"/>
                <a:gd name="T25" fmla="*/ 0 h 19"/>
                <a:gd name="T26" fmla="*/ 1612301593 w 10"/>
                <a:gd name="T27" fmla="*/ 0 h 19"/>
                <a:gd name="T28" fmla="*/ 2095974701 w 10"/>
                <a:gd name="T29" fmla="*/ 856773888 h 19"/>
                <a:gd name="T30" fmla="*/ 2095974701 w 10"/>
                <a:gd name="T31" fmla="*/ 2147483647 h 19"/>
                <a:gd name="T32" fmla="*/ 1612301593 w 10"/>
                <a:gd name="T33" fmla="*/ 2147483647 h 19"/>
                <a:gd name="T34" fmla="*/ 1612301593 w 10"/>
                <a:gd name="T35" fmla="*/ 856773888 h 19"/>
                <a:gd name="T36" fmla="*/ 476470468 w 10"/>
                <a:gd name="T37" fmla="*/ 856773888 h 19"/>
                <a:gd name="T38" fmla="*/ 476470468 w 10"/>
                <a:gd name="T39" fmla="*/ 2029200499 h 19"/>
                <a:gd name="T40" fmla="*/ 1888816099 w 10"/>
                <a:gd name="T41" fmla="*/ 2147483647 h 19"/>
                <a:gd name="T42" fmla="*/ 2095974701 w 10"/>
                <a:gd name="T43" fmla="*/ 2147483647 h 19"/>
                <a:gd name="T44" fmla="*/ 2095974701 w 10"/>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
                <a:gd name="T70" fmla="*/ 0 h 19"/>
                <a:gd name="T71" fmla="*/ 10 w 10"/>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 h="19">
                  <a:moveTo>
                    <a:pt x="10" y="17"/>
                  </a:moveTo>
                  <a:cubicBezTo>
                    <a:pt x="10" y="18"/>
                    <a:pt x="10" y="19"/>
                    <a:pt x="8" y="19"/>
                  </a:cubicBezTo>
                  <a:cubicBezTo>
                    <a:pt x="2" y="19"/>
                    <a:pt x="2" y="19"/>
                    <a:pt x="2" y="19"/>
                  </a:cubicBezTo>
                  <a:cubicBezTo>
                    <a:pt x="0"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0" y="0"/>
                    <a:pt x="2" y="0"/>
                  </a:cubicBezTo>
                  <a:cubicBezTo>
                    <a:pt x="8" y="0"/>
                    <a:pt x="8" y="0"/>
                    <a:pt x="8" y="0"/>
                  </a:cubicBezTo>
                  <a:cubicBezTo>
                    <a:pt x="10" y="0"/>
                    <a:pt x="10" y="0"/>
                    <a:pt x="10" y="2"/>
                  </a:cubicBezTo>
                  <a:cubicBezTo>
                    <a:pt x="10" y="6"/>
                    <a:pt x="10" y="6"/>
                    <a:pt x="10" y="6"/>
                  </a:cubicBezTo>
                  <a:cubicBezTo>
                    <a:pt x="8" y="6"/>
                    <a:pt x="8" y="6"/>
                    <a:pt x="8" y="6"/>
                  </a:cubicBezTo>
                  <a:cubicBezTo>
                    <a:pt x="8" y="2"/>
                    <a:pt x="8" y="2"/>
                    <a:pt x="8" y="2"/>
                  </a:cubicBezTo>
                  <a:cubicBezTo>
                    <a:pt x="2" y="2"/>
                    <a:pt x="2" y="2"/>
                    <a:pt x="2" y="2"/>
                  </a:cubicBezTo>
                  <a:cubicBezTo>
                    <a:pt x="2" y="5"/>
                    <a:pt x="2" y="5"/>
                    <a:pt x="2" y="5"/>
                  </a:cubicBezTo>
                  <a:cubicBezTo>
                    <a:pt x="9" y="11"/>
                    <a:pt x="9" y="11"/>
                    <a:pt x="9" y="11"/>
                  </a:cubicBezTo>
                  <a:cubicBezTo>
                    <a:pt x="10" y="12"/>
                    <a:pt x="10" y="12"/>
                    <a:pt x="10" y="13"/>
                  </a:cubicBezTo>
                  <a:lnTo>
                    <a:pt x="10"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7" name="Freeform 96"/>
            <p:cNvSpPr>
              <a:spLocks noEditPoints="1"/>
            </p:cNvSpPr>
            <p:nvPr/>
          </p:nvSpPr>
          <p:spPr bwMode="auto">
            <a:xfrm>
              <a:off x="2928" y="2377"/>
              <a:ext cx="7" cy="40"/>
            </a:xfrm>
            <a:custGeom>
              <a:avLst/>
              <a:gdLst>
                <a:gd name="T0" fmla="*/ 7 w 7"/>
                <a:gd name="T1" fmla="*/ 9 h 40"/>
                <a:gd name="T2" fmla="*/ 0 w 7"/>
                <a:gd name="T3" fmla="*/ 9 h 40"/>
                <a:gd name="T4" fmla="*/ 0 w 7"/>
                <a:gd name="T5" fmla="*/ 0 h 40"/>
                <a:gd name="T6" fmla="*/ 7 w 7"/>
                <a:gd name="T7" fmla="*/ 0 h 40"/>
                <a:gd name="T8" fmla="*/ 7 w 7"/>
                <a:gd name="T9" fmla="*/ 9 h 40"/>
                <a:gd name="T10" fmla="*/ 7 w 7"/>
                <a:gd name="T11" fmla="*/ 40 h 40"/>
                <a:gd name="T12" fmla="*/ 0 w 7"/>
                <a:gd name="T13" fmla="*/ 40 h 40"/>
                <a:gd name="T14" fmla="*/ 0 w 7"/>
                <a:gd name="T15" fmla="*/ 33 h 40"/>
                <a:gd name="T16" fmla="*/ 7 w 7"/>
                <a:gd name="T17" fmla="*/ 33 h 40"/>
                <a:gd name="T18" fmla="*/ 7 w 7"/>
                <a:gd name="T19" fmla="*/ 4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0"/>
                <a:gd name="T32" fmla="*/ 7 w 7"/>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0">
                  <a:moveTo>
                    <a:pt x="7" y="9"/>
                  </a:moveTo>
                  <a:lnTo>
                    <a:pt x="0" y="9"/>
                  </a:lnTo>
                  <a:lnTo>
                    <a:pt x="0" y="0"/>
                  </a:lnTo>
                  <a:lnTo>
                    <a:pt x="7" y="0"/>
                  </a:lnTo>
                  <a:lnTo>
                    <a:pt x="7" y="9"/>
                  </a:lnTo>
                  <a:close/>
                  <a:moveTo>
                    <a:pt x="7" y="40"/>
                  </a:moveTo>
                  <a:lnTo>
                    <a:pt x="0" y="40"/>
                  </a:lnTo>
                  <a:lnTo>
                    <a:pt x="0" y="33"/>
                  </a:lnTo>
                  <a:lnTo>
                    <a:pt x="7" y="33"/>
                  </a:lnTo>
                  <a:lnTo>
                    <a:pt x="7" y="40"/>
                  </a:lnTo>
                  <a:close/>
                </a:path>
              </a:pathLst>
            </a:custGeom>
            <a:solidFill>
              <a:srgbClr val="231F20"/>
            </a:solidFill>
            <a:ln w="9525">
              <a:noFill/>
              <a:round/>
              <a:headEnd/>
              <a:tailEnd/>
            </a:ln>
          </p:spPr>
          <p:txBody>
            <a:bodyPr/>
            <a:lstStyle/>
            <a:p>
              <a:endParaRPr lang="zh-CN" altLang="en-US" sz="1200">
                <a:latin typeface="+mn-ea"/>
                <a:ea typeface="+mn-ea"/>
              </a:endParaRPr>
            </a:p>
          </p:txBody>
        </p:sp>
        <p:grpSp>
          <p:nvGrpSpPr>
            <p:cNvPr id="218" name="Group 97"/>
            <p:cNvGrpSpPr>
              <a:grpSpLocks/>
            </p:cNvGrpSpPr>
            <p:nvPr/>
          </p:nvGrpSpPr>
          <p:grpSpPr bwMode="auto">
            <a:xfrm>
              <a:off x="2815" y="1973"/>
              <a:ext cx="132" cy="241"/>
              <a:chOff x="3641" y="1959"/>
              <a:chExt cx="248" cy="451"/>
            </a:xfrm>
          </p:grpSpPr>
          <p:sp>
            <p:nvSpPr>
              <p:cNvPr id="219" name="Freeform 98"/>
              <p:cNvSpPr>
                <a:spLocks/>
              </p:cNvSpPr>
              <p:nvPr/>
            </p:nvSpPr>
            <p:spPr bwMode="auto">
              <a:xfrm>
                <a:off x="3648" y="2122"/>
                <a:ext cx="236" cy="283"/>
              </a:xfrm>
              <a:custGeom>
                <a:avLst/>
                <a:gdLst>
                  <a:gd name="T0" fmla="*/ 2147483647 w 100"/>
                  <a:gd name="T1" fmla="*/ 2147483647 h 120"/>
                  <a:gd name="T2" fmla="*/ 2147483647 w 100"/>
                  <a:gd name="T3" fmla="*/ 2147483647 h 120"/>
                  <a:gd name="T4" fmla="*/ 2147483647 w 100"/>
                  <a:gd name="T5" fmla="*/ 0 h 120"/>
                  <a:gd name="T6" fmla="*/ 0 w 100"/>
                  <a:gd name="T7" fmla="*/ 0 h 120"/>
                  <a:gd name="T8" fmla="*/ 2147483647 w 100"/>
                  <a:gd name="T9" fmla="*/ 2147483647 h 120"/>
                  <a:gd name="T10" fmla="*/ 2147483647 w 100"/>
                  <a:gd name="T11" fmla="*/ 2147483647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5"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solidFill>
                <a:srgbClr val="3874BA"/>
              </a:solidFill>
              <a:ln w="9525">
                <a:noFill/>
                <a:round/>
                <a:headEnd/>
                <a:tailEnd/>
              </a:ln>
            </p:spPr>
            <p:txBody>
              <a:bodyPr/>
              <a:lstStyle/>
              <a:p>
                <a:endParaRPr lang="zh-CN" altLang="en-US" sz="1200">
                  <a:latin typeface="+mn-ea"/>
                  <a:ea typeface="+mn-ea"/>
                </a:endParaRPr>
              </a:p>
            </p:txBody>
          </p:sp>
          <p:sp>
            <p:nvSpPr>
              <p:cNvPr id="220" name="Oval 99"/>
              <p:cNvSpPr>
                <a:spLocks noChangeArrowheads="1"/>
              </p:cNvSpPr>
              <p:nvPr/>
            </p:nvSpPr>
            <p:spPr bwMode="auto">
              <a:xfrm>
                <a:off x="3648" y="2074"/>
                <a:ext cx="236" cy="92"/>
              </a:xfrm>
              <a:prstGeom prst="ellipse">
                <a:avLst/>
              </a:prstGeom>
              <a:solidFill>
                <a:srgbClr val="6BA5D9"/>
              </a:solidFill>
              <a:ln w="9525">
                <a:noFill/>
                <a:round/>
                <a:headEnd/>
                <a:tailEnd/>
              </a:ln>
            </p:spPr>
            <p:txBody>
              <a:bodyPr/>
              <a:lstStyle/>
              <a:p>
                <a:endParaRPr lang="en-US" altLang="zh-CN" sz="1200">
                  <a:solidFill>
                    <a:schemeClr val="tx1"/>
                  </a:solidFill>
                  <a:latin typeface="+mn-ea"/>
                  <a:ea typeface="+mn-ea"/>
                </a:endParaRPr>
              </a:p>
            </p:txBody>
          </p:sp>
          <p:sp>
            <p:nvSpPr>
              <p:cNvPr id="221" name="Freeform 100"/>
              <p:cNvSpPr>
                <a:spLocks/>
              </p:cNvSpPr>
              <p:nvPr/>
            </p:nvSpPr>
            <p:spPr bwMode="auto">
              <a:xfrm>
                <a:off x="3648" y="2119"/>
                <a:ext cx="236" cy="47"/>
              </a:xfrm>
              <a:custGeom>
                <a:avLst/>
                <a:gdLst>
                  <a:gd name="T0" fmla="*/ 2147483647 w 100"/>
                  <a:gd name="T1" fmla="*/ 2147483647 h 20"/>
                  <a:gd name="T2" fmla="*/ 0 w 100"/>
                  <a:gd name="T3" fmla="*/ 0 h 20"/>
                  <a:gd name="T4" fmla="*/ 0 w 100"/>
                  <a:gd name="T5" fmla="*/ 0 h 20"/>
                  <a:gd name="T6" fmla="*/ 2147483647 w 100"/>
                  <a:gd name="T7" fmla="*/ 2147483647 h 20"/>
                  <a:gd name="T8" fmla="*/ 2147483647 w 100"/>
                  <a:gd name="T9" fmla="*/ 0 h 20"/>
                  <a:gd name="T10" fmla="*/ 2147483647 w 100"/>
                  <a:gd name="T11" fmla="*/ 0 h 20"/>
                  <a:gd name="T12" fmla="*/ 2147483647 w 100"/>
                  <a:gd name="T13" fmla="*/ 2147483647 h 20"/>
                  <a:gd name="T14" fmla="*/ 0 60000 65536"/>
                  <a:gd name="T15" fmla="*/ 0 60000 65536"/>
                  <a:gd name="T16" fmla="*/ 0 60000 65536"/>
                  <a:gd name="T17" fmla="*/ 0 60000 65536"/>
                  <a:gd name="T18" fmla="*/ 0 60000 65536"/>
                  <a:gd name="T19" fmla="*/ 0 60000 65536"/>
                  <a:gd name="T20" fmla="*/ 0 60000 65536"/>
                  <a:gd name="T21" fmla="*/ 0 w 100"/>
                  <a:gd name="T22" fmla="*/ 0 h 20"/>
                  <a:gd name="T23" fmla="*/ 100 w 10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20">
                    <a:moveTo>
                      <a:pt x="50" y="19"/>
                    </a:moveTo>
                    <a:cubicBezTo>
                      <a:pt x="23" y="19"/>
                      <a:pt x="0" y="10"/>
                      <a:pt x="0" y="0"/>
                    </a:cubicBezTo>
                    <a:cubicBezTo>
                      <a:pt x="0" y="0"/>
                      <a:pt x="0" y="0"/>
                      <a:pt x="0" y="0"/>
                    </a:cubicBezTo>
                    <a:cubicBezTo>
                      <a:pt x="0" y="11"/>
                      <a:pt x="22" y="20"/>
                      <a:pt x="50" y="20"/>
                    </a:cubicBezTo>
                    <a:cubicBezTo>
                      <a:pt x="78" y="20"/>
                      <a:pt x="100" y="11"/>
                      <a:pt x="100" y="0"/>
                    </a:cubicBezTo>
                    <a:cubicBezTo>
                      <a:pt x="100" y="0"/>
                      <a:pt x="100" y="0"/>
                      <a:pt x="100" y="0"/>
                    </a:cubicBezTo>
                    <a:cubicBezTo>
                      <a:pt x="100" y="10"/>
                      <a:pt x="77" y="19"/>
                      <a:pt x="50" y="19"/>
                    </a:cubicBezTo>
                    <a:close/>
                  </a:path>
                </a:pathLst>
              </a:custGeom>
              <a:solidFill>
                <a:srgbClr val="135BA7"/>
              </a:solidFill>
              <a:ln w="9525">
                <a:noFill/>
                <a:round/>
                <a:headEnd/>
                <a:tailEnd/>
              </a:ln>
            </p:spPr>
            <p:txBody>
              <a:bodyPr/>
              <a:lstStyle/>
              <a:p>
                <a:endParaRPr lang="zh-CN" altLang="en-US" sz="1200">
                  <a:latin typeface="+mn-ea"/>
                  <a:ea typeface="+mn-ea"/>
                </a:endParaRPr>
              </a:p>
            </p:txBody>
          </p:sp>
          <p:sp>
            <p:nvSpPr>
              <p:cNvPr id="222" name="Oval 101"/>
              <p:cNvSpPr>
                <a:spLocks noChangeArrowheads="1"/>
              </p:cNvSpPr>
              <p:nvPr/>
            </p:nvSpPr>
            <p:spPr bwMode="auto">
              <a:xfrm>
                <a:off x="3690" y="2074"/>
                <a:ext cx="151" cy="76"/>
              </a:xfrm>
              <a:prstGeom prst="ellipse">
                <a:avLst/>
              </a:prstGeom>
              <a:solidFill>
                <a:srgbClr val="3874BA"/>
              </a:solidFill>
              <a:ln w="9525">
                <a:noFill/>
                <a:round/>
                <a:headEnd/>
                <a:tailEnd/>
              </a:ln>
            </p:spPr>
            <p:txBody>
              <a:bodyPr/>
              <a:lstStyle/>
              <a:p>
                <a:endParaRPr lang="en-US" altLang="zh-CN" sz="1200">
                  <a:solidFill>
                    <a:schemeClr val="tx1"/>
                  </a:solidFill>
                  <a:latin typeface="+mn-ea"/>
                  <a:ea typeface="+mn-ea"/>
                </a:endParaRPr>
              </a:p>
            </p:txBody>
          </p:sp>
          <p:sp>
            <p:nvSpPr>
              <p:cNvPr id="223" name="Oval 102"/>
              <p:cNvSpPr>
                <a:spLocks noChangeArrowheads="1"/>
              </p:cNvSpPr>
              <p:nvPr/>
            </p:nvSpPr>
            <p:spPr bwMode="auto">
              <a:xfrm>
                <a:off x="3688" y="1961"/>
                <a:ext cx="156" cy="158"/>
              </a:xfrm>
              <a:prstGeom prst="ellipse">
                <a:avLst/>
              </a:prstGeom>
              <a:solidFill>
                <a:srgbClr val="6BA5D9"/>
              </a:solidFill>
              <a:ln w="9525">
                <a:noFill/>
                <a:round/>
                <a:headEnd/>
                <a:tailEnd/>
              </a:ln>
            </p:spPr>
            <p:txBody>
              <a:bodyPr/>
              <a:lstStyle/>
              <a:p>
                <a:endParaRPr lang="en-US" altLang="zh-CN" sz="1200">
                  <a:solidFill>
                    <a:schemeClr val="tx1"/>
                  </a:solidFill>
                  <a:latin typeface="+mn-ea"/>
                  <a:ea typeface="+mn-ea"/>
                </a:endParaRPr>
              </a:p>
            </p:txBody>
          </p:sp>
          <p:sp>
            <p:nvSpPr>
              <p:cNvPr id="224" name="Freeform 103"/>
              <p:cNvSpPr>
                <a:spLocks/>
              </p:cNvSpPr>
              <p:nvPr/>
            </p:nvSpPr>
            <p:spPr bwMode="auto">
              <a:xfrm>
                <a:off x="3641" y="1959"/>
                <a:ext cx="248" cy="451"/>
              </a:xfrm>
              <a:custGeom>
                <a:avLst/>
                <a:gdLst>
                  <a:gd name="T0" fmla="*/ 2147483647 w 105"/>
                  <a:gd name="T1" fmla="*/ 2147483647 h 191"/>
                  <a:gd name="T2" fmla="*/ 2147483647 w 105"/>
                  <a:gd name="T3" fmla="*/ 2147483647 h 191"/>
                  <a:gd name="T4" fmla="*/ 2147483647 w 105"/>
                  <a:gd name="T5" fmla="*/ 2147483647 h 191"/>
                  <a:gd name="T6" fmla="*/ 2147483647 w 105"/>
                  <a:gd name="T7" fmla="*/ 2147483647 h 191"/>
                  <a:gd name="T8" fmla="*/ 2147483647 w 105"/>
                  <a:gd name="T9" fmla="*/ 2147483647 h 191"/>
                  <a:gd name="T10" fmla="*/ 2147483647 w 105"/>
                  <a:gd name="T11" fmla="*/ 0 h 191"/>
                  <a:gd name="T12" fmla="*/ 2147483647 w 105"/>
                  <a:gd name="T13" fmla="*/ 2147483647 h 191"/>
                  <a:gd name="T14" fmla="*/ 2147483647 w 105"/>
                  <a:gd name="T15" fmla="*/ 2147483647 h 191"/>
                  <a:gd name="T16" fmla="*/ 2147483647 w 105"/>
                  <a:gd name="T17" fmla="*/ 2147483647 h 191"/>
                  <a:gd name="T18" fmla="*/ 2147483647 w 105"/>
                  <a:gd name="T19" fmla="*/ 2147483647 h 191"/>
                  <a:gd name="T20" fmla="*/ 814971336 w 105"/>
                  <a:gd name="T21" fmla="*/ 2147483647 h 191"/>
                  <a:gd name="T22" fmla="*/ 1459429674 w 105"/>
                  <a:gd name="T23" fmla="*/ 2147483647 h 191"/>
                  <a:gd name="T24" fmla="*/ 2147483647 w 105"/>
                  <a:gd name="T25" fmla="*/ 2147483647 h 191"/>
                  <a:gd name="T26" fmla="*/ 2147483647 w 105"/>
                  <a:gd name="T27" fmla="*/ 2147483647 h 191"/>
                  <a:gd name="T28" fmla="*/ 2147483647 w 105"/>
                  <a:gd name="T29" fmla="*/ 2147483647 h 191"/>
                  <a:gd name="T30" fmla="*/ 2147483647 w 105"/>
                  <a:gd name="T31" fmla="*/ 2147483647 h 191"/>
                  <a:gd name="T32" fmla="*/ 2147483647 w 105"/>
                  <a:gd name="T33" fmla="*/ 2147483647 h 191"/>
                  <a:gd name="T34" fmla="*/ 2147483647 w 105"/>
                  <a:gd name="T35" fmla="*/ 2147483647 h 191"/>
                  <a:gd name="T36" fmla="*/ 2147483647 w 105"/>
                  <a:gd name="T37" fmla="*/ 2147483647 h 191"/>
                  <a:gd name="T38" fmla="*/ 2147483647 w 105"/>
                  <a:gd name="T39" fmla="*/ 2147483647 h 191"/>
                  <a:gd name="T40" fmla="*/ 2147483647 w 105"/>
                  <a:gd name="T41" fmla="*/ 2147483647 h 191"/>
                  <a:gd name="T42" fmla="*/ 2147483647 w 105"/>
                  <a:gd name="T43" fmla="*/ 2147483647 h 191"/>
                  <a:gd name="T44" fmla="*/ 2147483647 w 105"/>
                  <a:gd name="T45" fmla="*/ 2147483647 h 191"/>
                  <a:gd name="T46" fmla="*/ 2147483647 w 105"/>
                  <a:gd name="T47" fmla="*/ 2147483647 h 191"/>
                  <a:gd name="T48" fmla="*/ 2147483647 w 105"/>
                  <a:gd name="T49" fmla="*/ 2147483647 h 191"/>
                  <a:gd name="T50" fmla="*/ 2147483647 w 105"/>
                  <a:gd name="T51" fmla="*/ 2147483647 h 191"/>
                  <a:gd name="T52" fmla="*/ 2147483647 w 105"/>
                  <a:gd name="T53" fmla="*/ 2147483647 h 191"/>
                  <a:gd name="T54" fmla="*/ 2147483647 w 105"/>
                  <a:gd name="T55" fmla="*/ 2147483647 h 191"/>
                  <a:gd name="T56" fmla="*/ 2147483647 w 105"/>
                  <a:gd name="T57" fmla="*/ 2147483647 h 191"/>
                  <a:gd name="T58" fmla="*/ 2147483647 w 105"/>
                  <a:gd name="T59" fmla="*/ 2147483647 h 191"/>
                  <a:gd name="T60" fmla="*/ 2147483647 w 105"/>
                  <a:gd name="T61" fmla="*/ 2147483647 h 191"/>
                  <a:gd name="T62" fmla="*/ 2147483647 w 105"/>
                  <a:gd name="T63" fmla="*/ 2147483647 h 191"/>
                  <a:gd name="T64" fmla="*/ 2147483647 w 105"/>
                  <a:gd name="T65" fmla="*/ 2147483647 h 191"/>
                  <a:gd name="T66" fmla="*/ 2147483647 w 105"/>
                  <a:gd name="T67" fmla="*/ 2147483647 h 191"/>
                  <a:gd name="T68" fmla="*/ 2147483647 w 105"/>
                  <a:gd name="T69" fmla="*/ 2147483647 h 191"/>
                  <a:gd name="T70" fmla="*/ 2147483647 w 105"/>
                  <a:gd name="T71" fmla="*/ 2147483647 h 191"/>
                  <a:gd name="T72" fmla="*/ 2147483647 w 105"/>
                  <a:gd name="T73" fmla="*/ 2147483647 h 191"/>
                  <a:gd name="T74" fmla="*/ 2147483647 w 105"/>
                  <a:gd name="T75" fmla="*/ 2147483647 h 191"/>
                  <a:gd name="T76" fmla="*/ 2147483647 w 105"/>
                  <a:gd name="T77" fmla="*/ 2147483647 h 191"/>
                  <a:gd name="T78" fmla="*/ 2147483647 w 105"/>
                  <a:gd name="T79" fmla="*/ 2147483647 h 191"/>
                  <a:gd name="T80" fmla="*/ 2147483647 w 105"/>
                  <a:gd name="T81" fmla="*/ 2147483647 h 191"/>
                  <a:gd name="T82" fmla="*/ 2147483647 w 105"/>
                  <a:gd name="T83" fmla="*/ 2147483647 h 191"/>
                  <a:gd name="T84" fmla="*/ 1924883647 w 105"/>
                  <a:gd name="T85" fmla="*/ 2147483647 h 191"/>
                  <a:gd name="T86" fmla="*/ 2147483647 w 105"/>
                  <a:gd name="T87" fmla="*/ 2147483647 h 191"/>
                  <a:gd name="T88" fmla="*/ 2147483647 w 105"/>
                  <a:gd name="T89" fmla="*/ 2147483647 h 191"/>
                  <a:gd name="T90" fmla="*/ 2147483647 w 105"/>
                  <a:gd name="T91" fmla="*/ 2147483647 h 191"/>
                  <a:gd name="T92" fmla="*/ 2147483647 w 105"/>
                  <a:gd name="T93" fmla="*/ 2147483647 h 191"/>
                  <a:gd name="T94" fmla="*/ 2147483647 w 105"/>
                  <a:gd name="T95" fmla="*/ 1155234535 h 191"/>
                  <a:gd name="T96" fmla="*/ 2147483647 w 105"/>
                  <a:gd name="T97" fmla="*/ 2147483647 h 191"/>
                  <a:gd name="T98" fmla="*/ 2147483647 w 105"/>
                  <a:gd name="T99" fmla="*/ 2147483647 h 191"/>
                  <a:gd name="T100" fmla="*/ 2147483647 w 105"/>
                  <a:gd name="T101" fmla="*/ 2147483647 h 191"/>
                  <a:gd name="T102" fmla="*/ 2147483647 w 105"/>
                  <a:gd name="T103" fmla="*/ 2147483647 h 191"/>
                  <a:gd name="T104" fmla="*/ 2147483647 w 105"/>
                  <a:gd name="T105" fmla="*/ 2147483647 h 191"/>
                  <a:gd name="T106" fmla="*/ 2147483647 w 105"/>
                  <a:gd name="T107" fmla="*/ 2147483647 h 191"/>
                  <a:gd name="T108" fmla="*/ 2147483647 w 105"/>
                  <a:gd name="T109" fmla="*/ 2147483647 h 191"/>
                  <a:gd name="T110" fmla="*/ 2147483647 w 105"/>
                  <a:gd name="T111" fmla="*/ 2147483647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8"/>
                    </a:moveTo>
                    <a:cubicBezTo>
                      <a:pt x="105" y="61"/>
                      <a:pt x="97" y="55"/>
                      <a:pt x="81" y="51"/>
                    </a:cubicBezTo>
                    <a:cubicBezTo>
                      <a:pt x="82" y="51"/>
                      <a:pt x="82" y="51"/>
                      <a:pt x="82" y="52"/>
                    </a:cubicBezTo>
                    <a:cubicBezTo>
                      <a:pt x="82" y="52"/>
                      <a:pt x="82" y="53"/>
                      <a:pt x="82" y="53"/>
                    </a:cubicBezTo>
                    <a:cubicBezTo>
                      <a:pt x="89" y="42"/>
                      <a:pt x="89" y="29"/>
                      <a:pt x="83" y="18"/>
                    </a:cubicBezTo>
                    <a:cubicBezTo>
                      <a:pt x="77" y="7"/>
                      <a:pt x="66" y="0"/>
                      <a:pt x="53" y="0"/>
                    </a:cubicBezTo>
                    <a:cubicBezTo>
                      <a:pt x="40" y="0"/>
                      <a:pt x="29" y="7"/>
                      <a:pt x="23" y="18"/>
                    </a:cubicBezTo>
                    <a:cubicBezTo>
                      <a:pt x="17" y="29"/>
                      <a:pt x="17" y="42"/>
                      <a:pt x="24" y="53"/>
                    </a:cubicBezTo>
                    <a:cubicBezTo>
                      <a:pt x="23" y="53"/>
                      <a:pt x="23" y="52"/>
                      <a:pt x="24" y="52"/>
                    </a:cubicBezTo>
                    <a:cubicBezTo>
                      <a:pt x="24" y="51"/>
                      <a:pt x="24" y="51"/>
                      <a:pt x="25" y="51"/>
                    </a:cubicBezTo>
                    <a:cubicBezTo>
                      <a:pt x="3" y="56"/>
                      <a:pt x="0" y="65"/>
                      <a:pt x="2" y="72"/>
                    </a:cubicBezTo>
                    <a:cubicBezTo>
                      <a:pt x="4" y="84"/>
                      <a:pt x="4" y="84"/>
                      <a:pt x="4" y="84"/>
                    </a:cubicBezTo>
                    <a:cubicBezTo>
                      <a:pt x="7" y="96"/>
                      <a:pt x="7" y="96"/>
                      <a:pt x="7" y="96"/>
                    </a:cubicBezTo>
                    <a:cubicBezTo>
                      <a:pt x="15" y="132"/>
                      <a:pt x="15" y="132"/>
                      <a:pt x="15" y="132"/>
                    </a:cubicBezTo>
                    <a:cubicBezTo>
                      <a:pt x="23" y="167"/>
                      <a:pt x="23" y="167"/>
                      <a:pt x="23" y="167"/>
                    </a:cubicBezTo>
                    <a:cubicBezTo>
                      <a:pt x="25" y="177"/>
                      <a:pt x="25" y="177"/>
                      <a:pt x="25" y="177"/>
                    </a:cubicBezTo>
                    <a:cubicBezTo>
                      <a:pt x="26" y="178"/>
                      <a:pt x="26" y="178"/>
                      <a:pt x="26" y="178"/>
                    </a:cubicBezTo>
                    <a:cubicBezTo>
                      <a:pt x="26" y="180"/>
                      <a:pt x="26" y="182"/>
                      <a:pt x="28" y="184"/>
                    </a:cubicBezTo>
                    <a:cubicBezTo>
                      <a:pt x="33" y="189"/>
                      <a:pt x="43" y="191"/>
                      <a:pt x="57" y="190"/>
                    </a:cubicBezTo>
                    <a:cubicBezTo>
                      <a:pt x="62"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3" y="77"/>
                      <a:pt x="105" y="73"/>
                      <a:pt x="105" y="68"/>
                    </a:cubicBezTo>
                    <a:cubicBezTo>
                      <a:pt x="105" y="68"/>
                      <a:pt x="105" y="68"/>
                      <a:pt x="105" y="68"/>
                    </a:cubicBezTo>
                    <a:cubicBezTo>
                      <a:pt x="105" y="68"/>
                      <a:pt x="104" y="67"/>
                      <a:pt x="103" y="67"/>
                    </a:cubicBezTo>
                    <a:cubicBezTo>
                      <a:pt x="102" y="67"/>
                      <a:pt x="102" y="68"/>
                      <a:pt x="102" y="68"/>
                    </a:cubicBezTo>
                    <a:cubicBezTo>
                      <a:pt x="102" y="68"/>
                      <a:pt x="102" y="68"/>
                      <a:pt x="102" y="68"/>
                    </a:cubicBezTo>
                    <a:cubicBezTo>
                      <a:pt x="102" y="72"/>
                      <a:pt x="100" y="77"/>
                      <a:pt x="99" y="81"/>
                    </a:cubicBezTo>
                    <a:cubicBezTo>
                      <a:pt x="99" y="83"/>
                      <a:pt x="98" y="85"/>
                      <a:pt x="98" y="87"/>
                    </a:cubicBezTo>
                    <a:cubicBezTo>
                      <a:pt x="93" y="108"/>
                      <a:pt x="93" y="108"/>
                      <a:pt x="93" y="108"/>
                    </a:cubicBezTo>
                    <a:cubicBezTo>
                      <a:pt x="88" y="128"/>
                      <a:pt x="88" y="128"/>
                      <a:pt x="88" y="128"/>
                    </a:cubicBezTo>
                    <a:cubicBezTo>
                      <a:pt x="77" y="179"/>
                      <a:pt x="77" y="179"/>
                      <a:pt x="77" y="179"/>
                    </a:cubicBezTo>
                    <a:cubicBezTo>
                      <a:pt x="76" y="182"/>
                      <a:pt x="72" y="186"/>
                      <a:pt x="57" y="187"/>
                    </a:cubicBezTo>
                    <a:cubicBezTo>
                      <a:pt x="44" y="188"/>
                      <a:pt x="35" y="186"/>
                      <a:pt x="30" y="181"/>
                    </a:cubicBezTo>
                    <a:cubicBezTo>
                      <a:pt x="29" y="180"/>
                      <a:pt x="29" y="179"/>
                      <a:pt x="29" y="177"/>
                    </a:cubicBezTo>
                    <a:cubicBezTo>
                      <a:pt x="28" y="177"/>
                      <a:pt x="28" y="177"/>
                      <a:pt x="28" y="177"/>
                    </a:cubicBezTo>
                    <a:cubicBezTo>
                      <a:pt x="26" y="167"/>
                      <a:pt x="26" y="167"/>
                      <a:pt x="26" y="167"/>
                    </a:cubicBezTo>
                    <a:cubicBezTo>
                      <a:pt x="18" y="131"/>
                      <a:pt x="18" y="131"/>
                      <a:pt x="18" y="131"/>
                    </a:cubicBezTo>
                    <a:cubicBezTo>
                      <a:pt x="10" y="96"/>
                      <a:pt x="10" y="96"/>
                      <a:pt x="10" y="96"/>
                    </a:cubicBezTo>
                    <a:cubicBezTo>
                      <a:pt x="7" y="83"/>
                      <a:pt x="7" y="83"/>
                      <a:pt x="7" y="83"/>
                    </a:cubicBezTo>
                    <a:cubicBezTo>
                      <a:pt x="5" y="71"/>
                      <a:pt x="5" y="71"/>
                      <a:pt x="5" y="71"/>
                    </a:cubicBezTo>
                    <a:cubicBezTo>
                      <a:pt x="2" y="62"/>
                      <a:pt x="15" y="56"/>
                      <a:pt x="25" y="54"/>
                    </a:cubicBezTo>
                    <a:cubicBezTo>
                      <a:pt x="26" y="54"/>
                      <a:pt x="26" y="53"/>
                      <a:pt x="26" y="53"/>
                    </a:cubicBezTo>
                    <a:cubicBezTo>
                      <a:pt x="27" y="52"/>
                      <a:pt x="27" y="52"/>
                      <a:pt x="26" y="52"/>
                    </a:cubicBezTo>
                    <a:cubicBezTo>
                      <a:pt x="20" y="42"/>
                      <a:pt x="20" y="30"/>
                      <a:pt x="25" y="19"/>
                    </a:cubicBezTo>
                    <a:cubicBezTo>
                      <a:pt x="31" y="9"/>
                      <a:pt x="41" y="3"/>
                      <a:pt x="53" y="3"/>
                    </a:cubicBezTo>
                    <a:cubicBezTo>
                      <a:pt x="64" y="3"/>
                      <a:pt x="75" y="9"/>
                      <a:pt x="80" y="19"/>
                    </a:cubicBezTo>
                    <a:cubicBezTo>
                      <a:pt x="86" y="30"/>
                      <a:pt x="86" y="42"/>
                      <a:pt x="80" y="52"/>
                    </a:cubicBezTo>
                    <a:cubicBezTo>
                      <a:pt x="79" y="52"/>
                      <a:pt x="79" y="52"/>
                      <a:pt x="79" y="53"/>
                    </a:cubicBezTo>
                    <a:cubicBezTo>
                      <a:pt x="80" y="53"/>
                      <a:pt x="80" y="54"/>
                      <a:pt x="80" y="54"/>
                    </a:cubicBezTo>
                    <a:cubicBezTo>
                      <a:pt x="94" y="57"/>
                      <a:pt x="102" y="62"/>
                      <a:pt x="102" y="68"/>
                    </a:cubicBezTo>
                    <a:cubicBezTo>
                      <a:pt x="102" y="68"/>
                      <a:pt x="102" y="68"/>
                      <a:pt x="102" y="68"/>
                    </a:cubicBezTo>
                    <a:cubicBezTo>
                      <a:pt x="102" y="69"/>
                      <a:pt x="102" y="70"/>
                      <a:pt x="103" y="70"/>
                    </a:cubicBezTo>
                    <a:cubicBezTo>
                      <a:pt x="104" y="70"/>
                      <a:pt x="105" y="69"/>
                      <a:pt x="105" y="68"/>
                    </a:cubicBezTo>
                    <a:close/>
                  </a:path>
                </a:pathLst>
              </a:custGeom>
              <a:solidFill>
                <a:srgbClr val="231F20"/>
              </a:solidFill>
              <a:ln w="9525">
                <a:noFill/>
                <a:round/>
                <a:headEnd/>
                <a:tailEnd/>
              </a:ln>
            </p:spPr>
            <p:txBody>
              <a:bodyPr/>
              <a:lstStyle/>
              <a:p>
                <a:endParaRPr lang="zh-CN" altLang="en-US" sz="1200">
                  <a:latin typeface="+mn-ea"/>
                  <a:ea typeface="+mn-ea"/>
                </a:endParaRPr>
              </a:p>
            </p:txBody>
          </p:sp>
        </p:grpSp>
      </p:grpSp>
      <p:sp>
        <p:nvSpPr>
          <p:cNvPr id="225" name="右箭头 224"/>
          <p:cNvSpPr/>
          <p:nvPr/>
        </p:nvSpPr>
        <p:spPr>
          <a:xfrm>
            <a:off x="4827628" y="1722008"/>
            <a:ext cx="745941" cy="161216"/>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26" name="右箭头 225"/>
          <p:cNvSpPr/>
          <p:nvPr/>
        </p:nvSpPr>
        <p:spPr>
          <a:xfrm rot="5400000" flipV="1">
            <a:off x="5680142" y="2571949"/>
            <a:ext cx="652176" cy="163945"/>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27" name="右箭头 226"/>
          <p:cNvSpPr/>
          <p:nvPr/>
        </p:nvSpPr>
        <p:spPr>
          <a:xfrm rot="16200000">
            <a:off x="5830931" y="2565050"/>
            <a:ext cx="692712" cy="165881"/>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28" name="文本框 227"/>
          <p:cNvSpPr txBox="1"/>
          <p:nvPr/>
        </p:nvSpPr>
        <p:spPr>
          <a:xfrm>
            <a:off x="2845807" y="1494738"/>
            <a:ext cx="1458406" cy="276999"/>
          </a:xfrm>
          <a:prstGeom prst="rect">
            <a:avLst/>
          </a:prstGeom>
          <a:noFill/>
        </p:spPr>
        <p:txBody>
          <a:bodyPr wrap="square" rtlCol="0">
            <a:spAutoFit/>
          </a:bodyPr>
          <a:lstStyle/>
          <a:p>
            <a:r>
              <a:rPr lang="en-US" altLang="zh-CN" sz="1200" dirty="0" smtClean="0">
                <a:solidFill>
                  <a:srgbClr val="C00000"/>
                </a:solidFill>
                <a:latin typeface="+mn-ea"/>
                <a:ea typeface="+mn-ea"/>
              </a:rPr>
              <a:t>1.</a:t>
            </a:r>
            <a:r>
              <a:rPr lang="zh-CN" altLang="en-US" sz="1200" dirty="0" smtClean="0">
                <a:solidFill>
                  <a:srgbClr val="C00000"/>
                </a:solidFill>
                <a:latin typeface="+mn-ea"/>
                <a:ea typeface="+mn-ea"/>
              </a:rPr>
              <a:t>点击登录</a:t>
            </a:r>
            <a:r>
              <a:rPr lang="en-US" altLang="zh-CN" sz="1200" dirty="0" smtClean="0">
                <a:solidFill>
                  <a:srgbClr val="C00000"/>
                </a:solidFill>
                <a:latin typeface="+mn-ea"/>
                <a:ea typeface="+mn-ea"/>
              </a:rPr>
              <a:t>VM</a:t>
            </a:r>
            <a:endParaRPr lang="zh-CN" altLang="en-US" sz="1200" dirty="0">
              <a:solidFill>
                <a:srgbClr val="C00000"/>
              </a:solidFill>
              <a:latin typeface="+mn-ea"/>
              <a:ea typeface="+mn-ea"/>
            </a:endParaRPr>
          </a:p>
        </p:txBody>
      </p:sp>
      <p:sp>
        <p:nvSpPr>
          <p:cNvPr id="229" name="文本框 228"/>
          <p:cNvSpPr txBox="1"/>
          <p:nvPr/>
        </p:nvSpPr>
        <p:spPr>
          <a:xfrm>
            <a:off x="4602074" y="1510369"/>
            <a:ext cx="1458406" cy="276999"/>
          </a:xfrm>
          <a:prstGeom prst="rect">
            <a:avLst/>
          </a:prstGeom>
          <a:noFill/>
        </p:spPr>
        <p:txBody>
          <a:bodyPr wrap="square" rtlCol="0">
            <a:spAutoFit/>
          </a:bodyPr>
          <a:lstStyle/>
          <a:p>
            <a:r>
              <a:rPr lang="en-US" altLang="zh-CN" sz="1200" dirty="0" smtClean="0">
                <a:solidFill>
                  <a:srgbClr val="C00000"/>
                </a:solidFill>
                <a:latin typeface="+mn-ea"/>
                <a:ea typeface="+mn-ea"/>
              </a:rPr>
              <a:t>2.</a:t>
            </a:r>
            <a:r>
              <a:rPr lang="zh-CN" altLang="en-US" sz="1200" dirty="0" smtClean="0">
                <a:solidFill>
                  <a:srgbClr val="C00000"/>
                </a:solidFill>
                <a:latin typeface="+mn-ea"/>
                <a:ea typeface="+mn-ea"/>
              </a:rPr>
              <a:t>点击登录</a:t>
            </a:r>
            <a:r>
              <a:rPr lang="en-US" altLang="zh-CN" sz="1200" dirty="0" smtClean="0">
                <a:solidFill>
                  <a:srgbClr val="C00000"/>
                </a:solidFill>
                <a:latin typeface="+mn-ea"/>
                <a:ea typeface="+mn-ea"/>
              </a:rPr>
              <a:t>VM</a:t>
            </a:r>
            <a:endParaRPr lang="zh-CN" altLang="en-US" sz="1200" dirty="0">
              <a:solidFill>
                <a:srgbClr val="C00000"/>
              </a:solidFill>
              <a:latin typeface="+mn-ea"/>
              <a:ea typeface="+mn-ea"/>
            </a:endParaRPr>
          </a:p>
        </p:txBody>
      </p:sp>
      <p:sp>
        <p:nvSpPr>
          <p:cNvPr id="230" name="文本框 229"/>
          <p:cNvSpPr txBox="1"/>
          <p:nvPr/>
        </p:nvSpPr>
        <p:spPr>
          <a:xfrm>
            <a:off x="6210652" y="2312316"/>
            <a:ext cx="674814" cy="646331"/>
          </a:xfrm>
          <a:prstGeom prst="rect">
            <a:avLst/>
          </a:prstGeom>
          <a:noFill/>
        </p:spPr>
        <p:txBody>
          <a:bodyPr wrap="square" rtlCol="0">
            <a:spAutoFit/>
          </a:bodyPr>
          <a:lstStyle/>
          <a:p>
            <a:r>
              <a:rPr lang="en-US" altLang="zh-CN" sz="1200" dirty="0" smtClean="0">
                <a:solidFill>
                  <a:srgbClr val="C00000"/>
                </a:solidFill>
                <a:latin typeface="+mn-ea"/>
                <a:ea typeface="+mn-ea"/>
              </a:rPr>
              <a:t>3.</a:t>
            </a:r>
            <a:r>
              <a:rPr lang="zh-CN" altLang="en-US" sz="1200" dirty="0" smtClean="0">
                <a:solidFill>
                  <a:srgbClr val="C00000"/>
                </a:solidFill>
                <a:latin typeface="+mn-ea"/>
                <a:ea typeface="+mn-ea"/>
              </a:rPr>
              <a:t>查询登录信息</a:t>
            </a:r>
            <a:endParaRPr lang="zh-CN" altLang="en-US" sz="1200" dirty="0">
              <a:solidFill>
                <a:srgbClr val="C00000"/>
              </a:solidFill>
              <a:latin typeface="+mn-ea"/>
              <a:ea typeface="+mn-ea"/>
            </a:endParaRPr>
          </a:p>
        </p:txBody>
      </p:sp>
      <p:sp>
        <p:nvSpPr>
          <p:cNvPr id="231" name="右箭头 230"/>
          <p:cNvSpPr/>
          <p:nvPr/>
        </p:nvSpPr>
        <p:spPr>
          <a:xfrm rot="21044484">
            <a:off x="6608127" y="2922116"/>
            <a:ext cx="2184557" cy="154575"/>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32" name="右箭头 231"/>
          <p:cNvSpPr/>
          <p:nvPr/>
        </p:nvSpPr>
        <p:spPr>
          <a:xfrm rot="10259336">
            <a:off x="6756638" y="3050072"/>
            <a:ext cx="2176957" cy="155714"/>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33" name="文本框 232"/>
          <p:cNvSpPr txBox="1"/>
          <p:nvPr/>
        </p:nvSpPr>
        <p:spPr>
          <a:xfrm rot="21102793">
            <a:off x="7098811" y="2616335"/>
            <a:ext cx="1458406" cy="276999"/>
          </a:xfrm>
          <a:prstGeom prst="rect">
            <a:avLst/>
          </a:prstGeom>
          <a:noFill/>
        </p:spPr>
        <p:txBody>
          <a:bodyPr wrap="square" rtlCol="0">
            <a:spAutoFit/>
          </a:bodyPr>
          <a:lstStyle/>
          <a:p>
            <a:r>
              <a:rPr lang="en-US" altLang="zh-CN" sz="1200" dirty="0">
                <a:solidFill>
                  <a:srgbClr val="C00000"/>
                </a:solidFill>
                <a:latin typeface="+mn-ea"/>
                <a:ea typeface="+mn-ea"/>
              </a:rPr>
              <a:t>4</a:t>
            </a:r>
            <a:r>
              <a:rPr lang="en-US" altLang="zh-CN" sz="1200" dirty="0" smtClean="0">
                <a:solidFill>
                  <a:srgbClr val="C00000"/>
                </a:solidFill>
                <a:latin typeface="+mn-ea"/>
                <a:ea typeface="+mn-ea"/>
              </a:rPr>
              <a:t>.</a:t>
            </a:r>
            <a:r>
              <a:rPr lang="zh-CN" altLang="en-US" sz="1200" dirty="0" smtClean="0">
                <a:solidFill>
                  <a:srgbClr val="C00000"/>
                </a:solidFill>
                <a:latin typeface="+mn-ea"/>
                <a:ea typeface="+mn-ea"/>
              </a:rPr>
              <a:t>查询虚拟机信息</a:t>
            </a:r>
            <a:endParaRPr lang="zh-CN" altLang="en-US" sz="1200" dirty="0">
              <a:solidFill>
                <a:srgbClr val="C00000"/>
              </a:solidFill>
              <a:latin typeface="+mn-ea"/>
              <a:ea typeface="+mn-ea"/>
            </a:endParaRPr>
          </a:p>
        </p:txBody>
      </p:sp>
      <p:sp>
        <p:nvSpPr>
          <p:cNvPr id="234" name="文本框 233"/>
          <p:cNvSpPr txBox="1"/>
          <p:nvPr/>
        </p:nvSpPr>
        <p:spPr>
          <a:xfrm rot="20847896">
            <a:off x="7039592" y="3143288"/>
            <a:ext cx="1787287" cy="276999"/>
          </a:xfrm>
          <a:prstGeom prst="rect">
            <a:avLst/>
          </a:prstGeom>
          <a:noFill/>
        </p:spPr>
        <p:txBody>
          <a:bodyPr wrap="square" rtlCol="0">
            <a:spAutoFit/>
          </a:bodyPr>
          <a:lstStyle/>
          <a:p>
            <a:r>
              <a:rPr lang="en-US" altLang="zh-CN" sz="1200" dirty="0" smtClean="0">
                <a:solidFill>
                  <a:srgbClr val="C00000"/>
                </a:solidFill>
                <a:latin typeface="+mn-ea"/>
                <a:ea typeface="+mn-ea"/>
              </a:rPr>
              <a:t>5.</a:t>
            </a:r>
            <a:r>
              <a:rPr lang="zh-CN" altLang="en-US" sz="1200" dirty="0" smtClean="0">
                <a:solidFill>
                  <a:srgbClr val="C00000"/>
                </a:solidFill>
                <a:latin typeface="+mn-ea"/>
                <a:ea typeface="+mn-ea"/>
              </a:rPr>
              <a:t>返回虚拟机</a:t>
            </a:r>
            <a:r>
              <a:rPr lang="en-US" altLang="zh-CN" sz="1200" dirty="0" smtClean="0">
                <a:solidFill>
                  <a:srgbClr val="C00000"/>
                </a:solidFill>
                <a:latin typeface="+mn-ea"/>
                <a:ea typeface="+mn-ea"/>
              </a:rPr>
              <a:t>IP</a:t>
            </a:r>
            <a:r>
              <a:rPr lang="zh-CN" altLang="en-US" sz="1200" dirty="0" smtClean="0">
                <a:solidFill>
                  <a:srgbClr val="C00000"/>
                </a:solidFill>
                <a:latin typeface="+mn-ea"/>
                <a:ea typeface="+mn-ea"/>
              </a:rPr>
              <a:t>、状态</a:t>
            </a:r>
            <a:endParaRPr lang="zh-CN" altLang="en-US" sz="1200" dirty="0">
              <a:solidFill>
                <a:srgbClr val="C00000"/>
              </a:solidFill>
              <a:latin typeface="+mn-ea"/>
              <a:ea typeface="+mn-ea"/>
            </a:endParaRPr>
          </a:p>
        </p:txBody>
      </p:sp>
      <p:sp>
        <p:nvSpPr>
          <p:cNvPr id="235" name="右箭头 234"/>
          <p:cNvSpPr/>
          <p:nvPr/>
        </p:nvSpPr>
        <p:spPr>
          <a:xfrm rot="10800000">
            <a:off x="3010859" y="1853880"/>
            <a:ext cx="745941" cy="161216"/>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36" name="右箭头 235"/>
          <p:cNvSpPr/>
          <p:nvPr/>
        </p:nvSpPr>
        <p:spPr>
          <a:xfrm rot="10800000">
            <a:off x="4811324" y="1887245"/>
            <a:ext cx="745941" cy="161216"/>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37" name="文本框 236"/>
          <p:cNvSpPr txBox="1"/>
          <p:nvPr/>
        </p:nvSpPr>
        <p:spPr>
          <a:xfrm>
            <a:off x="2853952" y="1956298"/>
            <a:ext cx="1458406" cy="276999"/>
          </a:xfrm>
          <a:prstGeom prst="rect">
            <a:avLst/>
          </a:prstGeom>
          <a:noFill/>
        </p:spPr>
        <p:txBody>
          <a:bodyPr wrap="square" rtlCol="0">
            <a:spAutoFit/>
          </a:bodyPr>
          <a:lstStyle/>
          <a:p>
            <a:r>
              <a:rPr lang="en-US" altLang="zh-CN" sz="1200" dirty="0" smtClean="0">
                <a:solidFill>
                  <a:srgbClr val="C00000"/>
                </a:solidFill>
                <a:latin typeface="+mn-ea"/>
                <a:ea typeface="+mn-ea"/>
              </a:rPr>
              <a:t>12.</a:t>
            </a:r>
            <a:r>
              <a:rPr lang="zh-CN" altLang="en-US" sz="1200" dirty="0" smtClean="0">
                <a:solidFill>
                  <a:srgbClr val="C00000"/>
                </a:solidFill>
                <a:latin typeface="+mn-ea"/>
                <a:ea typeface="+mn-ea"/>
              </a:rPr>
              <a:t>返回登录信息</a:t>
            </a:r>
            <a:endParaRPr lang="zh-CN" altLang="en-US" sz="1200" dirty="0">
              <a:solidFill>
                <a:srgbClr val="C00000"/>
              </a:solidFill>
              <a:latin typeface="+mn-ea"/>
              <a:ea typeface="+mn-ea"/>
            </a:endParaRPr>
          </a:p>
        </p:txBody>
      </p:sp>
      <p:sp>
        <p:nvSpPr>
          <p:cNvPr id="238" name="文本框 237"/>
          <p:cNvSpPr txBox="1"/>
          <p:nvPr/>
        </p:nvSpPr>
        <p:spPr>
          <a:xfrm>
            <a:off x="4619188" y="2029122"/>
            <a:ext cx="1458406" cy="276999"/>
          </a:xfrm>
          <a:prstGeom prst="rect">
            <a:avLst/>
          </a:prstGeom>
          <a:noFill/>
        </p:spPr>
        <p:txBody>
          <a:bodyPr wrap="square" rtlCol="0">
            <a:spAutoFit/>
          </a:bodyPr>
          <a:lstStyle/>
          <a:p>
            <a:r>
              <a:rPr lang="en-US" altLang="zh-CN" sz="1200" dirty="0" smtClean="0">
                <a:solidFill>
                  <a:srgbClr val="C00000"/>
                </a:solidFill>
                <a:latin typeface="+mn-ea"/>
                <a:ea typeface="+mn-ea"/>
              </a:rPr>
              <a:t>11.</a:t>
            </a:r>
            <a:r>
              <a:rPr lang="zh-CN" altLang="en-US" sz="1200" dirty="0" smtClean="0">
                <a:solidFill>
                  <a:srgbClr val="C00000"/>
                </a:solidFill>
                <a:latin typeface="+mn-ea"/>
                <a:ea typeface="+mn-ea"/>
              </a:rPr>
              <a:t>返回登录信息</a:t>
            </a:r>
            <a:endParaRPr lang="zh-CN" altLang="en-US" sz="1200" dirty="0">
              <a:solidFill>
                <a:srgbClr val="C00000"/>
              </a:solidFill>
              <a:latin typeface="+mn-ea"/>
              <a:ea typeface="+mn-ea"/>
            </a:endParaRPr>
          </a:p>
        </p:txBody>
      </p:sp>
      <p:sp>
        <p:nvSpPr>
          <p:cNvPr id="239" name="文本框 238"/>
          <p:cNvSpPr txBox="1"/>
          <p:nvPr/>
        </p:nvSpPr>
        <p:spPr>
          <a:xfrm>
            <a:off x="5319268" y="2315117"/>
            <a:ext cx="647697" cy="646331"/>
          </a:xfrm>
          <a:prstGeom prst="rect">
            <a:avLst/>
          </a:prstGeom>
          <a:noFill/>
        </p:spPr>
        <p:txBody>
          <a:bodyPr wrap="square" rtlCol="0">
            <a:spAutoFit/>
          </a:bodyPr>
          <a:lstStyle/>
          <a:p>
            <a:r>
              <a:rPr lang="en-US" altLang="zh-CN" sz="1200" dirty="0" smtClean="0">
                <a:solidFill>
                  <a:srgbClr val="C00000"/>
                </a:solidFill>
                <a:latin typeface="+mn-ea"/>
                <a:ea typeface="+mn-ea"/>
              </a:rPr>
              <a:t>10.</a:t>
            </a:r>
            <a:r>
              <a:rPr lang="zh-CN" altLang="en-US" sz="1200" dirty="0" smtClean="0">
                <a:solidFill>
                  <a:srgbClr val="C00000"/>
                </a:solidFill>
                <a:latin typeface="+mn-ea"/>
                <a:ea typeface="+mn-ea"/>
              </a:rPr>
              <a:t>返回登录信息</a:t>
            </a:r>
            <a:endParaRPr lang="zh-CN" altLang="en-US" sz="1200" dirty="0">
              <a:solidFill>
                <a:srgbClr val="C00000"/>
              </a:solidFill>
              <a:latin typeface="+mn-ea"/>
              <a:ea typeface="+mn-ea"/>
            </a:endParaRPr>
          </a:p>
        </p:txBody>
      </p:sp>
      <p:sp>
        <p:nvSpPr>
          <p:cNvPr id="240" name="右箭头 239"/>
          <p:cNvSpPr/>
          <p:nvPr/>
        </p:nvSpPr>
        <p:spPr>
          <a:xfrm rot="20172203">
            <a:off x="3211654" y="4204108"/>
            <a:ext cx="1416297" cy="155069"/>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41" name="文本框 240"/>
          <p:cNvSpPr txBox="1"/>
          <p:nvPr/>
        </p:nvSpPr>
        <p:spPr>
          <a:xfrm rot="19957148">
            <a:off x="3266838" y="3879784"/>
            <a:ext cx="1458406" cy="276999"/>
          </a:xfrm>
          <a:prstGeom prst="rect">
            <a:avLst/>
          </a:prstGeom>
          <a:noFill/>
        </p:spPr>
        <p:txBody>
          <a:bodyPr wrap="square" rtlCol="0">
            <a:spAutoFit/>
          </a:bodyPr>
          <a:lstStyle/>
          <a:p>
            <a:r>
              <a:rPr lang="en-US" altLang="zh-CN" sz="1200" dirty="0">
                <a:solidFill>
                  <a:srgbClr val="C00000"/>
                </a:solidFill>
                <a:latin typeface="+mn-ea"/>
                <a:ea typeface="+mn-ea"/>
              </a:rPr>
              <a:t>7</a:t>
            </a:r>
            <a:r>
              <a:rPr lang="en-US" altLang="zh-CN" sz="1200" dirty="0" smtClean="0">
                <a:solidFill>
                  <a:srgbClr val="C00000"/>
                </a:solidFill>
                <a:latin typeface="+mn-ea"/>
                <a:ea typeface="+mn-ea"/>
              </a:rPr>
              <a:t>.</a:t>
            </a:r>
            <a:r>
              <a:rPr lang="zh-CN" altLang="en-US" sz="1200" dirty="0">
                <a:solidFill>
                  <a:srgbClr val="C00000"/>
                </a:solidFill>
                <a:latin typeface="+mn-ea"/>
                <a:ea typeface="+mn-ea"/>
              </a:rPr>
              <a:t>预</a:t>
            </a:r>
            <a:r>
              <a:rPr lang="zh-CN" altLang="en-US" sz="1200" dirty="0" smtClean="0">
                <a:solidFill>
                  <a:srgbClr val="C00000"/>
                </a:solidFill>
                <a:latin typeface="+mn-ea"/>
                <a:ea typeface="+mn-ea"/>
              </a:rPr>
              <a:t>连接成功</a:t>
            </a:r>
            <a:endParaRPr lang="zh-CN" altLang="en-US" sz="1200" dirty="0">
              <a:solidFill>
                <a:srgbClr val="C00000"/>
              </a:solidFill>
              <a:latin typeface="+mn-ea"/>
              <a:ea typeface="+mn-ea"/>
            </a:endParaRPr>
          </a:p>
        </p:txBody>
      </p:sp>
      <p:sp>
        <p:nvSpPr>
          <p:cNvPr id="242" name="右箭头 241"/>
          <p:cNvSpPr/>
          <p:nvPr/>
        </p:nvSpPr>
        <p:spPr>
          <a:xfrm rot="9266104">
            <a:off x="3284006" y="4392514"/>
            <a:ext cx="1409756" cy="150760"/>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43" name="文本框 242"/>
          <p:cNvSpPr txBox="1"/>
          <p:nvPr/>
        </p:nvSpPr>
        <p:spPr>
          <a:xfrm rot="20104000">
            <a:off x="3576280" y="4392921"/>
            <a:ext cx="1458406" cy="276999"/>
          </a:xfrm>
          <a:prstGeom prst="rect">
            <a:avLst/>
          </a:prstGeom>
          <a:noFill/>
        </p:spPr>
        <p:txBody>
          <a:bodyPr wrap="square" rtlCol="0">
            <a:spAutoFit/>
          </a:bodyPr>
          <a:lstStyle/>
          <a:p>
            <a:r>
              <a:rPr lang="en-US" altLang="zh-CN" sz="1200" dirty="0">
                <a:solidFill>
                  <a:srgbClr val="C00000"/>
                </a:solidFill>
                <a:latin typeface="+mn-ea"/>
                <a:ea typeface="+mn-ea"/>
              </a:rPr>
              <a:t>6</a:t>
            </a:r>
            <a:r>
              <a:rPr lang="en-US" altLang="zh-CN" sz="1200" dirty="0" smtClean="0">
                <a:solidFill>
                  <a:srgbClr val="C00000"/>
                </a:solidFill>
                <a:latin typeface="+mn-ea"/>
                <a:ea typeface="+mn-ea"/>
              </a:rPr>
              <a:t>.</a:t>
            </a:r>
            <a:r>
              <a:rPr lang="zh-CN" altLang="en-US" sz="1200" dirty="0">
                <a:solidFill>
                  <a:srgbClr val="C00000"/>
                </a:solidFill>
                <a:latin typeface="+mn-ea"/>
                <a:ea typeface="+mn-ea"/>
              </a:rPr>
              <a:t>预</a:t>
            </a:r>
            <a:r>
              <a:rPr lang="zh-CN" altLang="en-US" sz="1200" dirty="0" smtClean="0">
                <a:solidFill>
                  <a:srgbClr val="C00000"/>
                </a:solidFill>
                <a:latin typeface="+mn-ea"/>
                <a:ea typeface="+mn-ea"/>
              </a:rPr>
              <a:t>连接请求</a:t>
            </a:r>
            <a:endParaRPr lang="zh-CN" altLang="en-US" sz="1200" dirty="0">
              <a:solidFill>
                <a:srgbClr val="C00000"/>
              </a:solidFill>
              <a:latin typeface="+mn-ea"/>
              <a:ea typeface="+mn-ea"/>
            </a:endParaRPr>
          </a:p>
        </p:txBody>
      </p:sp>
      <p:sp>
        <p:nvSpPr>
          <p:cNvPr id="244" name="文本框 243"/>
          <p:cNvSpPr txBox="1"/>
          <p:nvPr/>
        </p:nvSpPr>
        <p:spPr>
          <a:xfrm rot="1331694">
            <a:off x="7478635" y="4250471"/>
            <a:ext cx="1458406" cy="276999"/>
          </a:xfrm>
          <a:prstGeom prst="rect">
            <a:avLst/>
          </a:prstGeom>
          <a:noFill/>
        </p:spPr>
        <p:txBody>
          <a:bodyPr wrap="square" rtlCol="0">
            <a:spAutoFit/>
          </a:bodyPr>
          <a:lstStyle/>
          <a:p>
            <a:r>
              <a:rPr lang="en-US" altLang="zh-CN" sz="1200" dirty="0" smtClean="0">
                <a:solidFill>
                  <a:srgbClr val="C00000"/>
                </a:solidFill>
                <a:latin typeface="+mn-ea"/>
                <a:ea typeface="+mn-ea"/>
              </a:rPr>
              <a:t>8.</a:t>
            </a:r>
            <a:r>
              <a:rPr lang="zh-CN" altLang="en-US" sz="1200" dirty="0" smtClean="0">
                <a:solidFill>
                  <a:srgbClr val="C00000"/>
                </a:solidFill>
                <a:latin typeface="+mn-ea"/>
                <a:ea typeface="+mn-ea"/>
              </a:rPr>
              <a:t>验证</a:t>
            </a:r>
            <a:r>
              <a:rPr lang="en-US" altLang="zh-CN" sz="1200" dirty="0" smtClean="0">
                <a:solidFill>
                  <a:srgbClr val="C00000"/>
                </a:solidFill>
                <a:latin typeface="+mn-ea"/>
                <a:ea typeface="+mn-ea"/>
              </a:rPr>
              <a:t>License</a:t>
            </a:r>
            <a:endParaRPr lang="zh-CN" altLang="en-US" sz="1200" dirty="0">
              <a:solidFill>
                <a:srgbClr val="C00000"/>
              </a:solidFill>
              <a:latin typeface="+mn-ea"/>
              <a:ea typeface="+mn-ea"/>
            </a:endParaRPr>
          </a:p>
        </p:txBody>
      </p:sp>
      <p:sp>
        <p:nvSpPr>
          <p:cNvPr id="245" name="右箭头 244"/>
          <p:cNvSpPr/>
          <p:nvPr/>
        </p:nvSpPr>
        <p:spPr>
          <a:xfrm rot="1373284">
            <a:off x="7441228" y="4402503"/>
            <a:ext cx="966145" cy="169979"/>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46" name="文本框 245"/>
          <p:cNvSpPr txBox="1"/>
          <p:nvPr/>
        </p:nvSpPr>
        <p:spPr>
          <a:xfrm>
            <a:off x="5361033" y="3802470"/>
            <a:ext cx="2074536" cy="461665"/>
          </a:xfrm>
          <a:prstGeom prst="rect">
            <a:avLst/>
          </a:prstGeom>
          <a:noFill/>
        </p:spPr>
        <p:txBody>
          <a:bodyPr wrap="square" rtlCol="0">
            <a:spAutoFit/>
          </a:bodyPr>
          <a:lstStyle/>
          <a:p>
            <a:r>
              <a:rPr lang="en-US" altLang="zh-CN" sz="1200" dirty="0">
                <a:solidFill>
                  <a:srgbClr val="C00000"/>
                </a:solidFill>
                <a:latin typeface="+mn-ea"/>
                <a:ea typeface="+mn-ea"/>
              </a:rPr>
              <a:t>9</a:t>
            </a:r>
            <a:r>
              <a:rPr lang="en-US" altLang="zh-CN" sz="1200" dirty="0" smtClean="0">
                <a:solidFill>
                  <a:srgbClr val="C00000"/>
                </a:solidFill>
                <a:latin typeface="+mn-ea"/>
                <a:ea typeface="+mn-ea"/>
              </a:rPr>
              <a:t>.</a:t>
            </a:r>
            <a:r>
              <a:rPr lang="zh-CN" altLang="en-US" sz="1200" dirty="0" smtClean="0">
                <a:solidFill>
                  <a:srgbClr val="C00000"/>
                </a:solidFill>
                <a:latin typeface="+mn-ea"/>
                <a:ea typeface="+mn-ea"/>
              </a:rPr>
              <a:t> 生成</a:t>
            </a:r>
            <a:r>
              <a:rPr lang="en-US" altLang="zh-CN" sz="1200" dirty="0" smtClean="0">
                <a:solidFill>
                  <a:srgbClr val="C00000"/>
                </a:solidFill>
                <a:latin typeface="+mn-ea"/>
                <a:ea typeface="+mn-ea"/>
              </a:rPr>
              <a:t>Address Ticket</a:t>
            </a:r>
          </a:p>
          <a:p>
            <a:r>
              <a:rPr lang="en-US" altLang="zh-CN" sz="1200" dirty="0" smtClean="0">
                <a:solidFill>
                  <a:srgbClr val="C00000"/>
                </a:solidFill>
                <a:latin typeface="+mn-ea"/>
                <a:ea typeface="+mn-ea"/>
              </a:rPr>
              <a:t>login Ticket</a:t>
            </a:r>
            <a:endParaRPr lang="zh-CN" altLang="en-US" sz="1200" dirty="0">
              <a:solidFill>
                <a:srgbClr val="C00000"/>
              </a:solidFill>
              <a:latin typeface="+mn-ea"/>
              <a:ea typeface="+mn-ea"/>
            </a:endParaRPr>
          </a:p>
        </p:txBody>
      </p:sp>
    </p:spTree>
    <p:extLst>
      <p:ext uri="{BB962C8B-B14F-4D97-AF65-F5344CB8AC3E}">
        <p14:creationId xmlns:p14="http://schemas.microsoft.com/office/powerpoint/2010/main" val="420127532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访问虚拟机流程 </a:t>
            </a:r>
            <a:r>
              <a:rPr lang="en-US" altLang="zh-CN" dirty="0" smtClean="0"/>
              <a:t>- HDP</a:t>
            </a:r>
            <a:r>
              <a:rPr lang="zh-CN" altLang="en-US" dirty="0" smtClean="0"/>
              <a:t>经过网关</a:t>
            </a:r>
            <a:r>
              <a:rPr lang="en-US" altLang="zh-CN" dirty="0" smtClean="0"/>
              <a:t> </a:t>
            </a:r>
            <a:endParaRPr lang="zh-CN" altLang="en-US" dirty="0"/>
          </a:p>
        </p:txBody>
      </p:sp>
      <p:sp>
        <p:nvSpPr>
          <p:cNvPr id="4" name="圆角矩形 3"/>
          <p:cNvSpPr/>
          <p:nvPr/>
        </p:nvSpPr>
        <p:spPr>
          <a:xfrm>
            <a:off x="4719030" y="3053225"/>
            <a:ext cx="3512247" cy="20040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latin typeface="+mn-ea"/>
            </a:endParaRPr>
          </a:p>
        </p:txBody>
      </p:sp>
      <p:grpSp>
        <p:nvGrpSpPr>
          <p:cNvPr id="5" name="组合 142"/>
          <p:cNvGrpSpPr/>
          <p:nvPr/>
        </p:nvGrpSpPr>
        <p:grpSpPr>
          <a:xfrm>
            <a:off x="2590461" y="1735602"/>
            <a:ext cx="680605" cy="486135"/>
            <a:chOff x="7089459" y="3598864"/>
            <a:chExt cx="134937" cy="100014"/>
          </a:xfrm>
        </p:grpSpPr>
        <p:sp>
          <p:nvSpPr>
            <p:cNvPr id="6"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7"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8"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9"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grpSp>
      <p:grpSp>
        <p:nvGrpSpPr>
          <p:cNvPr id="10" name="组合 19612"/>
          <p:cNvGrpSpPr/>
          <p:nvPr/>
        </p:nvGrpSpPr>
        <p:grpSpPr>
          <a:xfrm>
            <a:off x="4341286" y="1741461"/>
            <a:ext cx="586453" cy="474243"/>
            <a:chOff x="6245225" y="965201"/>
            <a:chExt cx="439738" cy="355600"/>
          </a:xfrm>
          <a:solidFill>
            <a:srgbClr val="3C3C3B"/>
          </a:solidFill>
        </p:grpSpPr>
        <p:sp>
          <p:nvSpPr>
            <p:cNvPr id="11" name="Freeform 58"/>
            <p:cNvSpPr>
              <a:spLocks/>
            </p:cNvSpPr>
            <p:nvPr/>
          </p:nvSpPr>
          <p:spPr bwMode="auto">
            <a:xfrm>
              <a:off x="6245225" y="965201"/>
              <a:ext cx="439738" cy="344488"/>
            </a:xfrm>
            <a:custGeom>
              <a:avLst/>
              <a:gdLst>
                <a:gd name="T0" fmla="*/ 492 w 517"/>
                <a:gd name="T1" fmla="*/ 402 h 402"/>
                <a:gd name="T2" fmla="*/ 492 w 517"/>
                <a:gd name="T3" fmla="*/ 402 h 402"/>
                <a:gd name="T4" fmla="*/ 418 w 517"/>
                <a:gd name="T5" fmla="*/ 402 h 402"/>
                <a:gd name="T6" fmla="*/ 406 w 517"/>
                <a:gd name="T7" fmla="*/ 389 h 402"/>
                <a:gd name="T8" fmla="*/ 418 w 517"/>
                <a:gd name="T9" fmla="*/ 377 h 402"/>
                <a:gd name="T10" fmla="*/ 492 w 517"/>
                <a:gd name="T11" fmla="*/ 377 h 402"/>
                <a:gd name="T12" fmla="*/ 492 w 517"/>
                <a:gd name="T13" fmla="*/ 24 h 402"/>
                <a:gd name="T14" fmla="*/ 25 w 517"/>
                <a:gd name="T15" fmla="*/ 24 h 402"/>
                <a:gd name="T16" fmla="*/ 25 w 517"/>
                <a:gd name="T17" fmla="*/ 377 h 402"/>
                <a:gd name="T18" fmla="*/ 333 w 517"/>
                <a:gd name="T19" fmla="*/ 377 h 402"/>
                <a:gd name="T20" fmla="*/ 345 w 517"/>
                <a:gd name="T21" fmla="*/ 389 h 402"/>
                <a:gd name="T22" fmla="*/ 333 w 517"/>
                <a:gd name="T23" fmla="*/ 402 h 402"/>
                <a:gd name="T24" fmla="*/ 25 w 517"/>
                <a:gd name="T25" fmla="*/ 402 h 402"/>
                <a:gd name="T26" fmla="*/ 0 w 517"/>
                <a:gd name="T27" fmla="*/ 377 h 402"/>
                <a:gd name="T28" fmla="*/ 0 w 517"/>
                <a:gd name="T29" fmla="*/ 24 h 402"/>
                <a:gd name="T30" fmla="*/ 25 w 517"/>
                <a:gd name="T31" fmla="*/ 0 h 402"/>
                <a:gd name="T32" fmla="*/ 492 w 517"/>
                <a:gd name="T33" fmla="*/ 0 h 402"/>
                <a:gd name="T34" fmla="*/ 517 w 517"/>
                <a:gd name="T35" fmla="*/ 24 h 402"/>
                <a:gd name="T36" fmla="*/ 517 w 517"/>
                <a:gd name="T37" fmla="*/ 377 h 402"/>
                <a:gd name="T38" fmla="*/ 492 w 517"/>
                <a:gd name="T39"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7" h="402">
                  <a:moveTo>
                    <a:pt x="492" y="402"/>
                  </a:moveTo>
                  <a:lnTo>
                    <a:pt x="492" y="402"/>
                  </a:lnTo>
                  <a:lnTo>
                    <a:pt x="418" y="402"/>
                  </a:lnTo>
                  <a:cubicBezTo>
                    <a:pt x="412" y="402"/>
                    <a:pt x="406" y="396"/>
                    <a:pt x="406" y="389"/>
                  </a:cubicBezTo>
                  <a:cubicBezTo>
                    <a:pt x="406" y="383"/>
                    <a:pt x="412" y="377"/>
                    <a:pt x="418" y="377"/>
                  </a:cubicBezTo>
                  <a:lnTo>
                    <a:pt x="492" y="377"/>
                  </a:lnTo>
                  <a:lnTo>
                    <a:pt x="492" y="24"/>
                  </a:lnTo>
                  <a:lnTo>
                    <a:pt x="25" y="24"/>
                  </a:lnTo>
                  <a:lnTo>
                    <a:pt x="25" y="377"/>
                  </a:lnTo>
                  <a:lnTo>
                    <a:pt x="333" y="377"/>
                  </a:lnTo>
                  <a:cubicBezTo>
                    <a:pt x="339" y="377"/>
                    <a:pt x="345" y="383"/>
                    <a:pt x="345" y="389"/>
                  </a:cubicBezTo>
                  <a:cubicBezTo>
                    <a:pt x="345" y="396"/>
                    <a:pt x="339" y="402"/>
                    <a:pt x="333" y="402"/>
                  </a:cubicBezTo>
                  <a:lnTo>
                    <a:pt x="25" y="402"/>
                  </a:lnTo>
                  <a:cubicBezTo>
                    <a:pt x="11" y="402"/>
                    <a:pt x="0" y="391"/>
                    <a:pt x="0" y="377"/>
                  </a:cubicBezTo>
                  <a:lnTo>
                    <a:pt x="0" y="24"/>
                  </a:lnTo>
                  <a:cubicBezTo>
                    <a:pt x="0" y="11"/>
                    <a:pt x="11" y="0"/>
                    <a:pt x="25" y="0"/>
                  </a:cubicBezTo>
                  <a:lnTo>
                    <a:pt x="492" y="0"/>
                  </a:lnTo>
                  <a:cubicBezTo>
                    <a:pt x="506" y="0"/>
                    <a:pt x="517" y="11"/>
                    <a:pt x="517" y="24"/>
                  </a:cubicBezTo>
                  <a:lnTo>
                    <a:pt x="517" y="377"/>
                  </a:lnTo>
                  <a:cubicBezTo>
                    <a:pt x="517" y="391"/>
                    <a:pt x="506" y="402"/>
                    <a:pt x="492" y="40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 name="Freeform 59"/>
            <p:cNvSpPr>
              <a:spLocks/>
            </p:cNvSpPr>
            <p:nvPr/>
          </p:nvSpPr>
          <p:spPr bwMode="auto">
            <a:xfrm>
              <a:off x="6516688" y="1277938"/>
              <a:ext cx="42863" cy="42863"/>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1" y="51"/>
                    <a:pt x="0" y="39"/>
                    <a:pt x="0" y="25"/>
                  </a:cubicBezTo>
                  <a:cubicBezTo>
                    <a:pt x="0" y="11"/>
                    <a:pt x="11" y="0"/>
                    <a:pt x="26" y="0"/>
                  </a:cubicBezTo>
                  <a:cubicBezTo>
                    <a:pt x="40" y="0"/>
                    <a:pt x="51" y="11"/>
                    <a:pt x="51" y="25"/>
                  </a:cubicBezTo>
                  <a:cubicBezTo>
                    <a:pt x="51" y="39"/>
                    <a:pt x="40" y="51"/>
                    <a:pt x="26"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 name="Freeform 60"/>
            <p:cNvSpPr>
              <a:spLocks/>
            </p:cNvSpPr>
            <p:nvPr/>
          </p:nvSpPr>
          <p:spPr bwMode="auto">
            <a:xfrm>
              <a:off x="6583363" y="1277938"/>
              <a:ext cx="42863" cy="42863"/>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40" y="0"/>
                    <a:pt x="51" y="11"/>
                    <a:pt x="51" y="25"/>
                  </a:cubicBezTo>
                  <a:cubicBezTo>
                    <a:pt x="51" y="39"/>
                    <a:pt x="40"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 name="Freeform 61"/>
            <p:cNvSpPr>
              <a:spLocks/>
            </p:cNvSpPr>
            <p:nvPr/>
          </p:nvSpPr>
          <p:spPr bwMode="auto">
            <a:xfrm>
              <a:off x="6513513" y="1127126"/>
              <a:ext cx="80963" cy="22225"/>
            </a:xfrm>
            <a:custGeom>
              <a:avLst/>
              <a:gdLst>
                <a:gd name="T0" fmla="*/ 96 w 96"/>
                <a:gd name="T1" fmla="*/ 25 h 25"/>
                <a:gd name="T2" fmla="*/ 96 w 96"/>
                <a:gd name="T3" fmla="*/ 25 h 25"/>
                <a:gd name="T4" fmla="*/ 0 w 96"/>
                <a:gd name="T5" fmla="*/ 24 h 25"/>
                <a:gd name="T6" fmla="*/ 0 w 96"/>
                <a:gd name="T7" fmla="*/ 0 h 25"/>
                <a:gd name="T8" fmla="*/ 96 w 96"/>
                <a:gd name="T9" fmla="*/ 0 h 25"/>
                <a:gd name="T10" fmla="*/ 96 w 96"/>
                <a:gd name="T11" fmla="*/ 25 h 25"/>
              </a:gdLst>
              <a:ahLst/>
              <a:cxnLst>
                <a:cxn ang="0">
                  <a:pos x="T0" y="T1"/>
                </a:cxn>
                <a:cxn ang="0">
                  <a:pos x="T2" y="T3"/>
                </a:cxn>
                <a:cxn ang="0">
                  <a:pos x="T4" y="T5"/>
                </a:cxn>
                <a:cxn ang="0">
                  <a:pos x="T6" y="T7"/>
                </a:cxn>
                <a:cxn ang="0">
                  <a:pos x="T8" y="T9"/>
                </a:cxn>
                <a:cxn ang="0">
                  <a:pos x="T10" y="T11"/>
                </a:cxn>
              </a:cxnLst>
              <a:rect l="0" t="0" r="r" b="b"/>
              <a:pathLst>
                <a:path w="96" h="25">
                  <a:moveTo>
                    <a:pt x="96" y="25"/>
                  </a:moveTo>
                  <a:lnTo>
                    <a:pt x="96" y="25"/>
                  </a:lnTo>
                  <a:lnTo>
                    <a:pt x="0" y="24"/>
                  </a:lnTo>
                  <a:lnTo>
                    <a:pt x="0" y="0"/>
                  </a:lnTo>
                  <a:lnTo>
                    <a:pt x="96" y="0"/>
                  </a:lnTo>
                  <a:lnTo>
                    <a:pt x="96" y="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 name="Freeform 62"/>
            <p:cNvSpPr>
              <a:spLocks/>
            </p:cNvSpPr>
            <p:nvPr/>
          </p:nvSpPr>
          <p:spPr bwMode="auto">
            <a:xfrm>
              <a:off x="6578600" y="1103313"/>
              <a:ext cx="38100" cy="69850"/>
            </a:xfrm>
            <a:custGeom>
              <a:avLst/>
              <a:gdLst>
                <a:gd name="T0" fmla="*/ 0 w 46"/>
                <a:gd name="T1" fmla="*/ 0 h 81"/>
                <a:gd name="T2" fmla="*/ 0 w 46"/>
                <a:gd name="T3" fmla="*/ 0 h 81"/>
                <a:gd name="T4" fmla="*/ 46 w 46"/>
                <a:gd name="T5" fmla="*/ 40 h 81"/>
                <a:gd name="T6" fmla="*/ 0 w 46"/>
                <a:gd name="T7" fmla="*/ 81 h 81"/>
                <a:gd name="T8" fmla="*/ 0 w 46"/>
                <a:gd name="T9" fmla="*/ 0 h 81"/>
              </a:gdLst>
              <a:ahLst/>
              <a:cxnLst>
                <a:cxn ang="0">
                  <a:pos x="T0" y="T1"/>
                </a:cxn>
                <a:cxn ang="0">
                  <a:pos x="T2" y="T3"/>
                </a:cxn>
                <a:cxn ang="0">
                  <a:pos x="T4" y="T5"/>
                </a:cxn>
                <a:cxn ang="0">
                  <a:pos x="T6" y="T7"/>
                </a:cxn>
                <a:cxn ang="0">
                  <a:pos x="T8" y="T9"/>
                </a:cxn>
              </a:cxnLst>
              <a:rect l="0" t="0" r="r" b="b"/>
              <a:pathLst>
                <a:path w="46" h="81">
                  <a:moveTo>
                    <a:pt x="0" y="0"/>
                  </a:moveTo>
                  <a:lnTo>
                    <a:pt x="0" y="0"/>
                  </a:lnTo>
                  <a:lnTo>
                    <a:pt x="46" y="40"/>
                  </a:lnTo>
                  <a:lnTo>
                    <a:pt x="0" y="81"/>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 name="Freeform 63"/>
            <p:cNvSpPr>
              <a:spLocks/>
            </p:cNvSpPr>
            <p:nvPr/>
          </p:nvSpPr>
          <p:spPr bwMode="auto">
            <a:xfrm>
              <a:off x="6515100" y="1052513"/>
              <a:ext cx="84138" cy="49213"/>
            </a:xfrm>
            <a:custGeom>
              <a:avLst/>
              <a:gdLst>
                <a:gd name="T0" fmla="*/ 9 w 98"/>
                <a:gd name="T1" fmla="*/ 58 h 58"/>
                <a:gd name="T2" fmla="*/ 9 w 98"/>
                <a:gd name="T3" fmla="*/ 58 h 58"/>
                <a:gd name="T4" fmla="*/ 0 w 98"/>
                <a:gd name="T5" fmla="*/ 35 h 58"/>
                <a:gd name="T6" fmla="*/ 89 w 98"/>
                <a:gd name="T7" fmla="*/ 0 h 58"/>
                <a:gd name="T8" fmla="*/ 98 w 98"/>
                <a:gd name="T9" fmla="*/ 23 h 58"/>
                <a:gd name="T10" fmla="*/ 9 w 98"/>
                <a:gd name="T11" fmla="*/ 58 h 58"/>
              </a:gdLst>
              <a:ahLst/>
              <a:cxnLst>
                <a:cxn ang="0">
                  <a:pos x="T0" y="T1"/>
                </a:cxn>
                <a:cxn ang="0">
                  <a:pos x="T2" y="T3"/>
                </a:cxn>
                <a:cxn ang="0">
                  <a:pos x="T4" y="T5"/>
                </a:cxn>
                <a:cxn ang="0">
                  <a:pos x="T6" y="T7"/>
                </a:cxn>
                <a:cxn ang="0">
                  <a:pos x="T8" y="T9"/>
                </a:cxn>
                <a:cxn ang="0">
                  <a:pos x="T10" y="T11"/>
                </a:cxn>
              </a:cxnLst>
              <a:rect l="0" t="0" r="r" b="b"/>
              <a:pathLst>
                <a:path w="98" h="58">
                  <a:moveTo>
                    <a:pt x="9" y="58"/>
                  </a:moveTo>
                  <a:lnTo>
                    <a:pt x="9" y="58"/>
                  </a:lnTo>
                  <a:lnTo>
                    <a:pt x="0" y="35"/>
                  </a:lnTo>
                  <a:lnTo>
                    <a:pt x="89" y="0"/>
                  </a:lnTo>
                  <a:lnTo>
                    <a:pt x="98" y="23"/>
                  </a:lnTo>
                  <a:lnTo>
                    <a:pt x="9" y="5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 name="Freeform 64"/>
            <p:cNvSpPr>
              <a:spLocks/>
            </p:cNvSpPr>
            <p:nvPr/>
          </p:nvSpPr>
          <p:spPr bwMode="auto">
            <a:xfrm>
              <a:off x="6567488" y="1036638"/>
              <a:ext cx="47625" cy="63500"/>
            </a:xfrm>
            <a:custGeom>
              <a:avLst/>
              <a:gdLst>
                <a:gd name="T0" fmla="*/ 0 w 57"/>
                <a:gd name="T1" fmla="*/ 0 h 75"/>
                <a:gd name="T2" fmla="*/ 0 w 57"/>
                <a:gd name="T3" fmla="*/ 0 h 75"/>
                <a:gd name="T4" fmla="*/ 57 w 57"/>
                <a:gd name="T5" fmla="*/ 21 h 75"/>
                <a:gd name="T6" fmla="*/ 30 w 57"/>
                <a:gd name="T7" fmla="*/ 75 h 75"/>
                <a:gd name="T8" fmla="*/ 0 w 57"/>
                <a:gd name="T9" fmla="*/ 0 h 75"/>
              </a:gdLst>
              <a:ahLst/>
              <a:cxnLst>
                <a:cxn ang="0">
                  <a:pos x="T0" y="T1"/>
                </a:cxn>
                <a:cxn ang="0">
                  <a:pos x="T2" y="T3"/>
                </a:cxn>
                <a:cxn ang="0">
                  <a:pos x="T4" y="T5"/>
                </a:cxn>
                <a:cxn ang="0">
                  <a:pos x="T6" y="T7"/>
                </a:cxn>
                <a:cxn ang="0">
                  <a:pos x="T8" y="T9"/>
                </a:cxn>
              </a:cxnLst>
              <a:rect l="0" t="0" r="r" b="b"/>
              <a:pathLst>
                <a:path w="57" h="75">
                  <a:moveTo>
                    <a:pt x="0" y="0"/>
                  </a:moveTo>
                  <a:lnTo>
                    <a:pt x="0" y="0"/>
                  </a:lnTo>
                  <a:lnTo>
                    <a:pt x="57" y="21"/>
                  </a:lnTo>
                  <a:lnTo>
                    <a:pt x="30" y="7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 name="Freeform 65"/>
            <p:cNvSpPr>
              <a:spLocks/>
            </p:cNvSpPr>
            <p:nvPr/>
          </p:nvSpPr>
          <p:spPr bwMode="auto">
            <a:xfrm>
              <a:off x="6515100" y="1173163"/>
              <a:ext cx="84138" cy="50800"/>
            </a:xfrm>
            <a:custGeom>
              <a:avLst/>
              <a:gdLst>
                <a:gd name="T0" fmla="*/ 89 w 98"/>
                <a:gd name="T1" fmla="*/ 59 h 59"/>
                <a:gd name="T2" fmla="*/ 89 w 98"/>
                <a:gd name="T3" fmla="*/ 59 h 59"/>
                <a:gd name="T4" fmla="*/ 0 w 98"/>
                <a:gd name="T5" fmla="*/ 23 h 59"/>
                <a:gd name="T6" fmla="*/ 9 w 98"/>
                <a:gd name="T7" fmla="*/ 0 h 59"/>
                <a:gd name="T8" fmla="*/ 98 w 98"/>
                <a:gd name="T9" fmla="*/ 36 h 59"/>
                <a:gd name="T10" fmla="*/ 89 w 98"/>
                <a:gd name="T11" fmla="*/ 59 h 59"/>
              </a:gdLst>
              <a:ahLst/>
              <a:cxnLst>
                <a:cxn ang="0">
                  <a:pos x="T0" y="T1"/>
                </a:cxn>
                <a:cxn ang="0">
                  <a:pos x="T2" y="T3"/>
                </a:cxn>
                <a:cxn ang="0">
                  <a:pos x="T4" y="T5"/>
                </a:cxn>
                <a:cxn ang="0">
                  <a:pos x="T6" y="T7"/>
                </a:cxn>
                <a:cxn ang="0">
                  <a:pos x="T8" y="T9"/>
                </a:cxn>
                <a:cxn ang="0">
                  <a:pos x="T10" y="T11"/>
                </a:cxn>
              </a:cxnLst>
              <a:rect l="0" t="0" r="r" b="b"/>
              <a:pathLst>
                <a:path w="98" h="59">
                  <a:moveTo>
                    <a:pt x="89" y="59"/>
                  </a:moveTo>
                  <a:lnTo>
                    <a:pt x="89" y="59"/>
                  </a:lnTo>
                  <a:lnTo>
                    <a:pt x="0" y="23"/>
                  </a:lnTo>
                  <a:lnTo>
                    <a:pt x="9" y="0"/>
                  </a:lnTo>
                  <a:lnTo>
                    <a:pt x="98" y="36"/>
                  </a:lnTo>
                  <a:lnTo>
                    <a:pt x="89" y="59"/>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9" name="Freeform 66"/>
            <p:cNvSpPr>
              <a:spLocks/>
            </p:cNvSpPr>
            <p:nvPr/>
          </p:nvSpPr>
          <p:spPr bwMode="auto">
            <a:xfrm>
              <a:off x="6567488" y="1174751"/>
              <a:ext cx="47625" cy="65088"/>
            </a:xfrm>
            <a:custGeom>
              <a:avLst/>
              <a:gdLst>
                <a:gd name="T0" fmla="*/ 0 w 57"/>
                <a:gd name="T1" fmla="*/ 75 h 75"/>
                <a:gd name="T2" fmla="*/ 0 w 57"/>
                <a:gd name="T3" fmla="*/ 75 h 75"/>
                <a:gd name="T4" fmla="*/ 57 w 57"/>
                <a:gd name="T5" fmla="*/ 55 h 75"/>
                <a:gd name="T6" fmla="*/ 30 w 57"/>
                <a:gd name="T7" fmla="*/ 0 h 75"/>
                <a:gd name="T8" fmla="*/ 0 w 57"/>
                <a:gd name="T9" fmla="*/ 75 h 75"/>
              </a:gdLst>
              <a:ahLst/>
              <a:cxnLst>
                <a:cxn ang="0">
                  <a:pos x="T0" y="T1"/>
                </a:cxn>
                <a:cxn ang="0">
                  <a:pos x="T2" y="T3"/>
                </a:cxn>
                <a:cxn ang="0">
                  <a:pos x="T4" y="T5"/>
                </a:cxn>
                <a:cxn ang="0">
                  <a:pos x="T6" y="T7"/>
                </a:cxn>
                <a:cxn ang="0">
                  <a:pos x="T8" y="T9"/>
                </a:cxn>
              </a:cxnLst>
              <a:rect l="0" t="0" r="r" b="b"/>
              <a:pathLst>
                <a:path w="57" h="75">
                  <a:moveTo>
                    <a:pt x="0" y="75"/>
                  </a:moveTo>
                  <a:lnTo>
                    <a:pt x="0" y="75"/>
                  </a:lnTo>
                  <a:lnTo>
                    <a:pt x="57" y="55"/>
                  </a:lnTo>
                  <a:lnTo>
                    <a:pt x="30" y="0"/>
                  </a:lnTo>
                  <a:lnTo>
                    <a:pt x="0" y="7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0" name="Freeform 67"/>
            <p:cNvSpPr>
              <a:spLocks/>
            </p:cNvSpPr>
            <p:nvPr/>
          </p:nvSpPr>
          <p:spPr bwMode="auto">
            <a:xfrm>
              <a:off x="6299200" y="1120776"/>
              <a:ext cx="112713" cy="33338"/>
            </a:xfrm>
            <a:custGeom>
              <a:avLst/>
              <a:gdLst>
                <a:gd name="T0" fmla="*/ 132 w 132"/>
                <a:gd name="T1" fmla="*/ 39 h 39"/>
                <a:gd name="T2" fmla="*/ 132 w 132"/>
                <a:gd name="T3" fmla="*/ 39 h 39"/>
                <a:gd name="T4" fmla="*/ 0 w 132"/>
                <a:gd name="T5" fmla="*/ 39 h 39"/>
                <a:gd name="T6" fmla="*/ 0 w 132"/>
                <a:gd name="T7" fmla="*/ 0 h 39"/>
                <a:gd name="T8" fmla="*/ 132 w 132"/>
                <a:gd name="T9" fmla="*/ 0 h 39"/>
                <a:gd name="T10" fmla="*/ 132 w 132"/>
                <a:gd name="T11" fmla="*/ 39 h 39"/>
              </a:gdLst>
              <a:ahLst/>
              <a:cxnLst>
                <a:cxn ang="0">
                  <a:pos x="T0" y="T1"/>
                </a:cxn>
                <a:cxn ang="0">
                  <a:pos x="T2" y="T3"/>
                </a:cxn>
                <a:cxn ang="0">
                  <a:pos x="T4" y="T5"/>
                </a:cxn>
                <a:cxn ang="0">
                  <a:pos x="T6" y="T7"/>
                </a:cxn>
                <a:cxn ang="0">
                  <a:pos x="T8" y="T9"/>
                </a:cxn>
                <a:cxn ang="0">
                  <a:pos x="T10" y="T11"/>
                </a:cxn>
              </a:cxnLst>
              <a:rect l="0" t="0" r="r" b="b"/>
              <a:pathLst>
                <a:path w="132" h="39">
                  <a:moveTo>
                    <a:pt x="132" y="39"/>
                  </a:moveTo>
                  <a:lnTo>
                    <a:pt x="132" y="39"/>
                  </a:lnTo>
                  <a:lnTo>
                    <a:pt x="0" y="39"/>
                  </a:lnTo>
                  <a:lnTo>
                    <a:pt x="0" y="0"/>
                  </a:lnTo>
                  <a:lnTo>
                    <a:pt x="132" y="0"/>
                  </a:lnTo>
                  <a:lnTo>
                    <a:pt x="132" y="39"/>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1" name="Freeform 68"/>
            <p:cNvSpPr>
              <a:spLocks/>
            </p:cNvSpPr>
            <p:nvPr/>
          </p:nvSpPr>
          <p:spPr bwMode="auto">
            <a:xfrm>
              <a:off x="6388100" y="1087438"/>
              <a:ext cx="57150" cy="101600"/>
            </a:xfrm>
            <a:custGeom>
              <a:avLst/>
              <a:gdLst>
                <a:gd name="T0" fmla="*/ 0 w 67"/>
                <a:gd name="T1" fmla="*/ 0 h 118"/>
                <a:gd name="T2" fmla="*/ 0 w 67"/>
                <a:gd name="T3" fmla="*/ 0 h 118"/>
                <a:gd name="T4" fmla="*/ 67 w 67"/>
                <a:gd name="T5" fmla="*/ 59 h 118"/>
                <a:gd name="T6" fmla="*/ 0 w 67"/>
                <a:gd name="T7" fmla="*/ 118 h 118"/>
                <a:gd name="T8" fmla="*/ 0 w 67"/>
                <a:gd name="T9" fmla="*/ 0 h 118"/>
              </a:gdLst>
              <a:ahLst/>
              <a:cxnLst>
                <a:cxn ang="0">
                  <a:pos x="T0" y="T1"/>
                </a:cxn>
                <a:cxn ang="0">
                  <a:pos x="T2" y="T3"/>
                </a:cxn>
                <a:cxn ang="0">
                  <a:pos x="T4" y="T5"/>
                </a:cxn>
                <a:cxn ang="0">
                  <a:pos x="T6" y="T7"/>
                </a:cxn>
                <a:cxn ang="0">
                  <a:pos x="T8" y="T9"/>
                </a:cxn>
              </a:cxnLst>
              <a:rect l="0" t="0" r="r" b="b"/>
              <a:pathLst>
                <a:path w="67" h="118">
                  <a:moveTo>
                    <a:pt x="0" y="0"/>
                  </a:moveTo>
                  <a:lnTo>
                    <a:pt x="0" y="0"/>
                  </a:lnTo>
                  <a:lnTo>
                    <a:pt x="67" y="59"/>
                  </a:lnTo>
                  <a:lnTo>
                    <a:pt x="0" y="118"/>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2" name="Freeform 69"/>
            <p:cNvSpPr>
              <a:spLocks/>
            </p:cNvSpPr>
            <p:nvPr/>
          </p:nvSpPr>
          <p:spPr bwMode="auto">
            <a:xfrm>
              <a:off x="6457950" y="1071563"/>
              <a:ext cx="33338" cy="131763"/>
            </a:xfrm>
            <a:custGeom>
              <a:avLst/>
              <a:gdLst>
                <a:gd name="T0" fmla="*/ 40 w 40"/>
                <a:gd name="T1" fmla="*/ 138 h 153"/>
                <a:gd name="T2" fmla="*/ 40 w 40"/>
                <a:gd name="T3" fmla="*/ 138 h 153"/>
                <a:gd name="T4" fmla="*/ 23 w 40"/>
                <a:gd name="T5" fmla="*/ 153 h 153"/>
                <a:gd name="T6" fmla="*/ 18 w 40"/>
                <a:gd name="T7" fmla="*/ 153 h 153"/>
                <a:gd name="T8" fmla="*/ 0 w 40"/>
                <a:gd name="T9" fmla="*/ 138 h 153"/>
                <a:gd name="T10" fmla="*/ 0 w 40"/>
                <a:gd name="T11" fmla="*/ 15 h 153"/>
                <a:gd name="T12" fmla="*/ 18 w 40"/>
                <a:gd name="T13" fmla="*/ 0 h 153"/>
                <a:gd name="T14" fmla="*/ 23 w 40"/>
                <a:gd name="T15" fmla="*/ 0 h 153"/>
                <a:gd name="T16" fmla="*/ 40 w 40"/>
                <a:gd name="T17" fmla="*/ 15 h 153"/>
                <a:gd name="T18" fmla="*/ 40 w 40"/>
                <a:gd name="T19" fmla="*/ 1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53">
                  <a:moveTo>
                    <a:pt x="40" y="138"/>
                  </a:moveTo>
                  <a:lnTo>
                    <a:pt x="40" y="138"/>
                  </a:lnTo>
                  <a:cubicBezTo>
                    <a:pt x="40" y="146"/>
                    <a:pt x="32" y="153"/>
                    <a:pt x="23" y="153"/>
                  </a:cubicBezTo>
                  <a:lnTo>
                    <a:pt x="18" y="153"/>
                  </a:lnTo>
                  <a:cubicBezTo>
                    <a:pt x="8" y="153"/>
                    <a:pt x="0" y="146"/>
                    <a:pt x="0" y="138"/>
                  </a:cubicBezTo>
                  <a:lnTo>
                    <a:pt x="0" y="15"/>
                  </a:lnTo>
                  <a:cubicBezTo>
                    <a:pt x="0" y="7"/>
                    <a:pt x="8" y="0"/>
                    <a:pt x="18" y="0"/>
                  </a:cubicBezTo>
                  <a:lnTo>
                    <a:pt x="23" y="0"/>
                  </a:lnTo>
                  <a:cubicBezTo>
                    <a:pt x="32" y="0"/>
                    <a:pt x="40" y="7"/>
                    <a:pt x="40" y="15"/>
                  </a:cubicBezTo>
                  <a:lnTo>
                    <a:pt x="40" y="13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23" name="组合 18396"/>
          <p:cNvGrpSpPr/>
          <p:nvPr/>
        </p:nvGrpSpPr>
        <p:grpSpPr>
          <a:xfrm>
            <a:off x="6236397" y="3179771"/>
            <a:ext cx="363627" cy="615791"/>
            <a:chOff x="1463676" y="588963"/>
            <a:chExt cx="274638" cy="638175"/>
          </a:xfrm>
          <a:solidFill>
            <a:srgbClr val="3C3C3B"/>
          </a:solidFill>
        </p:grpSpPr>
        <p:sp>
          <p:nvSpPr>
            <p:cNvPr id="24"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5"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6"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7"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8"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9"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0"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1"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2"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3"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4"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5"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6"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7"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8"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9"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0"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1"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2"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3"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4"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5"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6"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7"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8"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49" name="组合 18396"/>
          <p:cNvGrpSpPr/>
          <p:nvPr/>
        </p:nvGrpSpPr>
        <p:grpSpPr>
          <a:xfrm>
            <a:off x="5335204" y="4031333"/>
            <a:ext cx="363627" cy="615791"/>
            <a:chOff x="1463676" y="588963"/>
            <a:chExt cx="274638" cy="638175"/>
          </a:xfrm>
          <a:solidFill>
            <a:srgbClr val="3C3C3B"/>
          </a:solidFill>
        </p:grpSpPr>
        <p:sp>
          <p:nvSpPr>
            <p:cNvPr id="50"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1"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2"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3"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4"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5"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6"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7"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8"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9"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0"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1"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2"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3"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4"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5"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6"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7"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8"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9"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0"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1"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2"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3"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4"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75" name="组合 18396"/>
          <p:cNvGrpSpPr/>
          <p:nvPr/>
        </p:nvGrpSpPr>
        <p:grpSpPr>
          <a:xfrm>
            <a:off x="7139980" y="4143156"/>
            <a:ext cx="363627" cy="615791"/>
            <a:chOff x="1463676" y="588963"/>
            <a:chExt cx="274638" cy="638175"/>
          </a:xfrm>
          <a:solidFill>
            <a:srgbClr val="3C3C3B"/>
          </a:solidFill>
        </p:grpSpPr>
        <p:sp>
          <p:nvSpPr>
            <p:cNvPr id="76"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7"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8"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9"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0"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1"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2"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3"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4"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5"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6"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7"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8"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9"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0"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1"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2"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3"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4"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5"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6"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7"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8"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9"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0"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01" name="组合 18396"/>
          <p:cNvGrpSpPr/>
          <p:nvPr/>
        </p:nvGrpSpPr>
        <p:grpSpPr>
          <a:xfrm>
            <a:off x="6220320" y="1629638"/>
            <a:ext cx="363627" cy="615791"/>
            <a:chOff x="1463676" y="588963"/>
            <a:chExt cx="274638" cy="638175"/>
          </a:xfrm>
          <a:solidFill>
            <a:srgbClr val="3C3C3B"/>
          </a:solidFill>
        </p:grpSpPr>
        <p:sp>
          <p:nvSpPr>
            <p:cNvPr id="102"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3"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4"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5"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6"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7"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8"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9"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0"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1"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2"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3"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4"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5"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6"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7"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8"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9"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0"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1"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2"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3"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4"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5"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6"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27" name="组合 18396"/>
          <p:cNvGrpSpPr/>
          <p:nvPr/>
        </p:nvGrpSpPr>
        <p:grpSpPr>
          <a:xfrm>
            <a:off x="6259203" y="5482209"/>
            <a:ext cx="363627" cy="615791"/>
            <a:chOff x="1463676" y="588963"/>
            <a:chExt cx="274638" cy="638175"/>
          </a:xfrm>
          <a:solidFill>
            <a:srgbClr val="3C3C3B"/>
          </a:solidFill>
        </p:grpSpPr>
        <p:sp>
          <p:nvSpPr>
            <p:cNvPr id="128"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9"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0"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1"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2"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3"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4"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5"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6"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7"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8"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9"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0"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1"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2"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3"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4"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5"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6"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7"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8"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9"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0"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1"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2"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53" name="组合 18396"/>
          <p:cNvGrpSpPr/>
          <p:nvPr/>
        </p:nvGrpSpPr>
        <p:grpSpPr>
          <a:xfrm>
            <a:off x="8790815" y="4816239"/>
            <a:ext cx="363627" cy="615791"/>
            <a:chOff x="1463676" y="588963"/>
            <a:chExt cx="274638" cy="638175"/>
          </a:xfrm>
          <a:solidFill>
            <a:srgbClr val="3C3C3B"/>
          </a:solidFill>
        </p:grpSpPr>
        <p:sp>
          <p:nvSpPr>
            <p:cNvPr id="154"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5"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6"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7"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8"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9"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0"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1"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2"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3"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4"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5"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6"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7"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8"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9"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0"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1"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2"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3"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4"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5"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6"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7"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8"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79" name="组合 16582"/>
          <p:cNvGrpSpPr/>
          <p:nvPr/>
        </p:nvGrpSpPr>
        <p:grpSpPr>
          <a:xfrm>
            <a:off x="9193782" y="2378752"/>
            <a:ext cx="428319" cy="546273"/>
            <a:chOff x="8407400" y="2055813"/>
            <a:chExt cx="360363" cy="458788"/>
          </a:xfrm>
          <a:solidFill>
            <a:srgbClr val="3C3C3B"/>
          </a:solidFill>
        </p:grpSpPr>
        <p:sp>
          <p:nvSpPr>
            <p:cNvPr id="180"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1"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2"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3"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84" name="文本框 183"/>
          <p:cNvSpPr txBox="1"/>
          <p:nvPr/>
        </p:nvSpPr>
        <p:spPr>
          <a:xfrm>
            <a:off x="6204262" y="3786020"/>
            <a:ext cx="935718" cy="276999"/>
          </a:xfrm>
          <a:prstGeom prst="rect">
            <a:avLst/>
          </a:prstGeom>
          <a:noFill/>
        </p:spPr>
        <p:txBody>
          <a:bodyPr wrap="square" rtlCol="0">
            <a:spAutoFit/>
          </a:bodyPr>
          <a:lstStyle/>
          <a:p>
            <a:r>
              <a:rPr lang="en-US" altLang="zh-CN" sz="1200" dirty="0" smtClean="0">
                <a:latin typeface="+mn-ea"/>
                <a:ea typeface="+mn-ea"/>
              </a:rPr>
              <a:t>HDC</a:t>
            </a:r>
            <a:endParaRPr lang="zh-CN" altLang="en-US" sz="1200" dirty="0">
              <a:latin typeface="+mn-ea"/>
              <a:ea typeface="+mn-ea"/>
            </a:endParaRPr>
          </a:p>
        </p:txBody>
      </p:sp>
      <p:sp>
        <p:nvSpPr>
          <p:cNvPr id="185" name="文本框 184"/>
          <p:cNvSpPr txBox="1"/>
          <p:nvPr/>
        </p:nvSpPr>
        <p:spPr>
          <a:xfrm>
            <a:off x="5316006" y="4645906"/>
            <a:ext cx="935718" cy="276999"/>
          </a:xfrm>
          <a:prstGeom prst="rect">
            <a:avLst/>
          </a:prstGeom>
          <a:noFill/>
        </p:spPr>
        <p:txBody>
          <a:bodyPr wrap="square" rtlCol="0">
            <a:spAutoFit/>
          </a:bodyPr>
          <a:lstStyle/>
          <a:p>
            <a:r>
              <a:rPr lang="en-US" altLang="zh-CN" sz="1200" dirty="0" smtClean="0">
                <a:latin typeface="+mn-ea"/>
                <a:ea typeface="+mn-ea"/>
              </a:rPr>
              <a:t>HDC</a:t>
            </a:r>
            <a:endParaRPr lang="zh-CN" altLang="en-US" sz="1200" dirty="0">
              <a:latin typeface="+mn-ea"/>
              <a:ea typeface="+mn-ea"/>
            </a:endParaRPr>
          </a:p>
        </p:txBody>
      </p:sp>
      <p:sp>
        <p:nvSpPr>
          <p:cNvPr id="186" name="文本框 185"/>
          <p:cNvSpPr txBox="1"/>
          <p:nvPr/>
        </p:nvSpPr>
        <p:spPr>
          <a:xfrm>
            <a:off x="7138287" y="4788603"/>
            <a:ext cx="935718" cy="276999"/>
          </a:xfrm>
          <a:prstGeom prst="rect">
            <a:avLst/>
          </a:prstGeom>
          <a:noFill/>
        </p:spPr>
        <p:txBody>
          <a:bodyPr wrap="square" rtlCol="0">
            <a:spAutoFit/>
          </a:bodyPr>
          <a:lstStyle/>
          <a:p>
            <a:r>
              <a:rPr lang="en-US" altLang="zh-CN" sz="1200" dirty="0" smtClean="0">
                <a:latin typeface="+mn-ea"/>
                <a:ea typeface="+mn-ea"/>
              </a:rPr>
              <a:t>HDC</a:t>
            </a:r>
            <a:endParaRPr lang="zh-CN" altLang="en-US" sz="1200" dirty="0">
              <a:latin typeface="+mn-ea"/>
              <a:ea typeface="+mn-ea"/>
            </a:endParaRPr>
          </a:p>
        </p:txBody>
      </p:sp>
      <p:sp>
        <p:nvSpPr>
          <p:cNvPr id="187" name="Freeform 12"/>
          <p:cNvSpPr>
            <a:spLocks noEditPoints="1"/>
          </p:cNvSpPr>
          <p:nvPr/>
        </p:nvSpPr>
        <p:spPr bwMode="auto">
          <a:xfrm>
            <a:off x="2637502" y="5006943"/>
            <a:ext cx="433388" cy="376238"/>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88" name="Freeform 12"/>
          <p:cNvSpPr>
            <a:spLocks noEditPoints="1"/>
          </p:cNvSpPr>
          <p:nvPr/>
        </p:nvSpPr>
        <p:spPr bwMode="auto">
          <a:xfrm>
            <a:off x="3108968" y="5008562"/>
            <a:ext cx="433388" cy="376238"/>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89" name="Freeform 12"/>
          <p:cNvSpPr>
            <a:spLocks noEditPoints="1"/>
          </p:cNvSpPr>
          <p:nvPr/>
        </p:nvSpPr>
        <p:spPr bwMode="auto">
          <a:xfrm>
            <a:off x="3600424" y="5005573"/>
            <a:ext cx="433388" cy="376238"/>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90" name="文本框 189"/>
          <p:cNvSpPr txBox="1"/>
          <p:nvPr/>
        </p:nvSpPr>
        <p:spPr>
          <a:xfrm>
            <a:off x="2299188" y="2215704"/>
            <a:ext cx="1301236" cy="276999"/>
          </a:xfrm>
          <a:prstGeom prst="rect">
            <a:avLst/>
          </a:prstGeom>
          <a:noFill/>
        </p:spPr>
        <p:txBody>
          <a:bodyPr wrap="square" rtlCol="0">
            <a:spAutoFit/>
          </a:bodyPr>
          <a:lstStyle/>
          <a:p>
            <a:r>
              <a:rPr lang="en-US" altLang="zh-CN" sz="1200" dirty="0" smtClean="0">
                <a:latin typeface="+mn-ea"/>
                <a:ea typeface="+mn-ea"/>
              </a:rPr>
              <a:t>Client</a:t>
            </a:r>
            <a:r>
              <a:rPr lang="zh-CN" altLang="en-US" sz="1200" dirty="0" smtClean="0">
                <a:latin typeface="+mn-ea"/>
                <a:ea typeface="+mn-ea"/>
              </a:rPr>
              <a:t>（</a:t>
            </a:r>
            <a:r>
              <a:rPr lang="en-US" altLang="zh-CN" sz="1200" dirty="0" smtClean="0">
                <a:latin typeface="+mn-ea"/>
                <a:ea typeface="+mn-ea"/>
              </a:rPr>
              <a:t>TC/SC</a:t>
            </a:r>
            <a:r>
              <a:rPr lang="zh-CN" altLang="en-US" sz="1200" dirty="0" smtClean="0">
                <a:latin typeface="+mn-ea"/>
                <a:ea typeface="+mn-ea"/>
              </a:rPr>
              <a:t>）</a:t>
            </a:r>
            <a:endParaRPr lang="zh-CN" altLang="en-US" sz="1200" dirty="0">
              <a:latin typeface="+mn-ea"/>
              <a:ea typeface="+mn-ea"/>
            </a:endParaRPr>
          </a:p>
        </p:txBody>
      </p:sp>
      <p:sp>
        <p:nvSpPr>
          <p:cNvPr id="191" name="文本框 190"/>
          <p:cNvSpPr txBox="1"/>
          <p:nvPr/>
        </p:nvSpPr>
        <p:spPr>
          <a:xfrm>
            <a:off x="4288297" y="2240445"/>
            <a:ext cx="1301236" cy="276999"/>
          </a:xfrm>
          <a:prstGeom prst="rect">
            <a:avLst/>
          </a:prstGeom>
          <a:noFill/>
        </p:spPr>
        <p:txBody>
          <a:bodyPr wrap="square" rtlCol="0">
            <a:spAutoFit/>
          </a:bodyPr>
          <a:lstStyle/>
          <a:p>
            <a:r>
              <a:rPr lang="en-US" altLang="zh-CN" sz="1200" dirty="0" err="1" smtClean="0">
                <a:latin typeface="+mn-ea"/>
                <a:ea typeface="+mn-ea"/>
              </a:rPr>
              <a:t>vAG</a:t>
            </a:r>
            <a:r>
              <a:rPr lang="en-US" altLang="zh-CN" sz="1200" dirty="0" smtClean="0">
                <a:latin typeface="+mn-ea"/>
                <a:ea typeface="+mn-ea"/>
              </a:rPr>
              <a:t>/</a:t>
            </a:r>
            <a:r>
              <a:rPr lang="en-US" altLang="zh-CN" sz="1200" dirty="0" err="1" smtClean="0">
                <a:latin typeface="+mn-ea"/>
                <a:ea typeface="+mn-ea"/>
              </a:rPr>
              <a:t>vLB</a:t>
            </a:r>
            <a:endParaRPr lang="zh-CN" altLang="en-US" sz="1200" dirty="0">
              <a:latin typeface="+mn-ea"/>
              <a:ea typeface="+mn-ea"/>
            </a:endParaRPr>
          </a:p>
        </p:txBody>
      </p:sp>
      <p:sp>
        <p:nvSpPr>
          <p:cNvPr id="192" name="文本框 191"/>
          <p:cNvSpPr txBox="1"/>
          <p:nvPr/>
        </p:nvSpPr>
        <p:spPr>
          <a:xfrm>
            <a:off x="6276020" y="2240868"/>
            <a:ext cx="1301236" cy="276999"/>
          </a:xfrm>
          <a:prstGeom prst="rect">
            <a:avLst/>
          </a:prstGeom>
          <a:noFill/>
        </p:spPr>
        <p:txBody>
          <a:bodyPr wrap="square" rtlCol="0">
            <a:spAutoFit/>
          </a:bodyPr>
          <a:lstStyle/>
          <a:p>
            <a:r>
              <a:rPr lang="en-US" altLang="zh-CN" sz="1200" dirty="0" smtClean="0">
                <a:latin typeface="+mn-ea"/>
                <a:ea typeface="+mn-ea"/>
              </a:rPr>
              <a:t>WI</a:t>
            </a:r>
          </a:p>
        </p:txBody>
      </p:sp>
      <p:sp>
        <p:nvSpPr>
          <p:cNvPr id="193" name="文本框 192"/>
          <p:cNvSpPr txBox="1"/>
          <p:nvPr/>
        </p:nvSpPr>
        <p:spPr>
          <a:xfrm>
            <a:off x="6554833" y="5613945"/>
            <a:ext cx="1301236" cy="276999"/>
          </a:xfrm>
          <a:prstGeom prst="rect">
            <a:avLst/>
          </a:prstGeom>
          <a:noFill/>
        </p:spPr>
        <p:txBody>
          <a:bodyPr wrap="square" rtlCol="0">
            <a:spAutoFit/>
          </a:bodyPr>
          <a:lstStyle/>
          <a:p>
            <a:r>
              <a:rPr lang="en-US" altLang="zh-CN" sz="1200" dirty="0" smtClean="0">
                <a:latin typeface="+mn-ea"/>
                <a:ea typeface="+mn-ea"/>
              </a:rPr>
              <a:t>AD</a:t>
            </a:r>
            <a:endParaRPr lang="zh-CN" altLang="en-US" sz="1200" dirty="0">
              <a:latin typeface="+mn-ea"/>
              <a:ea typeface="+mn-ea"/>
            </a:endParaRPr>
          </a:p>
        </p:txBody>
      </p:sp>
      <p:sp>
        <p:nvSpPr>
          <p:cNvPr id="194" name="文本框 193"/>
          <p:cNvSpPr txBox="1"/>
          <p:nvPr/>
        </p:nvSpPr>
        <p:spPr>
          <a:xfrm>
            <a:off x="8609205" y="5416712"/>
            <a:ext cx="1301236" cy="276999"/>
          </a:xfrm>
          <a:prstGeom prst="rect">
            <a:avLst/>
          </a:prstGeom>
          <a:noFill/>
        </p:spPr>
        <p:txBody>
          <a:bodyPr wrap="square" rtlCol="0">
            <a:spAutoFit/>
          </a:bodyPr>
          <a:lstStyle/>
          <a:p>
            <a:r>
              <a:rPr lang="en-US" altLang="zh-CN" sz="1200" dirty="0" smtClean="0">
                <a:latin typeface="+mn-ea"/>
                <a:ea typeface="+mn-ea"/>
              </a:rPr>
              <a:t>License</a:t>
            </a:r>
            <a:endParaRPr lang="zh-CN" altLang="en-US" sz="1200" dirty="0">
              <a:latin typeface="+mn-ea"/>
              <a:ea typeface="+mn-ea"/>
            </a:endParaRPr>
          </a:p>
        </p:txBody>
      </p:sp>
      <p:sp>
        <p:nvSpPr>
          <p:cNvPr id="195" name="文本框 194"/>
          <p:cNvSpPr txBox="1"/>
          <p:nvPr/>
        </p:nvSpPr>
        <p:spPr>
          <a:xfrm>
            <a:off x="9259823" y="2892890"/>
            <a:ext cx="1301236" cy="276999"/>
          </a:xfrm>
          <a:prstGeom prst="rect">
            <a:avLst/>
          </a:prstGeom>
          <a:noFill/>
        </p:spPr>
        <p:txBody>
          <a:bodyPr wrap="square" rtlCol="0">
            <a:spAutoFit/>
          </a:bodyPr>
          <a:lstStyle/>
          <a:p>
            <a:r>
              <a:rPr lang="en-US" altLang="zh-CN" sz="1200" dirty="0" smtClean="0">
                <a:latin typeface="+mn-ea"/>
                <a:ea typeface="+mn-ea"/>
              </a:rPr>
              <a:t>DB</a:t>
            </a:r>
            <a:endParaRPr lang="zh-CN" altLang="en-US" sz="1200" dirty="0">
              <a:latin typeface="+mn-ea"/>
              <a:ea typeface="+mn-ea"/>
            </a:endParaRPr>
          </a:p>
        </p:txBody>
      </p:sp>
      <p:sp>
        <p:nvSpPr>
          <p:cNvPr id="196" name="文本框 195"/>
          <p:cNvSpPr txBox="1"/>
          <p:nvPr/>
        </p:nvSpPr>
        <p:spPr>
          <a:xfrm>
            <a:off x="2911880" y="5427316"/>
            <a:ext cx="1301236" cy="276999"/>
          </a:xfrm>
          <a:prstGeom prst="rect">
            <a:avLst/>
          </a:prstGeom>
          <a:noFill/>
        </p:spPr>
        <p:txBody>
          <a:bodyPr wrap="square" rtlCol="0">
            <a:spAutoFit/>
          </a:bodyPr>
          <a:lstStyle/>
          <a:p>
            <a:r>
              <a:rPr lang="en-US" altLang="zh-CN" sz="1200" dirty="0" smtClean="0">
                <a:latin typeface="+mn-ea"/>
                <a:ea typeface="+mn-ea"/>
              </a:rPr>
              <a:t>HDAs</a:t>
            </a:r>
          </a:p>
        </p:txBody>
      </p:sp>
      <p:sp>
        <p:nvSpPr>
          <p:cNvPr id="197" name="圆角右箭头 196"/>
          <p:cNvSpPr/>
          <p:nvPr/>
        </p:nvSpPr>
        <p:spPr>
          <a:xfrm rot="5400000">
            <a:off x="6966576" y="3517387"/>
            <a:ext cx="425675" cy="445273"/>
          </a:xfrm>
          <a:prstGeom prst="ben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tx1"/>
              </a:solidFill>
              <a:latin typeface="+mn-ea"/>
            </a:endParaRPr>
          </a:p>
        </p:txBody>
      </p:sp>
      <p:sp>
        <p:nvSpPr>
          <p:cNvPr id="198" name="圆角右箭头 197"/>
          <p:cNvSpPr/>
          <p:nvPr/>
        </p:nvSpPr>
        <p:spPr>
          <a:xfrm>
            <a:off x="5548652" y="3485027"/>
            <a:ext cx="425675" cy="445273"/>
          </a:xfrm>
          <a:prstGeom prst="ben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tx1"/>
              </a:solidFill>
              <a:latin typeface="+mn-ea"/>
            </a:endParaRPr>
          </a:p>
        </p:txBody>
      </p:sp>
      <p:sp>
        <p:nvSpPr>
          <p:cNvPr id="199" name="左箭头 198"/>
          <p:cNvSpPr/>
          <p:nvPr/>
        </p:nvSpPr>
        <p:spPr>
          <a:xfrm>
            <a:off x="5974326" y="4329176"/>
            <a:ext cx="947055" cy="228231"/>
          </a:xfrm>
          <a:prstGeom prst="lef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tx1"/>
              </a:solidFill>
              <a:latin typeface="+mn-ea"/>
            </a:endParaRPr>
          </a:p>
        </p:txBody>
      </p:sp>
      <p:sp>
        <p:nvSpPr>
          <p:cNvPr id="200" name="右箭头 199"/>
          <p:cNvSpPr/>
          <p:nvPr/>
        </p:nvSpPr>
        <p:spPr>
          <a:xfrm>
            <a:off x="3377986" y="1838101"/>
            <a:ext cx="745941" cy="161216"/>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tx1"/>
              </a:solidFill>
              <a:latin typeface="+mn-ea"/>
            </a:endParaRPr>
          </a:p>
        </p:txBody>
      </p:sp>
      <p:grpSp>
        <p:nvGrpSpPr>
          <p:cNvPr id="201" name="Group 81"/>
          <p:cNvGrpSpPr>
            <a:grpSpLocks/>
          </p:cNvGrpSpPr>
          <p:nvPr/>
        </p:nvGrpSpPr>
        <p:grpSpPr bwMode="auto">
          <a:xfrm>
            <a:off x="6022679" y="1626038"/>
            <a:ext cx="298596" cy="346093"/>
            <a:chOff x="2627" y="1822"/>
            <a:chExt cx="510" cy="677"/>
          </a:xfrm>
        </p:grpSpPr>
        <p:sp>
          <p:nvSpPr>
            <p:cNvPr id="202" name="Freeform 82"/>
            <p:cNvSpPr>
              <a:spLocks/>
            </p:cNvSpPr>
            <p:nvPr/>
          </p:nvSpPr>
          <p:spPr bwMode="auto">
            <a:xfrm>
              <a:off x="2630" y="1826"/>
              <a:ext cx="503" cy="669"/>
            </a:xfrm>
            <a:custGeom>
              <a:avLst/>
              <a:gdLst>
                <a:gd name="T0" fmla="*/ 2147483647 w 213"/>
                <a:gd name="T1" fmla="*/ 2147483647 h 283"/>
                <a:gd name="T2" fmla="*/ 2147483647 w 213"/>
                <a:gd name="T3" fmla="*/ 2147483647 h 283"/>
                <a:gd name="T4" fmla="*/ 2147483647 w 213"/>
                <a:gd name="T5" fmla="*/ 2147483647 h 283"/>
                <a:gd name="T6" fmla="*/ 0 w 213"/>
                <a:gd name="T7" fmla="*/ 2147483647 h 283"/>
                <a:gd name="T8" fmla="*/ 0 w 213"/>
                <a:gd name="T9" fmla="*/ 2147483647 h 283"/>
                <a:gd name="T10" fmla="*/ 2147483647 w 213"/>
                <a:gd name="T11" fmla="*/ 0 h 283"/>
                <a:gd name="T12" fmla="*/ 2147483647 w 213"/>
                <a:gd name="T13" fmla="*/ 0 h 283"/>
                <a:gd name="T14" fmla="*/ 2147483647 w 213"/>
                <a:gd name="T15" fmla="*/ 2147483647 h 283"/>
                <a:gd name="T16" fmla="*/ 2147483647 w 213"/>
                <a:gd name="T17" fmla="*/ 2147483647 h 2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3"/>
                <a:gd name="T28" fmla="*/ 0 h 283"/>
                <a:gd name="T29" fmla="*/ 213 w 213"/>
                <a:gd name="T30" fmla="*/ 283 h 2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3" h="283">
                  <a:moveTo>
                    <a:pt x="213" y="276"/>
                  </a:moveTo>
                  <a:cubicBezTo>
                    <a:pt x="213" y="280"/>
                    <a:pt x="210" y="283"/>
                    <a:pt x="206" y="283"/>
                  </a:cubicBezTo>
                  <a:cubicBezTo>
                    <a:pt x="8" y="283"/>
                    <a:pt x="8" y="283"/>
                    <a:pt x="8" y="283"/>
                  </a:cubicBezTo>
                  <a:cubicBezTo>
                    <a:pt x="4" y="283"/>
                    <a:pt x="0" y="280"/>
                    <a:pt x="0" y="276"/>
                  </a:cubicBezTo>
                  <a:cubicBezTo>
                    <a:pt x="0" y="7"/>
                    <a:pt x="0" y="7"/>
                    <a:pt x="0" y="7"/>
                  </a:cubicBezTo>
                  <a:cubicBezTo>
                    <a:pt x="0" y="3"/>
                    <a:pt x="4" y="0"/>
                    <a:pt x="8" y="0"/>
                  </a:cubicBezTo>
                  <a:cubicBezTo>
                    <a:pt x="206" y="0"/>
                    <a:pt x="206" y="0"/>
                    <a:pt x="206" y="0"/>
                  </a:cubicBezTo>
                  <a:cubicBezTo>
                    <a:pt x="210" y="0"/>
                    <a:pt x="213" y="3"/>
                    <a:pt x="213" y="7"/>
                  </a:cubicBezTo>
                  <a:lnTo>
                    <a:pt x="213" y="276"/>
                  </a:lnTo>
                  <a:close/>
                </a:path>
              </a:pathLst>
            </a:custGeom>
            <a:solidFill>
              <a:srgbClr val="A6ACBE"/>
            </a:solidFill>
            <a:ln w="9525">
              <a:noFill/>
              <a:round/>
              <a:headEnd/>
              <a:tailEnd/>
            </a:ln>
          </p:spPr>
          <p:txBody>
            <a:bodyPr/>
            <a:lstStyle/>
            <a:p>
              <a:endParaRPr lang="zh-CN" altLang="en-US" sz="1200">
                <a:latin typeface="+mn-ea"/>
                <a:ea typeface="+mn-ea"/>
              </a:endParaRPr>
            </a:p>
          </p:txBody>
        </p:sp>
        <p:sp>
          <p:nvSpPr>
            <p:cNvPr id="203" name="Freeform 83"/>
            <p:cNvSpPr>
              <a:spLocks noEditPoints="1"/>
            </p:cNvSpPr>
            <p:nvPr/>
          </p:nvSpPr>
          <p:spPr bwMode="auto">
            <a:xfrm>
              <a:off x="2627" y="1822"/>
              <a:ext cx="510" cy="677"/>
            </a:xfrm>
            <a:custGeom>
              <a:avLst/>
              <a:gdLst>
                <a:gd name="T0" fmla="*/ 2147483647 w 216"/>
                <a:gd name="T1" fmla="*/ 2147483647 h 287"/>
                <a:gd name="T2" fmla="*/ 2147483647 w 216"/>
                <a:gd name="T3" fmla="*/ 2147483647 h 287"/>
                <a:gd name="T4" fmla="*/ 2147483647 w 216"/>
                <a:gd name="T5" fmla="*/ 2147483647 h 287"/>
                <a:gd name="T6" fmla="*/ 1154258572 w 216"/>
                <a:gd name="T7" fmla="*/ 2147483647 h 287"/>
                <a:gd name="T8" fmla="*/ 1154258572 w 216"/>
                <a:gd name="T9" fmla="*/ 2147483647 h 287"/>
                <a:gd name="T10" fmla="*/ 2147483647 w 216"/>
                <a:gd name="T11" fmla="*/ 1136128820 h 287"/>
                <a:gd name="T12" fmla="*/ 2147483647 w 216"/>
                <a:gd name="T13" fmla="*/ 1136128820 h 287"/>
                <a:gd name="T14" fmla="*/ 2147483647 w 216"/>
                <a:gd name="T15" fmla="*/ 2147483647 h 287"/>
                <a:gd name="T16" fmla="*/ 2147483647 w 216"/>
                <a:gd name="T17" fmla="*/ 2147483647 h 287"/>
                <a:gd name="T18" fmla="*/ 2147483647 w 216"/>
                <a:gd name="T19" fmla="*/ 2147483647 h 287"/>
                <a:gd name="T20" fmla="*/ 2147483647 w 216"/>
                <a:gd name="T21" fmla="*/ 0 h 287"/>
                <a:gd name="T22" fmla="*/ 2147483647 w 216"/>
                <a:gd name="T23" fmla="*/ 0 h 287"/>
                <a:gd name="T24" fmla="*/ 0 w 216"/>
                <a:gd name="T25" fmla="*/ 2147483647 h 287"/>
                <a:gd name="T26" fmla="*/ 0 w 216"/>
                <a:gd name="T27" fmla="*/ 2147483647 h 287"/>
                <a:gd name="T28" fmla="*/ 2147483647 w 216"/>
                <a:gd name="T29" fmla="*/ 2147483647 h 287"/>
                <a:gd name="T30" fmla="*/ 2147483647 w 216"/>
                <a:gd name="T31" fmla="*/ 2147483647 h 287"/>
                <a:gd name="T32" fmla="*/ 2147483647 w 216"/>
                <a:gd name="T33" fmla="*/ 2147483647 h 287"/>
                <a:gd name="T34" fmla="*/ 2147483647 w 216"/>
                <a:gd name="T35" fmla="*/ 2147483647 h 2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
                <a:gd name="T55" fmla="*/ 0 h 287"/>
                <a:gd name="T56" fmla="*/ 216 w 216"/>
                <a:gd name="T57" fmla="*/ 287 h 28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 h="287">
                  <a:moveTo>
                    <a:pt x="213" y="278"/>
                  </a:moveTo>
                  <a:cubicBezTo>
                    <a:pt x="213" y="281"/>
                    <a:pt x="210" y="284"/>
                    <a:pt x="207" y="284"/>
                  </a:cubicBezTo>
                  <a:cubicBezTo>
                    <a:pt x="9" y="284"/>
                    <a:pt x="9" y="284"/>
                    <a:pt x="9" y="284"/>
                  </a:cubicBezTo>
                  <a:cubicBezTo>
                    <a:pt x="6" y="284"/>
                    <a:pt x="3" y="281"/>
                    <a:pt x="3" y="278"/>
                  </a:cubicBezTo>
                  <a:cubicBezTo>
                    <a:pt x="3" y="9"/>
                    <a:pt x="3" y="9"/>
                    <a:pt x="3" y="9"/>
                  </a:cubicBezTo>
                  <a:cubicBezTo>
                    <a:pt x="3" y="6"/>
                    <a:pt x="6" y="3"/>
                    <a:pt x="9" y="3"/>
                  </a:cubicBezTo>
                  <a:cubicBezTo>
                    <a:pt x="207" y="3"/>
                    <a:pt x="207" y="3"/>
                    <a:pt x="207" y="3"/>
                  </a:cubicBezTo>
                  <a:cubicBezTo>
                    <a:pt x="210" y="3"/>
                    <a:pt x="213" y="6"/>
                    <a:pt x="213" y="9"/>
                  </a:cubicBezTo>
                  <a:lnTo>
                    <a:pt x="213" y="278"/>
                  </a:lnTo>
                  <a:close/>
                  <a:moveTo>
                    <a:pt x="216" y="9"/>
                  </a:moveTo>
                  <a:cubicBezTo>
                    <a:pt x="216" y="4"/>
                    <a:pt x="212" y="0"/>
                    <a:pt x="207" y="0"/>
                  </a:cubicBezTo>
                  <a:cubicBezTo>
                    <a:pt x="9" y="0"/>
                    <a:pt x="9" y="0"/>
                    <a:pt x="9" y="0"/>
                  </a:cubicBezTo>
                  <a:cubicBezTo>
                    <a:pt x="4" y="0"/>
                    <a:pt x="0" y="4"/>
                    <a:pt x="0" y="9"/>
                  </a:cubicBezTo>
                  <a:cubicBezTo>
                    <a:pt x="0" y="278"/>
                    <a:pt x="0" y="278"/>
                    <a:pt x="0" y="278"/>
                  </a:cubicBezTo>
                  <a:cubicBezTo>
                    <a:pt x="0" y="283"/>
                    <a:pt x="4" y="287"/>
                    <a:pt x="9" y="287"/>
                  </a:cubicBezTo>
                  <a:cubicBezTo>
                    <a:pt x="207" y="287"/>
                    <a:pt x="207" y="287"/>
                    <a:pt x="207" y="287"/>
                  </a:cubicBezTo>
                  <a:cubicBezTo>
                    <a:pt x="212" y="287"/>
                    <a:pt x="216" y="283"/>
                    <a:pt x="216" y="278"/>
                  </a:cubicBezTo>
                  <a:lnTo>
                    <a:pt x="216" y="9"/>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04" name="Freeform 84"/>
            <p:cNvSpPr>
              <a:spLocks/>
            </p:cNvSpPr>
            <p:nvPr/>
          </p:nvSpPr>
          <p:spPr bwMode="auto">
            <a:xfrm>
              <a:off x="2644" y="1843"/>
              <a:ext cx="474" cy="460"/>
            </a:xfrm>
            <a:custGeom>
              <a:avLst/>
              <a:gdLst>
                <a:gd name="T0" fmla="*/ 2147483647 w 201"/>
                <a:gd name="T1" fmla="*/ 2147483647 h 195"/>
                <a:gd name="T2" fmla="*/ 2147483647 w 201"/>
                <a:gd name="T3" fmla="*/ 2147483647 h 195"/>
                <a:gd name="T4" fmla="*/ 2147483647 w 201"/>
                <a:gd name="T5" fmla="*/ 0 h 195"/>
                <a:gd name="T6" fmla="*/ 2147483647 w 201"/>
                <a:gd name="T7" fmla="*/ 0 h 195"/>
                <a:gd name="T8" fmla="*/ 0 w 201"/>
                <a:gd name="T9" fmla="*/ 2147483647 h 195"/>
                <a:gd name="T10" fmla="*/ 0 w 201"/>
                <a:gd name="T11" fmla="*/ 2147483647 h 195"/>
                <a:gd name="T12" fmla="*/ 2147483647 w 201"/>
                <a:gd name="T13" fmla="*/ 2147483647 h 195"/>
                <a:gd name="T14" fmla="*/ 2147483647 w 201"/>
                <a:gd name="T15" fmla="*/ 2147483647 h 19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195"/>
                <a:gd name="T26" fmla="*/ 201 w 201"/>
                <a:gd name="T27" fmla="*/ 195 h 1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195">
                  <a:moveTo>
                    <a:pt x="201" y="155"/>
                  </a:moveTo>
                  <a:cubicBezTo>
                    <a:pt x="201" y="7"/>
                    <a:pt x="201" y="7"/>
                    <a:pt x="201" y="7"/>
                  </a:cubicBezTo>
                  <a:cubicBezTo>
                    <a:pt x="201" y="3"/>
                    <a:pt x="198" y="0"/>
                    <a:pt x="194" y="0"/>
                  </a:cubicBezTo>
                  <a:cubicBezTo>
                    <a:pt x="7" y="0"/>
                    <a:pt x="7" y="0"/>
                    <a:pt x="7" y="0"/>
                  </a:cubicBezTo>
                  <a:cubicBezTo>
                    <a:pt x="3" y="0"/>
                    <a:pt x="0" y="3"/>
                    <a:pt x="0" y="7"/>
                  </a:cubicBezTo>
                  <a:cubicBezTo>
                    <a:pt x="0" y="139"/>
                    <a:pt x="0" y="139"/>
                    <a:pt x="0" y="139"/>
                  </a:cubicBezTo>
                  <a:cubicBezTo>
                    <a:pt x="27" y="140"/>
                    <a:pt x="54" y="159"/>
                    <a:pt x="79" y="172"/>
                  </a:cubicBezTo>
                  <a:cubicBezTo>
                    <a:pt x="123" y="195"/>
                    <a:pt x="165" y="181"/>
                    <a:pt x="201" y="155"/>
                  </a:cubicBezTo>
                  <a:close/>
                </a:path>
              </a:pathLst>
            </a:custGeom>
            <a:gradFill rotWithShape="1">
              <a:gsLst>
                <a:gs pos="0">
                  <a:srgbClr val="CFD2DC"/>
                </a:gs>
                <a:gs pos="100000">
                  <a:srgbClr val="A6ACBE"/>
                </a:gs>
              </a:gsLst>
              <a:lin ang="5400000" scaled="1"/>
            </a:gradFill>
            <a:ln w="9525">
              <a:noFill/>
              <a:round/>
              <a:headEnd/>
              <a:tailEnd/>
            </a:ln>
          </p:spPr>
          <p:txBody>
            <a:bodyPr/>
            <a:lstStyle/>
            <a:p>
              <a:endParaRPr lang="zh-CN" altLang="en-US" sz="1200">
                <a:latin typeface="+mn-ea"/>
                <a:ea typeface="+mn-ea"/>
              </a:endParaRPr>
            </a:p>
          </p:txBody>
        </p:sp>
        <p:sp>
          <p:nvSpPr>
            <p:cNvPr id="205" name="Freeform 85"/>
            <p:cNvSpPr>
              <a:spLocks/>
            </p:cNvSpPr>
            <p:nvPr/>
          </p:nvSpPr>
          <p:spPr bwMode="auto">
            <a:xfrm>
              <a:off x="2691" y="1907"/>
              <a:ext cx="380" cy="363"/>
            </a:xfrm>
            <a:custGeom>
              <a:avLst/>
              <a:gdLst>
                <a:gd name="T0" fmla="*/ 2147483647 w 161"/>
                <a:gd name="T1" fmla="*/ 2147483647 h 154"/>
                <a:gd name="T2" fmla="*/ 2147483647 w 161"/>
                <a:gd name="T3" fmla="*/ 2147483647 h 154"/>
                <a:gd name="T4" fmla="*/ 2147483647 w 161"/>
                <a:gd name="T5" fmla="*/ 2147483647 h 154"/>
                <a:gd name="T6" fmla="*/ 0 w 161"/>
                <a:gd name="T7" fmla="*/ 2147483647 h 154"/>
                <a:gd name="T8" fmla="*/ 0 w 161"/>
                <a:gd name="T9" fmla="*/ 2147483647 h 154"/>
                <a:gd name="T10" fmla="*/ 2147483647 w 161"/>
                <a:gd name="T11" fmla="*/ 0 h 154"/>
                <a:gd name="T12" fmla="*/ 2147483647 w 161"/>
                <a:gd name="T13" fmla="*/ 0 h 154"/>
                <a:gd name="T14" fmla="*/ 2147483647 w 161"/>
                <a:gd name="T15" fmla="*/ 2147483647 h 154"/>
                <a:gd name="T16" fmla="*/ 2147483647 w 161"/>
                <a:gd name="T17" fmla="*/ 2147483647 h 1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
                <a:gd name="T28" fmla="*/ 0 h 154"/>
                <a:gd name="T29" fmla="*/ 161 w 161"/>
                <a:gd name="T30" fmla="*/ 154 h 1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 h="154">
                  <a:moveTo>
                    <a:pt x="161" y="146"/>
                  </a:moveTo>
                  <a:cubicBezTo>
                    <a:pt x="161" y="150"/>
                    <a:pt x="157" y="154"/>
                    <a:pt x="153" y="154"/>
                  </a:cubicBezTo>
                  <a:cubicBezTo>
                    <a:pt x="7" y="154"/>
                    <a:pt x="7" y="154"/>
                    <a:pt x="7" y="154"/>
                  </a:cubicBezTo>
                  <a:cubicBezTo>
                    <a:pt x="3" y="154"/>
                    <a:pt x="0" y="150"/>
                    <a:pt x="0" y="146"/>
                  </a:cubicBezTo>
                  <a:cubicBezTo>
                    <a:pt x="0" y="7"/>
                    <a:pt x="0" y="7"/>
                    <a:pt x="0" y="7"/>
                  </a:cubicBezTo>
                  <a:cubicBezTo>
                    <a:pt x="0" y="3"/>
                    <a:pt x="3" y="0"/>
                    <a:pt x="7" y="0"/>
                  </a:cubicBezTo>
                  <a:cubicBezTo>
                    <a:pt x="153" y="0"/>
                    <a:pt x="153" y="0"/>
                    <a:pt x="153" y="0"/>
                  </a:cubicBezTo>
                  <a:cubicBezTo>
                    <a:pt x="157" y="0"/>
                    <a:pt x="161" y="3"/>
                    <a:pt x="161" y="7"/>
                  </a:cubicBezTo>
                  <a:lnTo>
                    <a:pt x="161" y="146"/>
                  </a:lnTo>
                  <a:close/>
                </a:path>
              </a:pathLst>
            </a:custGeom>
            <a:solidFill>
              <a:srgbClr val="FFFFFF"/>
            </a:solidFill>
            <a:ln w="9525">
              <a:noFill/>
              <a:round/>
              <a:headEnd/>
              <a:tailEnd/>
            </a:ln>
          </p:spPr>
          <p:txBody>
            <a:bodyPr/>
            <a:lstStyle/>
            <a:p>
              <a:endParaRPr lang="zh-CN" altLang="en-US" sz="1200">
                <a:latin typeface="+mn-ea"/>
                <a:ea typeface="+mn-ea"/>
              </a:endParaRPr>
            </a:p>
          </p:txBody>
        </p:sp>
        <p:sp>
          <p:nvSpPr>
            <p:cNvPr id="206" name="Freeform 86"/>
            <p:cNvSpPr>
              <a:spLocks noEditPoints="1"/>
            </p:cNvSpPr>
            <p:nvPr/>
          </p:nvSpPr>
          <p:spPr bwMode="auto">
            <a:xfrm>
              <a:off x="2686" y="1902"/>
              <a:ext cx="390" cy="373"/>
            </a:xfrm>
            <a:custGeom>
              <a:avLst/>
              <a:gdLst>
                <a:gd name="T0" fmla="*/ 2147483647 w 165"/>
                <a:gd name="T1" fmla="*/ 2147483647 h 158"/>
                <a:gd name="T2" fmla="*/ 2147483647 w 165"/>
                <a:gd name="T3" fmla="*/ 2147483647 h 158"/>
                <a:gd name="T4" fmla="*/ 2147483647 w 165"/>
                <a:gd name="T5" fmla="*/ 2147483647 h 158"/>
                <a:gd name="T6" fmla="*/ 1478722432 w 165"/>
                <a:gd name="T7" fmla="*/ 2147483647 h 158"/>
                <a:gd name="T8" fmla="*/ 1478722432 w 165"/>
                <a:gd name="T9" fmla="*/ 2147483647 h 158"/>
                <a:gd name="T10" fmla="*/ 2147483647 w 165"/>
                <a:gd name="T11" fmla="*/ 1448081609 h 158"/>
                <a:gd name="T12" fmla="*/ 2147483647 w 165"/>
                <a:gd name="T13" fmla="*/ 1448081609 h 158"/>
                <a:gd name="T14" fmla="*/ 2147483647 w 165"/>
                <a:gd name="T15" fmla="*/ 2147483647 h 158"/>
                <a:gd name="T16" fmla="*/ 2147483647 w 165"/>
                <a:gd name="T17" fmla="*/ 2147483647 h 158"/>
                <a:gd name="T18" fmla="*/ 2147483647 w 165"/>
                <a:gd name="T19" fmla="*/ 2147483647 h 158"/>
                <a:gd name="T20" fmla="*/ 2147483647 w 165"/>
                <a:gd name="T21" fmla="*/ 0 h 158"/>
                <a:gd name="T22" fmla="*/ 2147483647 w 165"/>
                <a:gd name="T23" fmla="*/ 0 h 158"/>
                <a:gd name="T24" fmla="*/ 0 w 165"/>
                <a:gd name="T25" fmla="*/ 2147483647 h 158"/>
                <a:gd name="T26" fmla="*/ 0 w 165"/>
                <a:gd name="T27" fmla="*/ 2147483647 h 158"/>
                <a:gd name="T28" fmla="*/ 2147483647 w 165"/>
                <a:gd name="T29" fmla="*/ 2147483647 h 158"/>
                <a:gd name="T30" fmla="*/ 2147483647 w 165"/>
                <a:gd name="T31" fmla="*/ 2147483647 h 158"/>
                <a:gd name="T32" fmla="*/ 2147483647 w 165"/>
                <a:gd name="T33" fmla="*/ 2147483647 h 158"/>
                <a:gd name="T34" fmla="*/ 2147483647 w 165"/>
                <a:gd name="T35" fmla="*/ 2147483647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5"/>
                <a:gd name="T55" fmla="*/ 0 h 158"/>
                <a:gd name="T56" fmla="*/ 165 w 165"/>
                <a:gd name="T57" fmla="*/ 158 h 1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5" h="158">
                  <a:moveTo>
                    <a:pt x="161" y="148"/>
                  </a:moveTo>
                  <a:cubicBezTo>
                    <a:pt x="161" y="151"/>
                    <a:pt x="158" y="154"/>
                    <a:pt x="155" y="154"/>
                  </a:cubicBezTo>
                  <a:cubicBezTo>
                    <a:pt x="9" y="154"/>
                    <a:pt x="9" y="154"/>
                    <a:pt x="9" y="154"/>
                  </a:cubicBezTo>
                  <a:cubicBezTo>
                    <a:pt x="6" y="154"/>
                    <a:pt x="4" y="151"/>
                    <a:pt x="4" y="148"/>
                  </a:cubicBezTo>
                  <a:cubicBezTo>
                    <a:pt x="4" y="9"/>
                    <a:pt x="4" y="9"/>
                    <a:pt x="4" y="9"/>
                  </a:cubicBezTo>
                  <a:cubicBezTo>
                    <a:pt x="4" y="6"/>
                    <a:pt x="6" y="4"/>
                    <a:pt x="9" y="4"/>
                  </a:cubicBezTo>
                  <a:cubicBezTo>
                    <a:pt x="155" y="4"/>
                    <a:pt x="155" y="4"/>
                    <a:pt x="155" y="4"/>
                  </a:cubicBezTo>
                  <a:cubicBezTo>
                    <a:pt x="158" y="4"/>
                    <a:pt x="161" y="6"/>
                    <a:pt x="161" y="9"/>
                  </a:cubicBezTo>
                  <a:lnTo>
                    <a:pt x="161" y="148"/>
                  </a:lnTo>
                  <a:close/>
                  <a:moveTo>
                    <a:pt x="165" y="9"/>
                  </a:moveTo>
                  <a:cubicBezTo>
                    <a:pt x="165" y="4"/>
                    <a:pt x="160" y="0"/>
                    <a:pt x="155" y="0"/>
                  </a:cubicBezTo>
                  <a:cubicBezTo>
                    <a:pt x="9" y="0"/>
                    <a:pt x="9" y="0"/>
                    <a:pt x="9" y="0"/>
                  </a:cubicBezTo>
                  <a:cubicBezTo>
                    <a:pt x="4" y="0"/>
                    <a:pt x="0" y="4"/>
                    <a:pt x="0" y="9"/>
                  </a:cubicBezTo>
                  <a:cubicBezTo>
                    <a:pt x="0" y="148"/>
                    <a:pt x="0" y="148"/>
                    <a:pt x="0" y="148"/>
                  </a:cubicBezTo>
                  <a:cubicBezTo>
                    <a:pt x="0" y="153"/>
                    <a:pt x="4" y="158"/>
                    <a:pt x="9" y="158"/>
                  </a:cubicBezTo>
                  <a:cubicBezTo>
                    <a:pt x="155" y="158"/>
                    <a:pt x="155" y="158"/>
                    <a:pt x="155" y="158"/>
                  </a:cubicBezTo>
                  <a:cubicBezTo>
                    <a:pt x="160" y="158"/>
                    <a:pt x="165" y="153"/>
                    <a:pt x="165" y="148"/>
                  </a:cubicBezTo>
                  <a:lnTo>
                    <a:pt x="165" y="9"/>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07" name="Freeform 87"/>
            <p:cNvSpPr>
              <a:spLocks/>
            </p:cNvSpPr>
            <p:nvPr/>
          </p:nvSpPr>
          <p:spPr bwMode="auto">
            <a:xfrm>
              <a:off x="2956" y="2325"/>
              <a:ext cx="120" cy="115"/>
            </a:xfrm>
            <a:custGeom>
              <a:avLst/>
              <a:gdLst>
                <a:gd name="T0" fmla="*/ 61 w 120"/>
                <a:gd name="T1" fmla="*/ 0 h 115"/>
                <a:gd name="T2" fmla="*/ 75 w 120"/>
                <a:gd name="T3" fmla="*/ 45 h 115"/>
                <a:gd name="T4" fmla="*/ 120 w 120"/>
                <a:gd name="T5" fmla="*/ 45 h 115"/>
                <a:gd name="T6" fmla="*/ 85 w 120"/>
                <a:gd name="T7" fmla="*/ 71 h 115"/>
                <a:gd name="T8" fmla="*/ 99 w 120"/>
                <a:gd name="T9" fmla="*/ 115 h 115"/>
                <a:gd name="T10" fmla="*/ 61 w 120"/>
                <a:gd name="T11" fmla="*/ 87 h 115"/>
                <a:gd name="T12" fmla="*/ 23 w 120"/>
                <a:gd name="T13" fmla="*/ 115 h 115"/>
                <a:gd name="T14" fmla="*/ 37 w 120"/>
                <a:gd name="T15" fmla="*/ 71 h 115"/>
                <a:gd name="T16" fmla="*/ 0 w 120"/>
                <a:gd name="T17" fmla="*/ 45 h 115"/>
                <a:gd name="T18" fmla="*/ 47 w 120"/>
                <a:gd name="T19" fmla="*/ 45 h 115"/>
                <a:gd name="T20" fmla="*/ 61 w 120"/>
                <a:gd name="T21" fmla="*/ 0 h 1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
                <a:gd name="T34" fmla="*/ 0 h 115"/>
                <a:gd name="T35" fmla="*/ 120 w 120"/>
                <a:gd name="T36" fmla="*/ 115 h 1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 h="115">
                  <a:moveTo>
                    <a:pt x="61" y="0"/>
                  </a:moveTo>
                  <a:lnTo>
                    <a:pt x="75" y="45"/>
                  </a:lnTo>
                  <a:lnTo>
                    <a:pt x="120" y="45"/>
                  </a:lnTo>
                  <a:lnTo>
                    <a:pt x="85" y="71"/>
                  </a:lnTo>
                  <a:lnTo>
                    <a:pt x="99" y="115"/>
                  </a:lnTo>
                  <a:lnTo>
                    <a:pt x="61" y="87"/>
                  </a:lnTo>
                  <a:lnTo>
                    <a:pt x="23" y="115"/>
                  </a:lnTo>
                  <a:lnTo>
                    <a:pt x="37" y="71"/>
                  </a:lnTo>
                  <a:lnTo>
                    <a:pt x="0" y="45"/>
                  </a:lnTo>
                  <a:lnTo>
                    <a:pt x="47" y="45"/>
                  </a:lnTo>
                  <a:lnTo>
                    <a:pt x="61" y="0"/>
                  </a:lnTo>
                  <a:close/>
                </a:path>
              </a:pathLst>
            </a:custGeom>
            <a:solidFill>
              <a:srgbClr val="646C89"/>
            </a:solidFill>
            <a:ln w="9525">
              <a:noFill/>
              <a:round/>
              <a:headEnd/>
              <a:tailEnd/>
            </a:ln>
          </p:spPr>
          <p:txBody>
            <a:bodyPr/>
            <a:lstStyle/>
            <a:p>
              <a:endParaRPr lang="zh-CN" altLang="en-US" sz="1200">
                <a:latin typeface="+mn-ea"/>
                <a:ea typeface="+mn-ea"/>
              </a:endParaRPr>
            </a:p>
          </p:txBody>
        </p:sp>
        <p:sp>
          <p:nvSpPr>
            <p:cNvPr id="208" name="Freeform 88"/>
            <p:cNvSpPr>
              <a:spLocks/>
            </p:cNvSpPr>
            <p:nvPr/>
          </p:nvSpPr>
          <p:spPr bwMode="auto">
            <a:xfrm>
              <a:off x="2965" y="2334"/>
              <a:ext cx="102" cy="97"/>
            </a:xfrm>
            <a:custGeom>
              <a:avLst/>
              <a:gdLst>
                <a:gd name="T0" fmla="*/ 52 w 102"/>
                <a:gd name="T1" fmla="*/ 0 h 97"/>
                <a:gd name="T2" fmla="*/ 64 w 102"/>
                <a:gd name="T3" fmla="*/ 38 h 97"/>
                <a:gd name="T4" fmla="*/ 102 w 102"/>
                <a:gd name="T5" fmla="*/ 38 h 97"/>
                <a:gd name="T6" fmla="*/ 71 w 102"/>
                <a:gd name="T7" fmla="*/ 59 h 97"/>
                <a:gd name="T8" fmla="*/ 83 w 102"/>
                <a:gd name="T9" fmla="*/ 97 h 97"/>
                <a:gd name="T10" fmla="*/ 52 w 102"/>
                <a:gd name="T11" fmla="*/ 73 h 97"/>
                <a:gd name="T12" fmla="*/ 21 w 102"/>
                <a:gd name="T13" fmla="*/ 97 h 97"/>
                <a:gd name="T14" fmla="*/ 33 w 102"/>
                <a:gd name="T15" fmla="*/ 59 h 97"/>
                <a:gd name="T16" fmla="*/ 0 w 102"/>
                <a:gd name="T17" fmla="*/ 38 h 97"/>
                <a:gd name="T18" fmla="*/ 40 w 102"/>
                <a:gd name="T19" fmla="*/ 38 h 97"/>
                <a:gd name="T20" fmla="*/ 52 w 102"/>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2"/>
                <a:gd name="T34" fmla="*/ 0 h 97"/>
                <a:gd name="T35" fmla="*/ 102 w 102"/>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2" h="97">
                  <a:moveTo>
                    <a:pt x="52" y="0"/>
                  </a:moveTo>
                  <a:lnTo>
                    <a:pt x="64" y="38"/>
                  </a:lnTo>
                  <a:lnTo>
                    <a:pt x="102" y="38"/>
                  </a:lnTo>
                  <a:lnTo>
                    <a:pt x="71" y="59"/>
                  </a:lnTo>
                  <a:lnTo>
                    <a:pt x="83" y="97"/>
                  </a:lnTo>
                  <a:lnTo>
                    <a:pt x="52" y="73"/>
                  </a:lnTo>
                  <a:lnTo>
                    <a:pt x="21" y="97"/>
                  </a:lnTo>
                  <a:lnTo>
                    <a:pt x="33" y="59"/>
                  </a:lnTo>
                  <a:lnTo>
                    <a:pt x="0" y="38"/>
                  </a:lnTo>
                  <a:lnTo>
                    <a:pt x="40" y="38"/>
                  </a:lnTo>
                  <a:lnTo>
                    <a:pt x="52" y="0"/>
                  </a:lnTo>
                  <a:close/>
                </a:path>
              </a:pathLst>
            </a:custGeom>
            <a:solidFill>
              <a:srgbClr val="FFCC68"/>
            </a:solidFill>
            <a:ln w="9525">
              <a:noFill/>
              <a:round/>
              <a:headEnd/>
              <a:tailEnd/>
            </a:ln>
          </p:spPr>
          <p:txBody>
            <a:bodyPr/>
            <a:lstStyle/>
            <a:p>
              <a:endParaRPr lang="zh-CN" altLang="en-US" sz="1200">
                <a:latin typeface="+mn-ea"/>
                <a:ea typeface="+mn-ea"/>
              </a:endParaRPr>
            </a:p>
          </p:txBody>
        </p:sp>
        <p:sp>
          <p:nvSpPr>
            <p:cNvPr id="209" name="Freeform 89"/>
            <p:cNvSpPr>
              <a:spLocks noEditPoints="1"/>
            </p:cNvSpPr>
            <p:nvPr/>
          </p:nvSpPr>
          <p:spPr bwMode="auto">
            <a:xfrm>
              <a:off x="2963" y="2329"/>
              <a:ext cx="108" cy="104"/>
            </a:xfrm>
            <a:custGeom>
              <a:avLst/>
              <a:gdLst>
                <a:gd name="T0" fmla="*/ 52 w 108"/>
                <a:gd name="T1" fmla="*/ 5 h 104"/>
                <a:gd name="T2" fmla="*/ 63 w 108"/>
                <a:gd name="T3" fmla="*/ 43 h 104"/>
                <a:gd name="T4" fmla="*/ 66 w 108"/>
                <a:gd name="T5" fmla="*/ 43 h 104"/>
                <a:gd name="T6" fmla="*/ 66 w 108"/>
                <a:gd name="T7" fmla="*/ 43 h 104"/>
                <a:gd name="T8" fmla="*/ 104 w 108"/>
                <a:gd name="T9" fmla="*/ 43 h 104"/>
                <a:gd name="T10" fmla="*/ 104 w 108"/>
                <a:gd name="T11" fmla="*/ 41 h 104"/>
                <a:gd name="T12" fmla="*/ 73 w 108"/>
                <a:gd name="T13" fmla="*/ 64 h 104"/>
                <a:gd name="T14" fmla="*/ 70 w 108"/>
                <a:gd name="T15" fmla="*/ 64 h 104"/>
                <a:gd name="T16" fmla="*/ 73 w 108"/>
                <a:gd name="T17" fmla="*/ 64 h 104"/>
                <a:gd name="T18" fmla="*/ 85 w 108"/>
                <a:gd name="T19" fmla="*/ 102 h 104"/>
                <a:gd name="T20" fmla="*/ 85 w 108"/>
                <a:gd name="T21" fmla="*/ 100 h 104"/>
                <a:gd name="T22" fmla="*/ 54 w 108"/>
                <a:gd name="T23" fmla="*/ 78 h 104"/>
                <a:gd name="T24" fmla="*/ 54 w 108"/>
                <a:gd name="T25" fmla="*/ 78 h 104"/>
                <a:gd name="T26" fmla="*/ 54 w 108"/>
                <a:gd name="T27" fmla="*/ 78 h 104"/>
                <a:gd name="T28" fmla="*/ 21 w 108"/>
                <a:gd name="T29" fmla="*/ 100 h 104"/>
                <a:gd name="T30" fmla="*/ 23 w 108"/>
                <a:gd name="T31" fmla="*/ 102 h 104"/>
                <a:gd name="T32" fmla="*/ 35 w 108"/>
                <a:gd name="T33" fmla="*/ 64 h 104"/>
                <a:gd name="T34" fmla="*/ 35 w 108"/>
                <a:gd name="T35" fmla="*/ 64 h 104"/>
                <a:gd name="T36" fmla="*/ 35 w 108"/>
                <a:gd name="T37" fmla="*/ 64 h 104"/>
                <a:gd name="T38" fmla="*/ 4 w 108"/>
                <a:gd name="T39" fmla="*/ 41 h 104"/>
                <a:gd name="T40" fmla="*/ 2 w 108"/>
                <a:gd name="T41" fmla="*/ 43 h 104"/>
                <a:gd name="T42" fmla="*/ 42 w 108"/>
                <a:gd name="T43" fmla="*/ 43 h 104"/>
                <a:gd name="T44" fmla="*/ 42 w 108"/>
                <a:gd name="T45" fmla="*/ 43 h 104"/>
                <a:gd name="T46" fmla="*/ 42 w 108"/>
                <a:gd name="T47" fmla="*/ 43 h 104"/>
                <a:gd name="T48" fmla="*/ 54 w 108"/>
                <a:gd name="T49" fmla="*/ 5 h 104"/>
                <a:gd name="T50" fmla="*/ 52 w 108"/>
                <a:gd name="T51" fmla="*/ 5 h 104"/>
                <a:gd name="T52" fmla="*/ 42 w 108"/>
                <a:gd name="T53" fmla="*/ 41 h 104"/>
                <a:gd name="T54" fmla="*/ 2 w 108"/>
                <a:gd name="T55" fmla="*/ 41 h 104"/>
                <a:gd name="T56" fmla="*/ 0 w 108"/>
                <a:gd name="T57" fmla="*/ 41 h 104"/>
                <a:gd name="T58" fmla="*/ 2 w 108"/>
                <a:gd name="T59" fmla="*/ 43 h 104"/>
                <a:gd name="T60" fmla="*/ 33 w 108"/>
                <a:gd name="T61" fmla="*/ 67 h 104"/>
                <a:gd name="T62" fmla="*/ 33 w 108"/>
                <a:gd name="T63" fmla="*/ 64 h 104"/>
                <a:gd name="T64" fmla="*/ 21 w 108"/>
                <a:gd name="T65" fmla="*/ 102 h 104"/>
                <a:gd name="T66" fmla="*/ 21 w 108"/>
                <a:gd name="T67" fmla="*/ 104 h 104"/>
                <a:gd name="T68" fmla="*/ 23 w 108"/>
                <a:gd name="T69" fmla="*/ 102 h 104"/>
                <a:gd name="T70" fmla="*/ 54 w 108"/>
                <a:gd name="T71" fmla="*/ 81 h 104"/>
                <a:gd name="T72" fmla="*/ 54 w 108"/>
                <a:gd name="T73" fmla="*/ 81 h 104"/>
                <a:gd name="T74" fmla="*/ 85 w 108"/>
                <a:gd name="T75" fmla="*/ 102 h 104"/>
                <a:gd name="T76" fmla="*/ 87 w 108"/>
                <a:gd name="T77" fmla="*/ 104 h 104"/>
                <a:gd name="T78" fmla="*/ 87 w 108"/>
                <a:gd name="T79" fmla="*/ 102 h 104"/>
                <a:gd name="T80" fmla="*/ 75 w 108"/>
                <a:gd name="T81" fmla="*/ 64 h 104"/>
                <a:gd name="T82" fmla="*/ 73 w 108"/>
                <a:gd name="T83" fmla="*/ 67 h 104"/>
                <a:gd name="T84" fmla="*/ 106 w 108"/>
                <a:gd name="T85" fmla="*/ 43 h 104"/>
                <a:gd name="T86" fmla="*/ 108 w 108"/>
                <a:gd name="T87" fmla="*/ 41 h 104"/>
                <a:gd name="T88" fmla="*/ 104 w 108"/>
                <a:gd name="T89" fmla="*/ 41 h 104"/>
                <a:gd name="T90" fmla="*/ 66 w 108"/>
                <a:gd name="T91" fmla="*/ 41 h 104"/>
                <a:gd name="T92" fmla="*/ 66 w 108"/>
                <a:gd name="T93" fmla="*/ 41 h 104"/>
                <a:gd name="T94" fmla="*/ 54 w 108"/>
                <a:gd name="T95" fmla="*/ 5 h 104"/>
                <a:gd name="T96" fmla="*/ 54 w 108"/>
                <a:gd name="T97" fmla="*/ 0 h 104"/>
                <a:gd name="T98" fmla="*/ 52 w 108"/>
                <a:gd name="T99" fmla="*/ 5 h 104"/>
                <a:gd name="T100" fmla="*/ 40 w 108"/>
                <a:gd name="T101" fmla="*/ 41 h 104"/>
                <a:gd name="T102" fmla="*/ 42 w 108"/>
                <a:gd name="T103" fmla="*/ 41 h 1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8"/>
                <a:gd name="T157" fmla="*/ 0 h 104"/>
                <a:gd name="T158" fmla="*/ 108 w 108"/>
                <a:gd name="T159" fmla="*/ 104 h 10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8" h="104">
                  <a:moveTo>
                    <a:pt x="52" y="5"/>
                  </a:moveTo>
                  <a:lnTo>
                    <a:pt x="63" y="43"/>
                  </a:lnTo>
                  <a:lnTo>
                    <a:pt x="66" y="43"/>
                  </a:lnTo>
                  <a:lnTo>
                    <a:pt x="104" y="43"/>
                  </a:lnTo>
                  <a:lnTo>
                    <a:pt x="104" y="41"/>
                  </a:lnTo>
                  <a:lnTo>
                    <a:pt x="73" y="64"/>
                  </a:lnTo>
                  <a:lnTo>
                    <a:pt x="70" y="64"/>
                  </a:lnTo>
                  <a:lnTo>
                    <a:pt x="73" y="64"/>
                  </a:lnTo>
                  <a:lnTo>
                    <a:pt x="85" y="102"/>
                  </a:lnTo>
                  <a:lnTo>
                    <a:pt x="85" y="100"/>
                  </a:lnTo>
                  <a:lnTo>
                    <a:pt x="54" y="78"/>
                  </a:lnTo>
                  <a:lnTo>
                    <a:pt x="21" y="100"/>
                  </a:lnTo>
                  <a:lnTo>
                    <a:pt x="23" y="102"/>
                  </a:lnTo>
                  <a:lnTo>
                    <a:pt x="35" y="64"/>
                  </a:lnTo>
                  <a:lnTo>
                    <a:pt x="4" y="41"/>
                  </a:lnTo>
                  <a:lnTo>
                    <a:pt x="2" y="43"/>
                  </a:lnTo>
                  <a:lnTo>
                    <a:pt x="42" y="43"/>
                  </a:lnTo>
                  <a:lnTo>
                    <a:pt x="54" y="5"/>
                  </a:lnTo>
                  <a:lnTo>
                    <a:pt x="52" y="5"/>
                  </a:lnTo>
                  <a:close/>
                  <a:moveTo>
                    <a:pt x="42" y="41"/>
                  </a:moveTo>
                  <a:lnTo>
                    <a:pt x="2" y="41"/>
                  </a:lnTo>
                  <a:lnTo>
                    <a:pt x="0" y="41"/>
                  </a:lnTo>
                  <a:lnTo>
                    <a:pt x="2" y="43"/>
                  </a:lnTo>
                  <a:lnTo>
                    <a:pt x="33" y="67"/>
                  </a:lnTo>
                  <a:lnTo>
                    <a:pt x="33" y="64"/>
                  </a:lnTo>
                  <a:lnTo>
                    <a:pt x="21" y="102"/>
                  </a:lnTo>
                  <a:lnTo>
                    <a:pt x="21" y="104"/>
                  </a:lnTo>
                  <a:lnTo>
                    <a:pt x="23" y="102"/>
                  </a:lnTo>
                  <a:lnTo>
                    <a:pt x="54" y="81"/>
                  </a:lnTo>
                  <a:lnTo>
                    <a:pt x="85" y="102"/>
                  </a:lnTo>
                  <a:lnTo>
                    <a:pt x="87" y="104"/>
                  </a:lnTo>
                  <a:lnTo>
                    <a:pt x="87" y="102"/>
                  </a:lnTo>
                  <a:lnTo>
                    <a:pt x="75" y="64"/>
                  </a:lnTo>
                  <a:lnTo>
                    <a:pt x="73" y="67"/>
                  </a:lnTo>
                  <a:lnTo>
                    <a:pt x="106" y="43"/>
                  </a:lnTo>
                  <a:lnTo>
                    <a:pt x="108" y="41"/>
                  </a:lnTo>
                  <a:lnTo>
                    <a:pt x="104" y="41"/>
                  </a:lnTo>
                  <a:lnTo>
                    <a:pt x="66" y="41"/>
                  </a:lnTo>
                  <a:lnTo>
                    <a:pt x="54" y="5"/>
                  </a:lnTo>
                  <a:lnTo>
                    <a:pt x="54" y="0"/>
                  </a:lnTo>
                  <a:lnTo>
                    <a:pt x="52" y="5"/>
                  </a:lnTo>
                  <a:lnTo>
                    <a:pt x="40" y="41"/>
                  </a:lnTo>
                  <a:lnTo>
                    <a:pt x="42" y="41"/>
                  </a:lnTo>
                  <a:close/>
                </a:path>
              </a:pathLst>
            </a:custGeom>
            <a:solidFill>
              <a:srgbClr val="F8981D"/>
            </a:solidFill>
            <a:ln w="9525">
              <a:noFill/>
              <a:round/>
              <a:headEnd/>
              <a:tailEnd/>
            </a:ln>
          </p:spPr>
          <p:txBody>
            <a:bodyPr/>
            <a:lstStyle/>
            <a:p>
              <a:endParaRPr lang="zh-CN" altLang="en-US" sz="1200">
                <a:latin typeface="+mn-ea"/>
                <a:ea typeface="+mn-ea"/>
              </a:endParaRPr>
            </a:p>
          </p:txBody>
        </p:sp>
        <p:sp>
          <p:nvSpPr>
            <p:cNvPr id="210" name="Freeform 90"/>
            <p:cNvSpPr>
              <a:spLocks noEditPoints="1"/>
            </p:cNvSpPr>
            <p:nvPr/>
          </p:nvSpPr>
          <p:spPr bwMode="auto">
            <a:xfrm>
              <a:off x="2691" y="2344"/>
              <a:ext cx="33" cy="73"/>
            </a:xfrm>
            <a:custGeom>
              <a:avLst/>
              <a:gdLst>
                <a:gd name="T0" fmla="*/ 33 w 33"/>
                <a:gd name="T1" fmla="*/ 73 h 73"/>
                <a:gd name="T2" fmla="*/ 26 w 33"/>
                <a:gd name="T3" fmla="*/ 73 h 73"/>
                <a:gd name="T4" fmla="*/ 24 w 33"/>
                <a:gd name="T5" fmla="*/ 56 h 73"/>
                <a:gd name="T6" fmla="*/ 10 w 33"/>
                <a:gd name="T7" fmla="*/ 56 h 73"/>
                <a:gd name="T8" fmla="*/ 7 w 33"/>
                <a:gd name="T9" fmla="*/ 73 h 73"/>
                <a:gd name="T10" fmla="*/ 0 w 33"/>
                <a:gd name="T11" fmla="*/ 73 h 73"/>
                <a:gd name="T12" fmla="*/ 0 w 33"/>
                <a:gd name="T13" fmla="*/ 73 h 73"/>
                <a:gd name="T14" fmla="*/ 14 w 33"/>
                <a:gd name="T15" fmla="*/ 0 h 73"/>
                <a:gd name="T16" fmla="*/ 21 w 33"/>
                <a:gd name="T17" fmla="*/ 0 h 73"/>
                <a:gd name="T18" fmla="*/ 33 w 33"/>
                <a:gd name="T19" fmla="*/ 73 h 73"/>
                <a:gd name="T20" fmla="*/ 24 w 33"/>
                <a:gd name="T21" fmla="*/ 52 h 73"/>
                <a:gd name="T22" fmla="*/ 17 w 33"/>
                <a:gd name="T23" fmla="*/ 11 h 73"/>
                <a:gd name="T24" fmla="*/ 10 w 33"/>
                <a:gd name="T25" fmla="*/ 52 h 73"/>
                <a:gd name="T26" fmla="*/ 24 w 33"/>
                <a:gd name="T27" fmla="*/ 52 h 7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73"/>
                <a:gd name="T44" fmla="*/ 33 w 33"/>
                <a:gd name="T45" fmla="*/ 73 h 7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73">
                  <a:moveTo>
                    <a:pt x="33" y="73"/>
                  </a:moveTo>
                  <a:lnTo>
                    <a:pt x="26" y="73"/>
                  </a:lnTo>
                  <a:lnTo>
                    <a:pt x="24" y="56"/>
                  </a:lnTo>
                  <a:lnTo>
                    <a:pt x="10" y="56"/>
                  </a:lnTo>
                  <a:lnTo>
                    <a:pt x="7" y="73"/>
                  </a:lnTo>
                  <a:lnTo>
                    <a:pt x="0" y="73"/>
                  </a:lnTo>
                  <a:lnTo>
                    <a:pt x="14" y="0"/>
                  </a:lnTo>
                  <a:lnTo>
                    <a:pt x="21" y="0"/>
                  </a:lnTo>
                  <a:lnTo>
                    <a:pt x="33" y="73"/>
                  </a:lnTo>
                  <a:close/>
                  <a:moveTo>
                    <a:pt x="24" y="52"/>
                  </a:moveTo>
                  <a:lnTo>
                    <a:pt x="17" y="11"/>
                  </a:lnTo>
                  <a:lnTo>
                    <a:pt x="10" y="52"/>
                  </a:lnTo>
                  <a:lnTo>
                    <a:pt x="24" y="52"/>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1" name="Freeform 91"/>
            <p:cNvSpPr>
              <a:spLocks/>
            </p:cNvSpPr>
            <p:nvPr/>
          </p:nvSpPr>
          <p:spPr bwMode="auto">
            <a:xfrm>
              <a:off x="2734"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856773888 h 19"/>
                <a:gd name="T10" fmla="*/ 827458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2147483647 w 11"/>
                <a:gd name="T21" fmla="*/ 856773888 h 19"/>
                <a:gd name="T22" fmla="*/ 827458203 w 11"/>
                <a:gd name="T23" fmla="*/ 856773888 h 19"/>
                <a:gd name="T24" fmla="*/ 827458203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8" y="19"/>
                  </a:cubicBezTo>
                  <a:cubicBezTo>
                    <a:pt x="2" y="19"/>
                    <a:pt x="2" y="19"/>
                    <a:pt x="2" y="19"/>
                  </a:cubicBezTo>
                  <a:cubicBezTo>
                    <a:pt x="1" y="19"/>
                    <a:pt x="0" y="18"/>
                    <a:pt x="0" y="17"/>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17"/>
                    <a:pt x="2" y="17"/>
                    <a:pt x="2"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2" name="Freeform 92"/>
            <p:cNvSpPr>
              <a:spLocks/>
            </p:cNvSpPr>
            <p:nvPr/>
          </p:nvSpPr>
          <p:spPr bwMode="auto">
            <a:xfrm>
              <a:off x="2769"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856773888 h 19"/>
                <a:gd name="T10" fmla="*/ 827458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2147483647 w 11"/>
                <a:gd name="T21" fmla="*/ 856773888 h 19"/>
                <a:gd name="T22" fmla="*/ 1192816203 w 11"/>
                <a:gd name="T23" fmla="*/ 856773888 h 19"/>
                <a:gd name="T24" fmla="*/ 1192816203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9" y="19"/>
                  </a:cubicBezTo>
                  <a:cubicBezTo>
                    <a:pt x="2" y="19"/>
                    <a:pt x="2" y="19"/>
                    <a:pt x="2" y="19"/>
                  </a:cubicBezTo>
                  <a:cubicBezTo>
                    <a:pt x="1" y="19"/>
                    <a:pt x="0" y="18"/>
                    <a:pt x="0" y="17"/>
                  </a:cubicBezTo>
                  <a:cubicBezTo>
                    <a:pt x="0" y="2"/>
                    <a:pt x="0" y="2"/>
                    <a:pt x="0" y="2"/>
                  </a:cubicBezTo>
                  <a:cubicBezTo>
                    <a:pt x="0" y="0"/>
                    <a:pt x="1" y="0"/>
                    <a:pt x="2" y="0"/>
                  </a:cubicBezTo>
                  <a:cubicBezTo>
                    <a:pt x="9" y="0"/>
                    <a:pt x="9" y="0"/>
                    <a:pt x="9" y="0"/>
                  </a:cubicBezTo>
                  <a:cubicBezTo>
                    <a:pt x="10" y="0"/>
                    <a:pt x="11" y="0"/>
                    <a:pt x="11" y="2"/>
                  </a:cubicBezTo>
                  <a:cubicBezTo>
                    <a:pt x="11" y="6"/>
                    <a:pt x="11" y="6"/>
                    <a:pt x="11" y="6"/>
                  </a:cubicBezTo>
                  <a:cubicBezTo>
                    <a:pt x="8" y="6"/>
                    <a:pt x="8" y="6"/>
                    <a:pt x="8" y="6"/>
                  </a:cubicBezTo>
                  <a:cubicBezTo>
                    <a:pt x="8" y="2"/>
                    <a:pt x="8" y="2"/>
                    <a:pt x="8" y="2"/>
                  </a:cubicBezTo>
                  <a:cubicBezTo>
                    <a:pt x="3" y="2"/>
                    <a:pt x="3" y="2"/>
                    <a:pt x="3" y="2"/>
                  </a:cubicBezTo>
                  <a:cubicBezTo>
                    <a:pt x="3" y="17"/>
                    <a:pt x="3" y="17"/>
                    <a:pt x="3"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3" name="Freeform 93"/>
            <p:cNvSpPr>
              <a:spLocks noEditPoints="1"/>
            </p:cNvSpPr>
            <p:nvPr/>
          </p:nvSpPr>
          <p:spPr bwMode="auto">
            <a:xfrm>
              <a:off x="2804" y="2372"/>
              <a:ext cx="26" cy="45"/>
            </a:xfrm>
            <a:custGeom>
              <a:avLst/>
              <a:gdLst>
                <a:gd name="T0" fmla="*/ 2147483647 w 11"/>
                <a:gd name="T1" fmla="*/ 2147483647 h 19"/>
                <a:gd name="T2" fmla="*/ 2147483647 w 11"/>
                <a:gd name="T3" fmla="*/ 2147483647 h 19"/>
                <a:gd name="T4" fmla="*/ 1192816203 w 11"/>
                <a:gd name="T5" fmla="*/ 2147483647 h 19"/>
                <a:gd name="T6" fmla="*/ 0 w 11"/>
                <a:gd name="T7" fmla="*/ 2147483647 h 19"/>
                <a:gd name="T8" fmla="*/ 0 w 11"/>
                <a:gd name="T9" fmla="*/ 856773888 h 19"/>
                <a:gd name="T10" fmla="*/ 1192816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1192816203 w 11"/>
                <a:gd name="T21" fmla="*/ 2147483647 h 19"/>
                <a:gd name="T22" fmla="*/ 1192816203 w 11"/>
                <a:gd name="T23" fmla="*/ 2147483647 h 19"/>
                <a:gd name="T24" fmla="*/ 2147483647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2147483647 w 11"/>
                <a:gd name="T35" fmla="*/ 856773888 h 19"/>
                <a:gd name="T36" fmla="*/ 1192816203 w 11"/>
                <a:gd name="T37" fmla="*/ 856773888 h 19"/>
                <a:gd name="T38" fmla="*/ 1192816203 w 11"/>
                <a:gd name="T39" fmla="*/ 2147483647 h 19"/>
                <a:gd name="T40" fmla="*/ 2147483647 w 11"/>
                <a:gd name="T41" fmla="*/ 2147483647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9"/>
                <a:gd name="T65" fmla="*/ 11 w 11"/>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9">
                  <a:moveTo>
                    <a:pt x="11" y="17"/>
                  </a:moveTo>
                  <a:cubicBezTo>
                    <a:pt x="11" y="18"/>
                    <a:pt x="11" y="19"/>
                    <a:pt x="9" y="19"/>
                  </a:cubicBezTo>
                  <a:cubicBezTo>
                    <a:pt x="3" y="19"/>
                    <a:pt x="3" y="19"/>
                    <a:pt x="3" y="19"/>
                  </a:cubicBezTo>
                  <a:cubicBezTo>
                    <a:pt x="1" y="19"/>
                    <a:pt x="0" y="19"/>
                    <a:pt x="0" y="17"/>
                  </a:cubicBezTo>
                  <a:cubicBezTo>
                    <a:pt x="0" y="2"/>
                    <a:pt x="0" y="2"/>
                    <a:pt x="0" y="2"/>
                  </a:cubicBezTo>
                  <a:cubicBezTo>
                    <a:pt x="0" y="0"/>
                    <a:pt x="1" y="0"/>
                    <a:pt x="3" y="0"/>
                  </a:cubicBezTo>
                  <a:cubicBezTo>
                    <a:pt x="9" y="0"/>
                    <a:pt x="9" y="0"/>
                    <a:pt x="9" y="0"/>
                  </a:cubicBezTo>
                  <a:cubicBezTo>
                    <a:pt x="11" y="0"/>
                    <a:pt x="11" y="0"/>
                    <a:pt x="11" y="2"/>
                  </a:cubicBezTo>
                  <a:cubicBezTo>
                    <a:pt x="11" y="9"/>
                    <a:pt x="11" y="9"/>
                    <a:pt x="11" y="9"/>
                  </a:cubicBezTo>
                  <a:cubicBezTo>
                    <a:pt x="10" y="10"/>
                    <a:pt x="10" y="10"/>
                    <a:pt x="10" y="10"/>
                  </a:cubicBezTo>
                  <a:cubicBezTo>
                    <a:pt x="3" y="10"/>
                    <a:pt x="3" y="10"/>
                    <a:pt x="3" y="10"/>
                  </a:cubicBezTo>
                  <a:cubicBezTo>
                    <a:pt x="3" y="17"/>
                    <a:pt x="3" y="17"/>
                    <a:pt x="3" y="17"/>
                  </a:cubicBezTo>
                  <a:cubicBezTo>
                    <a:pt x="9" y="17"/>
                    <a:pt x="9" y="17"/>
                    <a:pt x="9" y="17"/>
                  </a:cubicBezTo>
                  <a:cubicBezTo>
                    <a:pt x="9" y="13"/>
                    <a:pt x="9" y="13"/>
                    <a:pt x="9" y="13"/>
                  </a:cubicBezTo>
                  <a:cubicBezTo>
                    <a:pt x="11" y="13"/>
                    <a:pt x="11" y="13"/>
                    <a:pt x="11" y="13"/>
                  </a:cubicBezTo>
                  <a:lnTo>
                    <a:pt x="11" y="17"/>
                  </a:lnTo>
                  <a:close/>
                  <a:moveTo>
                    <a:pt x="9" y="8"/>
                  </a:moveTo>
                  <a:cubicBezTo>
                    <a:pt x="9" y="2"/>
                    <a:pt x="9" y="2"/>
                    <a:pt x="9" y="2"/>
                  </a:cubicBezTo>
                  <a:cubicBezTo>
                    <a:pt x="3" y="2"/>
                    <a:pt x="3" y="2"/>
                    <a:pt x="3" y="2"/>
                  </a:cubicBezTo>
                  <a:cubicBezTo>
                    <a:pt x="3" y="8"/>
                    <a:pt x="3" y="8"/>
                    <a:pt x="3" y="8"/>
                  </a:cubicBezTo>
                  <a:lnTo>
                    <a:pt x="9" y="8"/>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4" name="Freeform 94"/>
            <p:cNvSpPr>
              <a:spLocks/>
            </p:cNvSpPr>
            <p:nvPr/>
          </p:nvSpPr>
          <p:spPr bwMode="auto">
            <a:xfrm>
              <a:off x="2842"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2147483647 h 19"/>
                <a:gd name="T10" fmla="*/ 827458203 w 11"/>
                <a:gd name="T11" fmla="*/ 2147483647 h 19"/>
                <a:gd name="T12" fmla="*/ 827458203 w 11"/>
                <a:gd name="T13" fmla="*/ 2147483647 h 19"/>
                <a:gd name="T14" fmla="*/ 2147483647 w 11"/>
                <a:gd name="T15" fmla="*/ 2147483647 h 19"/>
                <a:gd name="T16" fmla="*/ 2147483647 w 11"/>
                <a:gd name="T17" fmla="*/ 2147483647 h 19"/>
                <a:gd name="T18" fmla="*/ 350078703 w 11"/>
                <a:gd name="T19" fmla="*/ 2147483647 h 19"/>
                <a:gd name="T20" fmla="*/ 0 w 11"/>
                <a:gd name="T21" fmla="*/ 2029200499 h 19"/>
                <a:gd name="T22" fmla="*/ 0 w 11"/>
                <a:gd name="T23" fmla="*/ 856773888 h 19"/>
                <a:gd name="T24" fmla="*/ 827458203 w 11"/>
                <a:gd name="T25" fmla="*/ 0 h 19"/>
                <a:gd name="T26" fmla="*/ 2147483647 w 11"/>
                <a:gd name="T27" fmla="*/ 0 h 19"/>
                <a:gd name="T28" fmla="*/ 2147483647 w 11"/>
                <a:gd name="T29" fmla="*/ 856773888 h 19"/>
                <a:gd name="T30" fmla="*/ 2147483647 w 11"/>
                <a:gd name="T31" fmla="*/ 2147483647 h 19"/>
                <a:gd name="T32" fmla="*/ 2147483647 w 11"/>
                <a:gd name="T33" fmla="*/ 2147483647 h 19"/>
                <a:gd name="T34" fmla="*/ 2147483647 w 11"/>
                <a:gd name="T35" fmla="*/ 856773888 h 19"/>
                <a:gd name="T36" fmla="*/ 827458203 w 11"/>
                <a:gd name="T37" fmla="*/ 856773888 h 19"/>
                <a:gd name="T38" fmla="*/ 827458203 w 11"/>
                <a:gd name="T39" fmla="*/ 2029200499 h 19"/>
                <a:gd name="T40" fmla="*/ 2147483647 w 11"/>
                <a:gd name="T41" fmla="*/ 2147483647 h 19"/>
                <a:gd name="T42" fmla="*/ 2147483647 w 11"/>
                <a:gd name="T43" fmla="*/ 2147483647 h 19"/>
                <a:gd name="T44" fmla="*/ 2147483647 w 11"/>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
                <a:gd name="T70" fmla="*/ 0 h 19"/>
                <a:gd name="T71" fmla="*/ 11 w 11"/>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 h="19">
                  <a:moveTo>
                    <a:pt x="11" y="17"/>
                  </a:moveTo>
                  <a:cubicBezTo>
                    <a:pt x="11" y="18"/>
                    <a:pt x="10" y="19"/>
                    <a:pt x="8" y="19"/>
                  </a:cubicBezTo>
                  <a:cubicBezTo>
                    <a:pt x="2" y="19"/>
                    <a:pt x="2" y="19"/>
                    <a:pt x="2" y="19"/>
                  </a:cubicBezTo>
                  <a:cubicBezTo>
                    <a:pt x="1"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5"/>
                    <a:pt x="2" y="5"/>
                    <a:pt x="2" y="5"/>
                  </a:cubicBezTo>
                  <a:cubicBezTo>
                    <a:pt x="10" y="11"/>
                    <a:pt x="10" y="11"/>
                    <a:pt x="10" y="11"/>
                  </a:cubicBezTo>
                  <a:cubicBezTo>
                    <a:pt x="10" y="12"/>
                    <a:pt x="11" y="12"/>
                    <a:pt x="11" y="13"/>
                  </a:cubicBezTo>
                  <a:lnTo>
                    <a:pt x="11"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5" name="Freeform 95"/>
            <p:cNvSpPr>
              <a:spLocks/>
            </p:cNvSpPr>
            <p:nvPr/>
          </p:nvSpPr>
          <p:spPr bwMode="auto">
            <a:xfrm>
              <a:off x="2878" y="2372"/>
              <a:ext cx="23" cy="45"/>
            </a:xfrm>
            <a:custGeom>
              <a:avLst/>
              <a:gdLst>
                <a:gd name="T0" fmla="*/ 2095974701 w 10"/>
                <a:gd name="T1" fmla="*/ 2147483647 h 19"/>
                <a:gd name="T2" fmla="*/ 1612301593 w 10"/>
                <a:gd name="T3" fmla="*/ 2147483647 h 19"/>
                <a:gd name="T4" fmla="*/ 476470468 w 10"/>
                <a:gd name="T5" fmla="*/ 2147483647 h 19"/>
                <a:gd name="T6" fmla="*/ 0 w 10"/>
                <a:gd name="T7" fmla="*/ 2147483647 h 19"/>
                <a:gd name="T8" fmla="*/ 0 w 10"/>
                <a:gd name="T9" fmla="*/ 2147483647 h 19"/>
                <a:gd name="T10" fmla="*/ 476470468 w 10"/>
                <a:gd name="T11" fmla="*/ 2147483647 h 19"/>
                <a:gd name="T12" fmla="*/ 476470468 w 10"/>
                <a:gd name="T13" fmla="*/ 2147483647 h 19"/>
                <a:gd name="T14" fmla="*/ 1612301593 w 10"/>
                <a:gd name="T15" fmla="*/ 2147483647 h 19"/>
                <a:gd name="T16" fmla="*/ 1612301593 w 10"/>
                <a:gd name="T17" fmla="*/ 2147483647 h 19"/>
                <a:gd name="T18" fmla="*/ 207161179 w 10"/>
                <a:gd name="T19" fmla="*/ 2147483647 h 19"/>
                <a:gd name="T20" fmla="*/ 0 w 10"/>
                <a:gd name="T21" fmla="*/ 2029200499 h 19"/>
                <a:gd name="T22" fmla="*/ 0 w 10"/>
                <a:gd name="T23" fmla="*/ 856773888 h 19"/>
                <a:gd name="T24" fmla="*/ 476470468 w 10"/>
                <a:gd name="T25" fmla="*/ 0 h 19"/>
                <a:gd name="T26" fmla="*/ 1612301593 w 10"/>
                <a:gd name="T27" fmla="*/ 0 h 19"/>
                <a:gd name="T28" fmla="*/ 2095974701 w 10"/>
                <a:gd name="T29" fmla="*/ 856773888 h 19"/>
                <a:gd name="T30" fmla="*/ 2095974701 w 10"/>
                <a:gd name="T31" fmla="*/ 2147483647 h 19"/>
                <a:gd name="T32" fmla="*/ 1612301593 w 10"/>
                <a:gd name="T33" fmla="*/ 2147483647 h 19"/>
                <a:gd name="T34" fmla="*/ 1612301593 w 10"/>
                <a:gd name="T35" fmla="*/ 856773888 h 19"/>
                <a:gd name="T36" fmla="*/ 476470468 w 10"/>
                <a:gd name="T37" fmla="*/ 856773888 h 19"/>
                <a:gd name="T38" fmla="*/ 476470468 w 10"/>
                <a:gd name="T39" fmla="*/ 2029200499 h 19"/>
                <a:gd name="T40" fmla="*/ 1888816099 w 10"/>
                <a:gd name="T41" fmla="*/ 2147483647 h 19"/>
                <a:gd name="T42" fmla="*/ 2095974701 w 10"/>
                <a:gd name="T43" fmla="*/ 2147483647 h 19"/>
                <a:gd name="T44" fmla="*/ 2095974701 w 10"/>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
                <a:gd name="T70" fmla="*/ 0 h 19"/>
                <a:gd name="T71" fmla="*/ 10 w 10"/>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 h="19">
                  <a:moveTo>
                    <a:pt x="10" y="17"/>
                  </a:moveTo>
                  <a:cubicBezTo>
                    <a:pt x="10" y="18"/>
                    <a:pt x="10" y="19"/>
                    <a:pt x="8" y="19"/>
                  </a:cubicBezTo>
                  <a:cubicBezTo>
                    <a:pt x="2" y="19"/>
                    <a:pt x="2" y="19"/>
                    <a:pt x="2" y="19"/>
                  </a:cubicBezTo>
                  <a:cubicBezTo>
                    <a:pt x="0"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0" y="0"/>
                    <a:pt x="2" y="0"/>
                  </a:cubicBezTo>
                  <a:cubicBezTo>
                    <a:pt x="8" y="0"/>
                    <a:pt x="8" y="0"/>
                    <a:pt x="8" y="0"/>
                  </a:cubicBezTo>
                  <a:cubicBezTo>
                    <a:pt x="10" y="0"/>
                    <a:pt x="10" y="0"/>
                    <a:pt x="10" y="2"/>
                  </a:cubicBezTo>
                  <a:cubicBezTo>
                    <a:pt x="10" y="6"/>
                    <a:pt x="10" y="6"/>
                    <a:pt x="10" y="6"/>
                  </a:cubicBezTo>
                  <a:cubicBezTo>
                    <a:pt x="8" y="6"/>
                    <a:pt x="8" y="6"/>
                    <a:pt x="8" y="6"/>
                  </a:cubicBezTo>
                  <a:cubicBezTo>
                    <a:pt x="8" y="2"/>
                    <a:pt x="8" y="2"/>
                    <a:pt x="8" y="2"/>
                  </a:cubicBezTo>
                  <a:cubicBezTo>
                    <a:pt x="2" y="2"/>
                    <a:pt x="2" y="2"/>
                    <a:pt x="2" y="2"/>
                  </a:cubicBezTo>
                  <a:cubicBezTo>
                    <a:pt x="2" y="5"/>
                    <a:pt x="2" y="5"/>
                    <a:pt x="2" y="5"/>
                  </a:cubicBezTo>
                  <a:cubicBezTo>
                    <a:pt x="9" y="11"/>
                    <a:pt x="9" y="11"/>
                    <a:pt x="9" y="11"/>
                  </a:cubicBezTo>
                  <a:cubicBezTo>
                    <a:pt x="10" y="12"/>
                    <a:pt x="10" y="12"/>
                    <a:pt x="10" y="13"/>
                  </a:cubicBezTo>
                  <a:lnTo>
                    <a:pt x="10"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6" name="Freeform 96"/>
            <p:cNvSpPr>
              <a:spLocks noEditPoints="1"/>
            </p:cNvSpPr>
            <p:nvPr/>
          </p:nvSpPr>
          <p:spPr bwMode="auto">
            <a:xfrm>
              <a:off x="2928" y="2377"/>
              <a:ext cx="7" cy="40"/>
            </a:xfrm>
            <a:custGeom>
              <a:avLst/>
              <a:gdLst>
                <a:gd name="T0" fmla="*/ 7 w 7"/>
                <a:gd name="T1" fmla="*/ 9 h 40"/>
                <a:gd name="T2" fmla="*/ 0 w 7"/>
                <a:gd name="T3" fmla="*/ 9 h 40"/>
                <a:gd name="T4" fmla="*/ 0 w 7"/>
                <a:gd name="T5" fmla="*/ 0 h 40"/>
                <a:gd name="T6" fmla="*/ 7 w 7"/>
                <a:gd name="T7" fmla="*/ 0 h 40"/>
                <a:gd name="T8" fmla="*/ 7 w 7"/>
                <a:gd name="T9" fmla="*/ 9 h 40"/>
                <a:gd name="T10" fmla="*/ 7 w 7"/>
                <a:gd name="T11" fmla="*/ 40 h 40"/>
                <a:gd name="T12" fmla="*/ 0 w 7"/>
                <a:gd name="T13" fmla="*/ 40 h 40"/>
                <a:gd name="T14" fmla="*/ 0 w 7"/>
                <a:gd name="T15" fmla="*/ 33 h 40"/>
                <a:gd name="T16" fmla="*/ 7 w 7"/>
                <a:gd name="T17" fmla="*/ 33 h 40"/>
                <a:gd name="T18" fmla="*/ 7 w 7"/>
                <a:gd name="T19" fmla="*/ 4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0"/>
                <a:gd name="T32" fmla="*/ 7 w 7"/>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0">
                  <a:moveTo>
                    <a:pt x="7" y="9"/>
                  </a:moveTo>
                  <a:lnTo>
                    <a:pt x="0" y="9"/>
                  </a:lnTo>
                  <a:lnTo>
                    <a:pt x="0" y="0"/>
                  </a:lnTo>
                  <a:lnTo>
                    <a:pt x="7" y="0"/>
                  </a:lnTo>
                  <a:lnTo>
                    <a:pt x="7" y="9"/>
                  </a:lnTo>
                  <a:close/>
                  <a:moveTo>
                    <a:pt x="7" y="40"/>
                  </a:moveTo>
                  <a:lnTo>
                    <a:pt x="0" y="40"/>
                  </a:lnTo>
                  <a:lnTo>
                    <a:pt x="0" y="33"/>
                  </a:lnTo>
                  <a:lnTo>
                    <a:pt x="7" y="33"/>
                  </a:lnTo>
                  <a:lnTo>
                    <a:pt x="7" y="40"/>
                  </a:lnTo>
                  <a:close/>
                </a:path>
              </a:pathLst>
            </a:custGeom>
            <a:solidFill>
              <a:srgbClr val="231F20"/>
            </a:solidFill>
            <a:ln w="9525">
              <a:noFill/>
              <a:round/>
              <a:headEnd/>
              <a:tailEnd/>
            </a:ln>
          </p:spPr>
          <p:txBody>
            <a:bodyPr/>
            <a:lstStyle/>
            <a:p>
              <a:endParaRPr lang="zh-CN" altLang="en-US" sz="1200">
                <a:latin typeface="+mn-ea"/>
                <a:ea typeface="+mn-ea"/>
              </a:endParaRPr>
            </a:p>
          </p:txBody>
        </p:sp>
        <p:grpSp>
          <p:nvGrpSpPr>
            <p:cNvPr id="217" name="Group 97"/>
            <p:cNvGrpSpPr>
              <a:grpSpLocks/>
            </p:cNvGrpSpPr>
            <p:nvPr/>
          </p:nvGrpSpPr>
          <p:grpSpPr bwMode="auto">
            <a:xfrm>
              <a:off x="2815" y="1973"/>
              <a:ext cx="132" cy="241"/>
              <a:chOff x="3641" y="1959"/>
              <a:chExt cx="248" cy="451"/>
            </a:xfrm>
          </p:grpSpPr>
          <p:sp>
            <p:nvSpPr>
              <p:cNvPr id="218" name="Freeform 98"/>
              <p:cNvSpPr>
                <a:spLocks/>
              </p:cNvSpPr>
              <p:nvPr/>
            </p:nvSpPr>
            <p:spPr bwMode="auto">
              <a:xfrm>
                <a:off x="3648" y="2122"/>
                <a:ext cx="236" cy="283"/>
              </a:xfrm>
              <a:custGeom>
                <a:avLst/>
                <a:gdLst>
                  <a:gd name="T0" fmla="*/ 2147483647 w 100"/>
                  <a:gd name="T1" fmla="*/ 2147483647 h 120"/>
                  <a:gd name="T2" fmla="*/ 2147483647 w 100"/>
                  <a:gd name="T3" fmla="*/ 2147483647 h 120"/>
                  <a:gd name="T4" fmla="*/ 2147483647 w 100"/>
                  <a:gd name="T5" fmla="*/ 0 h 120"/>
                  <a:gd name="T6" fmla="*/ 0 w 100"/>
                  <a:gd name="T7" fmla="*/ 0 h 120"/>
                  <a:gd name="T8" fmla="*/ 2147483647 w 100"/>
                  <a:gd name="T9" fmla="*/ 2147483647 h 120"/>
                  <a:gd name="T10" fmla="*/ 2147483647 w 100"/>
                  <a:gd name="T11" fmla="*/ 2147483647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5"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solidFill>
                <a:srgbClr val="3874BA"/>
              </a:solidFill>
              <a:ln w="9525">
                <a:noFill/>
                <a:round/>
                <a:headEnd/>
                <a:tailEnd/>
              </a:ln>
            </p:spPr>
            <p:txBody>
              <a:bodyPr/>
              <a:lstStyle/>
              <a:p>
                <a:endParaRPr lang="zh-CN" altLang="en-US" sz="1200">
                  <a:latin typeface="+mn-ea"/>
                  <a:ea typeface="+mn-ea"/>
                </a:endParaRPr>
              </a:p>
            </p:txBody>
          </p:sp>
          <p:sp>
            <p:nvSpPr>
              <p:cNvPr id="219" name="Oval 99"/>
              <p:cNvSpPr>
                <a:spLocks noChangeArrowheads="1"/>
              </p:cNvSpPr>
              <p:nvPr/>
            </p:nvSpPr>
            <p:spPr bwMode="auto">
              <a:xfrm>
                <a:off x="3648" y="2074"/>
                <a:ext cx="236" cy="92"/>
              </a:xfrm>
              <a:prstGeom prst="ellipse">
                <a:avLst/>
              </a:prstGeom>
              <a:solidFill>
                <a:srgbClr val="6BA5D9"/>
              </a:solidFill>
              <a:ln w="9525">
                <a:noFill/>
                <a:round/>
                <a:headEnd/>
                <a:tailEnd/>
              </a:ln>
            </p:spPr>
            <p:txBody>
              <a:bodyPr/>
              <a:lstStyle/>
              <a:p>
                <a:endParaRPr lang="en-US" altLang="zh-CN" sz="1200">
                  <a:solidFill>
                    <a:schemeClr val="tx1"/>
                  </a:solidFill>
                  <a:latin typeface="+mn-ea"/>
                  <a:ea typeface="+mn-ea"/>
                </a:endParaRPr>
              </a:p>
            </p:txBody>
          </p:sp>
          <p:sp>
            <p:nvSpPr>
              <p:cNvPr id="220" name="Freeform 100"/>
              <p:cNvSpPr>
                <a:spLocks/>
              </p:cNvSpPr>
              <p:nvPr/>
            </p:nvSpPr>
            <p:spPr bwMode="auto">
              <a:xfrm>
                <a:off x="3648" y="2119"/>
                <a:ext cx="236" cy="47"/>
              </a:xfrm>
              <a:custGeom>
                <a:avLst/>
                <a:gdLst>
                  <a:gd name="T0" fmla="*/ 2147483647 w 100"/>
                  <a:gd name="T1" fmla="*/ 2147483647 h 20"/>
                  <a:gd name="T2" fmla="*/ 0 w 100"/>
                  <a:gd name="T3" fmla="*/ 0 h 20"/>
                  <a:gd name="T4" fmla="*/ 0 w 100"/>
                  <a:gd name="T5" fmla="*/ 0 h 20"/>
                  <a:gd name="T6" fmla="*/ 2147483647 w 100"/>
                  <a:gd name="T7" fmla="*/ 2147483647 h 20"/>
                  <a:gd name="T8" fmla="*/ 2147483647 w 100"/>
                  <a:gd name="T9" fmla="*/ 0 h 20"/>
                  <a:gd name="T10" fmla="*/ 2147483647 w 100"/>
                  <a:gd name="T11" fmla="*/ 0 h 20"/>
                  <a:gd name="T12" fmla="*/ 2147483647 w 100"/>
                  <a:gd name="T13" fmla="*/ 2147483647 h 20"/>
                  <a:gd name="T14" fmla="*/ 0 60000 65536"/>
                  <a:gd name="T15" fmla="*/ 0 60000 65536"/>
                  <a:gd name="T16" fmla="*/ 0 60000 65536"/>
                  <a:gd name="T17" fmla="*/ 0 60000 65536"/>
                  <a:gd name="T18" fmla="*/ 0 60000 65536"/>
                  <a:gd name="T19" fmla="*/ 0 60000 65536"/>
                  <a:gd name="T20" fmla="*/ 0 60000 65536"/>
                  <a:gd name="T21" fmla="*/ 0 w 100"/>
                  <a:gd name="T22" fmla="*/ 0 h 20"/>
                  <a:gd name="T23" fmla="*/ 100 w 10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20">
                    <a:moveTo>
                      <a:pt x="50" y="19"/>
                    </a:moveTo>
                    <a:cubicBezTo>
                      <a:pt x="23" y="19"/>
                      <a:pt x="0" y="10"/>
                      <a:pt x="0" y="0"/>
                    </a:cubicBezTo>
                    <a:cubicBezTo>
                      <a:pt x="0" y="0"/>
                      <a:pt x="0" y="0"/>
                      <a:pt x="0" y="0"/>
                    </a:cubicBezTo>
                    <a:cubicBezTo>
                      <a:pt x="0" y="11"/>
                      <a:pt x="22" y="20"/>
                      <a:pt x="50" y="20"/>
                    </a:cubicBezTo>
                    <a:cubicBezTo>
                      <a:pt x="78" y="20"/>
                      <a:pt x="100" y="11"/>
                      <a:pt x="100" y="0"/>
                    </a:cubicBezTo>
                    <a:cubicBezTo>
                      <a:pt x="100" y="0"/>
                      <a:pt x="100" y="0"/>
                      <a:pt x="100" y="0"/>
                    </a:cubicBezTo>
                    <a:cubicBezTo>
                      <a:pt x="100" y="10"/>
                      <a:pt x="77" y="19"/>
                      <a:pt x="50" y="19"/>
                    </a:cubicBezTo>
                    <a:close/>
                  </a:path>
                </a:pathLst>
              </a:custGeom>
              <a:solidFill>
                <a:srgbClr val="135BA7"/>
              </a:solidFill>
              <a:ln w="9525">
                <a:noFill/>
                <a:round/>
                <a:headEnd/>
                <a:tailEnd/>
              </a:ln>
            </p:spPr>
            <p:txBody>
              <a:bodyPr/>
              <a:lstStyle/>
              <a:p>
                <a:endParaRPr lang="zh-CN" altLang="en-US" sz="1200">
                  <a:latin typeface="+mn-ea"/>
                  <a:ea typeface="+mn-ea"/>
                </a:endParaRPr>
              </a:p>
            </p:txBody>
          </p:sp>
          <p:sp>
            <p:nvSpPr>
              <p:cNvPr id="221" name="Oval 101"/>
              <p:cNvSpPr>
                <a:spLocks noChangeArrowheads="1"/>
              </p:cNvSpPr>
              <p:nvPr/>
            </p:nvSpPr>
            <p:spPr bwMode="auto">
              <a:xfrm>
                <a:off x="3690" y="2074"/>
                <a:ext cx="151" cy="76"/>
              </a:xfrm>
              <a:prstGeom prst="ellipse">
                <a:avLst/>
              </a:prstGeom>
              <a:solidFill>
                <a:srgbClr val="3874BA"/>
              </a:solidFill>
              <a:ln w="9525">
                <a:noFill/>
                <a:round/>
                <a:headEnd/>
                <a:tailEnd/>
              </a:ln>
            </p:spPr>
            <p:txBody>
              <a:bodyPr/>
              <a:lstStyle/>
              <a:p>
                <a:endParaRPr lang="en-US" altLang="zh-CN" sz="1200">
                  <a:solidFill>
                    <a:schemeClr val="tx1"/>
                  </a:solidFill>
                  <a:latin typeface="+mn-ea"/>
                  <a:ea typeface="+mn-ea"/>
                </a:endParaRPr>
              </a:p>
            </p:txBody>
          </p:sp>
          <p:sp>
            <p:nvSpPr>
              <p:cNvPr id="222" name="Oval 102"/>
              <p:cNvSpPr>
                <a:spLocks noChangeArrowheads="1"/>
              </p:cNvSpPr>
              <p:nvPr/>
            </p:nvSpPr>
            <p:spPr bwMode="auto">
              <a:xfrm>
                <a:off x="3688" y="1961"/>
                <a:ext cx="156" cy="158"/>
              </a:xfrm>
              <a:prstGeom prst="ellipse">
                <a:avLst/>
              </a:prstGeom>
              <a:solidFill>
                <a:srgbClr val="6BA5D9"/>
              </a:solidFill>
              <a:ln w="9525">
                <a:noFill/>
                <a:round/>
                <a:headEnd/>
                <a:tailEnd/>
              </a:ln>
            </p:spPr>
            <p:txBody>
              <a:bodyPr/>
              <a:lstStyle/>
              <a:p>
                <a:endParaRPr lang="en-US" altLang="zh-CN" sz="1200">
                  <a:solidFill>
                    <a:schemeClr val="tx1"/>
                  </a:solidFill>
                  <a:latin typeface="+mn-ea"/>
                  <a:ea typeface="+mn-ea"/>
                </a:endParaRPr>
              </a:p>
            </p:txBody>
          </p:sp>
          <p:sp>
            <p:nvSpPr>
              <p:cNvPr id="223" name="Freeform 103"/>
              <p:cNvSpPr>
                <a:spLocks/>
              </p:cNvSpPr>
              <p:nvPr/>
            </p:nvSpPr>
            <p:spPr bwMode="auto">
              <a:xfrm>
                <a:off x="3641" y="1959"/>
                <a:ext cx="248" cy="451"/>
              </a:xfrm>
              <a:custGeom>
                <a:avLst/>
                <a:gdLst>
                  <a:gd name="T0" fmla="*/ 2147483647 w 105"/>
                  <a:gd name="T1" fmla="*/ 2147483647 h 191"/>
                  <a:gd name="T2" fmla="*/ 2147483647 w 105"/>
                  <a:gd name="T3" fmla="*/ 2147483647 h 191"/>
                  <a:gd name="T4" fmla="*/ 2147483647 w 105"/>
                  <a:gd name="T5" fmla="*/ 2147483647 h 191"/>
                  <a:gd name="T6" fmla="*/ 2147483647 w 105"/>
                  <a:gd name="T7" fmla="*/ 2147483647 h 191"/>
                  <a:gd name="T8" fmla="*/ 2147483647 w 105"/>
                  <a:gd name="T9" fmla="*/ 2147483647 h 191"/>
                  <a:gd name="T10" fmla="*/ 2147483647 w 105"/>
                  <a:gd name="T11" fmla="*/ 0 h 191"/>
                  <a:gd name="T12" fmla="*/ 2147483647 w 105"/>
                  <a:gd name="T13" fmla="*/ 2147483647 h 191"/>
                  <a:gd name="T14" fmla="*/ 2147483647 w 105"/>
                  <a:gd name="T15" fmla="*/ 2147483647 h 191"/>
                  <a:gd name="T16" fmla="*/ 2147483647 w 105"/>
                  <a:gd name="T17" fmla="*/ 2147483647 h 191"/>
                  <a:gd name="T18" fmla="*/ 2147483647 w 105"/>
                  <a:gd name="T19" fmla="*/ 2147483647 h 191"/>
                  <a:gd name="T20" fmla="*/ 814971336 w 105"/>
                  <a:gd name="T21" fmla="*/ 2147483647 h 191"/>
                  <a:gd name="T22" fmla="*/ 1459429674 w 105"/>
                  <a:gd name="T23" fmla="*/ 2147483647 h 191"/>
                  <a:gd name="T24" fmla="*/ 2147483647 w 105"/>
                  <a:gd name="T25" fmla="*/ 2147483647 h 191"/>
                  <a:gd name="T26" fmla="*/ 2147483647 w 105"/>
                  <a:gd name="T27" fmla="*/ 2147483647 h 191"/>
                  <a:gd name="T28" fmla="*/ 2147483647 w 105"/>
                  <a:gd name="T29" fmla="*/ 2147483647 h 191"/>
                  <a:gd name="T30" fmla="*/ 2147483647 w 105"/>
                  <a:gd name="T31" fmla="*/ 2147483647 h 191"/>
                  <a:gd name="T32" fmla="*/ 2147483647 w 105"/>
                  <a:gd name="T33" fmla="*/ 2147483647 h 191"/>
                  <a:gd name="T34" fmla="*/ 2147483647 w 105"/>
                  <a:gd name="T35" fmla="*/ 2147483647 h 191"/>
                  <a:gd name="T36" fmla="*/ 2147483647 w 105"/>
                  <a:gd name="T37" fmla="*/ 2147483647 h 191"/>
                  <a:gd name="T38" fmla="*/ 2147483647 w 105"/>
                  <a:gd name="T39" fmla="*/ 2147483647 h 191"/>
                  <a:gd name="T40" fmla="*/ 2147483647 w 105"/>
                  <a:gd name="T41" fmla="*/ 2147483647 h 191"/>
                  <a:gd name="T42" fmla="*/ 2147483647 w 105"/>
                  <a:gd name="T43" fmla="*/ 2147483647 h 191"/>
                  <a:gd name="T44" fmla="*/ 2147483647 w 105"/>
                  <a:gd name="T45" fmla="*/ 2147483647 h 191"/>
                  <a:gd name="T46" fmla="*/ 2147483647 w 105"/>
                  <a:gd name="T47" fmla="*/ 2147483647 h 191"/>
                  <a:gd name="T48" fmla="*/ 2147483647 w 105"/>
                  <a:gd name="T49" fmla="*/ 2147483647 h 191"/>
                  <a:gd name="T50" fmla="*/ 2147483647 w 105"/>
                  <a:gd name="T51" fmla="*/ 2147483647 h 191"/>
                  <a:gd name="T52" fmla="*/ 2147483647 w 105"/>
                  <a:gd name="T53" fmla="*/ 2147483647 h 191"/>
                  <a:gd name="T54" fmla="*/ 2147483647 w 105"/>
                  <a:gd name="T55" fmla="*/ 2147483647 h 191"/>
                  <a:gd name="T56" fmla="*/ 2147483647 w 105"/>
                  <a:gd name="T57" fmla="*/ 2147483647 h 191"/>
                  <a:gd name="T58" fmla="*/ 2147483647 w 105"/>
                  <a:gd name="T59" fmla="*/ 2147483647 h 191"/>
                  <a:gd name="T60" fmla="*/ 2147483647 w 105"/>
                  <a:gd name="T61" fmla="*/ 2147483647 h 191"/>
                  <a:gd name="T62" fmla="*/ 2147483647 w 105"/>
                  <a:gd name="T63" fmla="*/ 2147483647 h 191"/>
                  <a:gd name="T64" fmla="*/ 2147483647 w 105"/>
                  <a:gd name="T65" fmla="*/ 2147483647 h 191"/>
                  <a:gd name="T66" fmla="*/ 2147483647 w 105"/>
                  <a:gd name="T67" fmla="*/ 2147483647 h 191"/>
                  <a:gd name="T68" fmla="*/ 2147483647 w 105"/>
                  <a:gd name="T69" fmla="*/ 2147483647 h 191"/>
                  <a:gd name="T70" fmla="*/ 2147483647 w 105"/>
                  <a:gd name="T71" fmla="*/ 2147483647 h 191"/>
                  <a:gd name="T72" fmla="*/ 2147483647 w 105"/>
                  <a:gd name="T73" fmla="*/ 2147483647 h 191"/>
                  <a:gd name="T74" fmla="*/ 2147483647 w 105"/>
                  <a:gd name="T75" fmla="*/ 2147483647 h 191"/>
                  <a:gd name="T76" fmla="*/ 2147483647 w 105"/>
                  <a:gd name="T77" fmla="*/ 2147483647 h 191"/>
                  <a:gd name="T78" fmla="*/ 2147483647 w 105"/>
                  <a:gd name="T79" fmla="*/ 2147483647 h 191"/>
                  <a:gd name="T80" fmla="*/ 2147483647 w 105"/>
                  <a:gd name="T81" fmla="*/ 2147483647 h 191"/>
                  <a:gd name="T82" fmla="*/ 2147483647 w 105"/>
                  <a:gd name="T83" fmla="*/ 2147483647 h 191"/>
                  <a:gd name="T84" fmla="*/ 1924883647 w 105"/>
                  <a:gd name="T85" fmla="*/ 2147483647 h 191"/>
                  <a:gd name="T86" fmla="*/ 2147483647 w 105"/>
                  <a:gd name="T87" fmla="*/ 2147483647 h 191"/>
                  <a:gd name="T88" fmla="*/ 2147483647 w 105"/>
                  <a:gd name="T89" fmla="*/ 2147483647 h 191"/>
                  <a:gd name="T90" fmla="*/ 2147483647 w 105"/>
                  <a:gd name="T91" fmla="*/ 2147483647 h 191"/>
                  <a:gd name="T92" fmla="*/ 2147483647 w 105"/>
                  <a:gd name="T93" fmla="*/ 2147483647 h 191"/>
                  <a:gd name="T94" fmla="*/ 2147483647 w 105"/>
                  <a:gd name="T95" fmla="*/ 1155234535 h 191"/>
                  <a:gd name="T96" fmla="*/ 2147483647 w 105"/>
                  <a:gd name="T97" fmla="*/ 2147483647 h 191"/>
                  <a:gd name="T98" fmla="*/ 2147483647 w 105"/>
                  <a:gd name="T99" fmla="*/ 2147483647 h 191"/>
                  <a:gd name="T100" fmla="*/ 2147483647 w 105"/>
                  <a:gd name="T101" fmla="*/ 2147483647 h 191"/>
                  <a:gd name="T102" fmla="*/ 2147483647 w 105"/>
                  <a:gd name="T103" fmla="*/ 2147483647 h 191"/>
                  <a:gd name="T104" fmla="*/ 2147483647 w 105"/>
                  <a:gd name="T105" fmla="*/ 2147483647 h 191"/>
                  <a:gd name="T106" fmla="*/ 2147483647 w 105"/>
                  <a:gd name="T107" fmla="*/ 2147483647 h 191"/>
                  <a:gd name="T108" fmla="*/ 2147483647 w 105"/>
                  <a:gd name="T109" fmla="*/ 2147483647 h 191"/>
                  <a:gd name="T110" fmla="*/ 2147483647 w 105"/>
                  <a:gd name="T111" fmla="*/ 2147483647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8"/>
                    </a:moveTo>
                    <a:cubicBezTo>
                      <a:pt x="105" y="61"/>
                      <a:pt x="97" y="55"/>
                      <a:pt x="81" y="51"/>
                    </a:cubicBezTo>
                    <a:cubicBezTo>
                      <a:pt x="82" y="51"/>
                      <a:pt x="82" y="51"/>
                      <a:pt x="82" y="52"/>
                    </a:cubicBezTo>
                    <a:cubicBezTo>
                      <a:pt x="82" y="52"/>
                      <a:pt x="82" y="53"/>
                      <a:pt x="82" y="53"/>
                    </a:cubicBezTo>
                    <a:cubicBezTo>
                      <a:pt x="89" y="42"/>
                      <a:pt x="89" y="29"/>
                      <a:pt x="83" y="18"/>
                    </a:cubicBezTo>
                    <a:cubicBezTo>
                      <a:pt x="77" y="7"/>
                      <a:pt x="66" y="0"/>
                      <a:pt x="53" y="0"/>
                    </a:cubicBezTo>
                    <a:cubicBezTo>
                      <a:pt x="40" y="0"/>
                      <a:pt x="29" y="7"/>
                      <a:pt x="23" y="18"/>
                    </a:cubicBezTo>
                    <a:cubicBezTo>
                      <a:pt x="17" y="29"/>
                      <a:pt x="17" y="42"/>
                      <a:pt x="24" y="53"/>
                    </a:cubicBezTo>
                    <a:cubicBezTo>
                      <a:pt x="23" y="53"/>
                      <a:pt x="23" y="52"/>
                      <a:pt x="24" y="52"/>
                    </a:cubicBezTo>
                    <a:cubicBezTo>
                      <a:pt x="24" y="51"/>
                      <a:pt x="24" y="51"/>
                      <a:pt x="25" y="51"/>
                    </a:cubicBezTo>
                    <a:cubicBezTo>
                      <a:pt x="3" y="56"/>
                      <a:pt x="0" y="65"/>
                      <a:pt x="2" y="72"/>
                    </a:cubicBezTo>
                    <a:cubicBezTo>
                      <a:pt x="4" y="84"/>
                      <a:pt x="4" y="84"/>
                      <a:pt x="4" y="84"/>
                    </a:cubicBezTo>
                    <a:cubicBezTo>
                      <a:pt x="7" y="96"/>
                      <a:pt x="7" y="96"/>
                      <a:pt x="7" y="96"/>
                    </a:cubicBezTo>
                    <a:cubicBezTo>
                      <a:pt x="15" y="132"/>
                      <a:pt x="15" y="132"/>
                      <a:pt x="15" y="132"/>
                    </a:cubicBezTo>
                    <a:cubicBezTo>
                      <a:pt x="23" y="167"/>
                      <a:pt x="23" y="167"/>
                      <a:pt x="23" y="167"/>
                    </a:cubicBezTo>
                    <a:cubicBezTo>
                      <a:pt x="25" y="177"/>
                      <a:pt x="25" y="177"/>
                      <a:pt x="25" y="177"/>
                    </a:cubicBezTo>
                    <a:cubicBezTo>
                      <a:pt x="26" y="178"/>
                      <a:pt x="26" y="178"/>
                      <a:pt x="26" y="178"/>
                    </a:cubicBezTo>
                    <a:cubicBezTo>
                      <a:pt x="26" y="180"/>
                      <a:pt x="26" y="182"/>
                      <a:pt x="28" y="184"/>
                    </a:cubicBezTo>
                    <a:cubicBezTo>
                      <a:pt x="33" y="189"/>
                      <a:pt x="43" y="191"/>
                      <a:pt x="57" y="190"/>
                    </a:cubicBezTo>
                    <a:cubicBezTo>
                      <a:pt x="62"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3" y="77"/>
                      <a:pt x="105" y="73"/>
                      <a:pt x="105" y="68"/>
                    </a:cubicBezTo>
                    <a:cubicBezTo>
                      <a:pt x="105" y="68"/>
                      <a:pt x="105" y="68"/>
                      <a:pt x="105" y="68"/>
                    </a:cubicBezTo>
                    <a:cubicBezTo>
                      <a:pt x="105" y="68"/>
                      <a:pt x="104" y="67"/>
                      <a:pt x="103" y="67"/>
                    </a:cubicBezTo>
                    <a:cubicBezTo>
                      <a:pt x="102" y="67"/>
                      <a:pt x="102" y="68"/>
                      <a:pt x="102" y="68"/>
                    </a:cubicBezTo>
                    <a:cubicBezTo>
                      <a:pt x="102" y="68"/>
                      <a:pt x="102" y="68"/>
                      <a:pt x="102" y="68"/>
                    </a:cubicBezTo>
                    <a:cubicBezTo>
                      <a:pt x="102" y="72"/>
                      <a:pt x="100" y="77"/>
                      <a:pt x="99" y="81"/>
                    </a:cubicBezTo>
                    <a:cubicBezTo>
                      <a:pt x="99" y="83"/>
                      <a:pt x="98" y="85"/>
                      <a:pt x="98" y="87"/>
                    </a:cubicBezTo>
                    <a:cubicBezTo>
                      <a:pt x="93" y="108"/>
                      <a:pt x="93" y="108"/>
                      <a:pt x="93" y="108"/>
                    </a:cubicBezTo>
                    <a:cubicBezTo>
                      <a:pt x="88" y="128"/>
                      <a:pt x="88" y="128"/>
                      <a:pt x="88" y="128"/>
                    </a:cubicBezTo>
                    <a:cubicBezTo>
                      <a:pt x="77" y="179"/>
                      <a:pt x="77" y="179"/>
                      <a:pt x="77" y="179"/>
                    </a:cubicBezTo>
                    <a:cubicBezTo>
                      <a:pt x="76" y="182"/>
                      <a:pt x="72" y="186"/>
                      <a:pt x="57" y="187"/>
                    </a:cubicBezTo>
                    <a:cubicBezTo>
                      <a:pt x="44" y="188"/>
                      <a:pt x="35" y="186"/>
                      <a:pt x="30" y="181"/>
                    </a:cubicBezTo>
                    <a:cubicBezTo>
                      <a:pt x="29" y="180"/>
                      <a:pt x="29" y="179"/>
                      <a:pt x="29" y="177"/>
                    </a:cubicBezTo>
                    <a:cubicBezTo>
                      <a:pt x="28" y="177"/>
                      <a:pt x="28" y="177"/>
                      <a:pt x="28" y="177"/>
                    </a:cubicBezTo>
                    <a:cubicBezTo>
                      <a:pt x="26" y="167"/>
                      <a:pt x="26" y="167"/>
                      <a:pt x="26" y="167"/>
                    </a:cubicBezTo>
                    <a:cubicBezTo>
                      <a:pt x="18" y="131"/>
                      <a:pt x="18" y="131"/>
                      <a:pt x="18" y="131"/>
                    </a:cubicBezTo>
                    <a:cubicBezTo>
                      <a:pt x="10" y="96"/>
                      <a:pt x="10" y="96"/>
                      <a:pt x="10" y="96"/>
                    </a:cubicBezTo>
                    <a:cubicBezTo>
                      <a:pt x="7" y="83"/>
                      <a:pt x="7" y="83"/>
                      <a:pt x="7" y="83"/>
                    </a:cubicBezTo>
                    <a:cubicBezTo>
                      <a:pt x="5" y="71"/>
                      <a:pt x="5" y="71"/>
                      <a:pt x="5" y="71"/>
                    </a:cubicBezTo>
                    <a:cubicBezTo>
                      <a:pt x="2" y="62"/>
                      <a:pt x="15" y="56"/>
                      <a:pt x="25" y="54"/>
                    </a:cubicBezTo>
                    <a:cubicBezTo>
                      <a:pt x="26" y="54"/>
                      <a:pt x="26" y="53"/>
                      <a:pt x="26" y="53"/>
                    </a:cubicBezTo>
                    <a:cubicBezTo>
                      <a:pt x="27" y="52"/>
                      <a:pt x="27" y="52"/>
                      <a:pt x="26" y="52"/>
                    </a:cubicBezTo>
                    <a:cubicBezTo>
                      <a:pt x="20" y="42"/>
                      <a:pt x="20" y="30"/>
                      <a:pt x="25" y="19"/>
                    </a:cubicBezTo>
                    <a:cubicBezTo>
                      <a:pt x="31" y="9"/>
                      <a:pt x="41" y="3"/>
                      <a:pt x="53" y="3"/>
                    </a:cubicBezTo>
                    <a:cubicBezTo>
                      <a:pt x="64" y="3"/>
                      <a:pt x="75" y="9"/>
                      <a:pt x="80" y="19"/>
                    </a:cubicBezTo>
                    <a:cubicBezTo>
                      <a:pt x="86" y="30"/>
                      <a:pt x="86" y="42"/>
                      <a:pt x="80" y="52"/>
                    </a:cubicBezTo>
                    <a:cubicBezTo>
                      <a:pt x="79" y="52"/>
                      <a:pt x="79" y="52"/>
                      <a:pt x="79" y="53"/>
                    </a:cubicBezTo>
                    <a:cubicBezTo>
                      <a:pt x="80" y="53"/>
                      <a:pt x="80" y="54"/>
                      <a:pt x="80" y="54"/>
                    </a:cubicBezTo>
                    <a:cubicBezTo>
                      <a:pt x="94" y="57"/>
                      <a:pt x="102" y="62"/>
                      <a:pt x="102" y="68"/>
                    </a:cubicBezTo>
                    <a:cubicBezTo>
                      <a:pt x="102" y="68"/>
                      <a:pt x="102" y="68"/>
                      <a:pt x="102" y="68"/>
                    </a:cubicBezTo>
                    <a:cubicBezTo>
                      <a:pt x="102" y="69"/>
                      <a:pt x="102" y="70"/>
                      <a:pt x="103" y="70"/>
                    </a:cubicBezTo>
                    <a:cubicBezTo>
                      <a:pt x="104" y="70"/>
                      <a:pt x="105" y="69"/>
                      <a:pt x="105" y="68"/>
                    </a:cubicBezTo>
                    <a:close/>
                  </a:path>
                </a:pathLst>
              </a:custGeom>
              <a:solidFill>
                <a:srgbClr val="231F20"/>
              </a:solidFill>
              <a:ln w="9525">
                <a:noFill/>
                <a:round/>
                <a:headEnd/>
                <a:tailEnd/>
              </a:ln>
            </p:spPr>
            <p:txBody>
              <a:bodyPr/>
              <a:lstStyle/>
              <a:p>
                <a:endParaRPr lang="zh-CN" altLang="en-US" sz="1200">
                  <a:latin typeface="+mn-ea"/>
                  <a:ea typeface="+mn-ea"/>
                </a:endParaRPr>
              </a:p>
            </p:txBody>
          </p:sp>
        </p:grpSp>
      </p:grpSp>
      <p:sp>
        <p:nvSpPr>
          <p:cNvPr id="224" name="右箭头 223"/>
          <p:cNvSpPr/>
          <p:nvPr/>
        </p:nvSpPr>
        <p:spPr>
          <a:xfrm rot="3033843" flipV="1">
            <a:off x="4795595" y="2859773"/>
            <a:ext cx="1071832" cy="165221"/>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tx1"/>
              </a:solidFill>
              <a:latin typeface="+mn-ea"/>
            </a:endParaRPr>
          </a:p>
        </p:txBody>
      </p:sp>
      <p:sp>
        <p:nvSpPr>
          <p:cNvPr id="225" name="右箭头 224"/>
          <p:cNvSpPr/>
          <p:nvPr/>
        </p:nvSpPr>
        <p:spPr>
          <a:xfrm rot="13791743">
            <a:off x="4925264" y="2722853"/>
            <a:ext cx="1068079" cy="192419"/>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tx1"/>
              </a:solidFill>
              <a:latin typeface="+mn-ea"/>
            </a:endParaRPr>
          </a:p>
        </p:txBody>
      </p:sp>
      <p:sp>
        <p:nvSpPr>
          <p:cNvPr id="226" name="文本框 225"/>
          <p:cNvSpPr txBox="1"/>
          <p:nvPr/>
        </p:nvSpPr>
        <p:spPr>
          <a:xfrm>
            <a:off x="2341687" y="1422783"/>
            <a:ext cx="1458406" cy="276999"/>
          </a:xfrm>
          <a:prstGeom prst="rect">
            <a:avLst/>
          </a:prstGeom>
          <a:noFill/>
        </p:spPr>
        <p:txBody>
          <a:bodyPr wrap="square" rtlCol="0">
            <a:spAutoFit/>
          </a:bodyPr>
          <a:lstStyle/>
          <a:p>
            <a:r>
              <a:rPr lang="en-US" altLang="zh-CN" sz="1200" dirty="0" smtClean="0">
                <a:solidFill>
                  <a:srgbClr val="C00000"/>
                </a:solidFill>
                <a:latin typeface="+mn-ea"/>
                <a:ea typeface="+mn-ea"/>
              </a:rPr>
              <a:t>1.Client</a:t>
            </a:r>
            <a:r>
              <a:rPr lang="zh-CN" altLang="en-US" sz="1200" dirty="0" smtClean="0">
                <a:solidFill>
                  <a:srgbClr val="C00000"/>
                </a:solidFill>
                <a:latin typeface="+mn-ea"/>
                <a:ea typeface="+mn-ea"/>
              </a:rPr>
              <a:t>发起连接</a:t>
            </a:r>
            <a:endParaRPr lang="zh-CN" altLang="en-US" sz="1200" dirty="0">
              <a:solidFill>
                <a:srgbClr val="C00000"/>
              </a:solidFill>
              <a:latin typeface="+mn-ea"/>
              <a:ea typeface="+mn-ea"/>
            </a:endParaRPr>
          </a:p>
        </p:txBody>
      </p:sp>
      <p:sp>
        <p:nvSpPr>
          <p:cNvPr id="227" name="文本框 226"/>
          <p:cNvSpPr txBox="1"/>
          <p:nvPr/>
        </p:nvSpPr>
        <p:spPr>
          <a:xfrm>
            <a:off x="3962445" y="1439860"/>
            <a:ext cx="1736386" cy="276999"/>
          </a:xfrm>
          <a:prstGeom prst="rect">
            <a:avLst/>
          </a:prstGeom>
          <a:noFill/>
        </p:spPr>
        <p:txBody>
          <a:bodyPr wrap="square" rtlCol="0">
            <a:spAutoFit/>
          </a:bodyPr>
          <a:lstStyle/>
          <a:p>
            <a:r>
              <a:rPr lang="en-US" altLang="zh-CN" sz="1200" dirty="0" smtClean="0">
                <a:solidFill>
                  <a:srgbClr val="C00000"/>
                </a:solidFill>
                <a:latin typeface="+mn-ea"/>
                <a:ea typeface="+mn-ea"/>
              </a:rPr>
              <a:t>2.AG</a:t>
            </a:r>
            <a:r>
              <a:rPr lang="zh-CN" altLang="en-US" sz="1200" dirty="0" smtClean="0">
                <a:solidFill>
                  <a:srgbClr val="C00000"/>
                </a:solidFill>
                <a:latin typeface="+mn-ea"/>
                <a:ea typeface="+mn-ea"/>
              </a:rPr>
              <a:t>转发请求到</a:t>
            </a:r>
            <a:r>
              <a:rPr lang="en-US" altLang="zh-CN" sz="1200" dirty="0" smtClean="0">
                <a:solidFill>
                  <a:srgbClr val="C00000"/>
                </a:solidFill>
                <a:latin typeface="+mn-ea"/>
                <a:ea typeface="+mn-ea"/>
              </a:rPr>
              <a:t>HDC</a:t>
            </a:r>
            <a:endParaRPr lang="zh-CN" altLang="en-US" sz="1200" dirty="0">
              <a:solidFill>
                <a:srgbClr val="C00000"/>
              </a:solidFill>
              <a:latin typeface="+mn-ea"/>
              <a:ea typeface="+mn-ea"/>
            </a:endParaRPr>
          </a:p>
        </p:txBody>
      </p:sp>
      <p:sp>
        <p:nvSpPr>
          <p:cNvPr id="228" name="文本框 227"/>
          <p:cNvSpPr txBox="1"/>
          <p:nvPr/>
        </p:nvSpPr>
        <p:spPr>
          <a:xfrm rot="3143556">
            <a:off x="5003018" y="2682243"/>
            <a:ext cx="1458406" cy="276999"/>
          </a:xfrm>
          <a:prstGeom prst="rect">
            <a:avLst/>
          </a:prstGeom>
          <a:noFill/>
        </p:spPr>
        <p:txBody>
          <a:bodyPr wrap="square" rtlCol="0">
            <a:spAutoFit/>
          </a:bodyPr>
          <a:lstStyle/>
          <a:p>
            <a:r>
              <a:rPr lang="en-US" altLang="zh-CN" sz="1200" dirty="0" smtClean="0">
                <a:solidFill>
                  <a:srgbClr val="C00000"/>
                </a:solidFill>
                <a:latin typeface="+mn-ea"/>
                <a:ea typeface="+mn-ea"/>
              </a:rPr>
              <a:t>4.</a:t>
            </a:r>
            <a:r>
              <a:rPr lang="zh-CN" altLang="en-US" sz="1200" dirty="0" smtClean="0">
                <a:solidFill>
                  <a:srgbClr val="C00000"/>
                </a:solidFill>
                <a:latin typeface="+mn-ea"/>
                <a:ea typeface="+mn-ea"/>
              </a:rPr>
              <a:t>虚拟机</a:t>
            </a:r>
            <a:r>
              <a:rPr lang="en-US" altLang="zh-CN" sz="1200" dirty="0" smtClean="0">
                <a:solidFill>
                  <a:srgbClr val="C00000"/>
                </a:solidFill>
                <a:latin typeface="+mn-ea"/>
                <a:ea typeface="+mn-ea"/>
              </a:rPr>
              <a:t>IP</a:t>
            </a:r>
            <a:r>
              <a:rPr lang="zh-CN" altLang="en-US" sz="1200" dirty="0" smtClean="0">
                <a:solidFill>
                  <a:srgbClr val="C00000"/>
                </a:solidFill>
                <a:latin typeface="+mn-ea"/>
                <a:ea typeface="+mn-ea"/>
              </a:rPr>
              <a:t>、端口</a:t>
            </a:r>
            <a:endParaRPr lang="zh-CN" altLang="en-US" sz="1200" dirty="0">
              <a:solidFill>
                <a:srgbClr val="C00000"/>
              </a:solidFill>
              <a:latin typeface="+mn-ea"/>
              <a:ea typeface="+mn-ea"/>
            </a:endParaRPr>
          </a:p>
        </p:txBody>
      </p:sp>
      <p:sp>
        <p:nvSpPr>
          <p:cNvPr id="229" name="右箭头 228"/>
          <p:cNvSpPr/>
          <p:nvPr/>
        </p:nvSpPr>
        <p:spPr>
          <a:xfrm rot="18059777">
            <a:off x="2689254" y="3407739"/>
            <a:ext cx="2184557" cy="154575"/>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tx1"/>
              </a:solidFill>
              <a:latin typeface="+mn-ea"/>
            </a:endParaRPr>
          </a:p>
        </p:txBody>
      </p:sp>
      <p:sp>
        <p:nvSpPr>
          <p:cNvPr id="230" name="右箭头 229"/>
          <p:cNvSpPr/>
          <p:nvPr/>
        </p:nvSpPr>
        <p:spPr>
          <a:xfrm rot="7182981">
            <a:off x="2827036" y="3518973"/>
            <a:ext cx="2176957" cy="155714"/>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tx1"/>
              </a:solidFill>
              <a:latin typeface="+mn-ea"/>
            </a:endParaRPr>
          </a:p>
        </p:txBody>
      </p:sp>
      <p:sp>
        <p:nvSpPr>
          <p:cNvPr id="231" name="文本框 230"/>
          <p:cNvSpPr txBox="1"/>
          <p:nvPr/>
        </p:nvSpPr>
        <p:spPr>
          <a:xfrm rot="18082089">
            <a:off x="2870735" y="3236344"/>
            <a:ext cx="1458406" cy="276999"/>
          </a:xfrm>
          <a:prstGeom prst="rect">
            <a:avLst/>
          </a:prstGeom>
          <a:noFill/>
        </p:spPr>
        <p:txBody>
          <a:bodyPr wrap="square" rtlCol="0">
            <a:spAutoFit/>
          </a:bodyPr>
          <a:lstStyle/>
          <a:p>
            <a:r>
              <a:rPr lang="en-US" altLang="zh-CN" sz="1200" dirty="0">
                <a:solidFill>
                  <a:srgbClr val="C00000"/>
                </a:solidFill>
                <a:latin typeface="+mn-ea"/>
                <a:ea typeface="+mn-ea"/>
              </a:rPr>
              <a:t>9</a:t>
            </a:r>
            <a:r>
              <a:rPr lang="en-US" altLang="zh-CN" sz="1200" dirty="0" smtClean="0">
                <a:solidFill>
                  <a:srgbClr val="C00000"/>
                </a:solidFill>
                <a:latin typeface="+mn-ea"/>
                <a:ea typeface="+mn-ea"/>
              </a:rPr>
              <a:t>.</a:t>
            </a:r>
            <a:r>
              <a:rPr lang="zh-CN" altLang="en-US" sz="1200" dirty="0" smtClean="0">
                <a:solidFill>
                  <a:srgbClr val="C00000"/>
                </a:solidFill>
                <a:latin typeface="+mn-ea"/>
                <a:ea typeface="+mn-ea"/>
              </a:rPr>
              <a:t>连接成功</a:t>
            </a:r>
            <a:endParaRPr lang="zh-CN" altLang="en-US" sz="1200" dirty="0">
              <a:solidFill>
                <a:srgbClr val="C00000"/>
              </a:solidFill>
              <a:latin typeface="+mn-ea"/>
              <a:ea typeface="+mn-ea"/>
            </a:endParaRPr>
          </a:p>
        </p:txBody>
      </p:sp>
      <p:sp>
        <p:nvSpPr>
          <p:cNvPr id="232" name="文本框 231"/>
          <p:cNvSpPr txBox="1"/>
          <p:nvPr/>
        </p:nvSpPr>
        <p:spPr>
          <a:xfrm rot="18013913">
            <a:off x="3438712" y="3258196"/>
            <a:ext cx="1582604" cy="461665"/>
          </a:xfrm>
          <a:prstGeom prst="rect">
            <a:avLst/>
          </a:prstGeom>
          <a:noFill/>
        </p:spPr>
        <p:txBody>
          <a:bodyPr wrap="square" rtlCol="0">
            <a:spAutoFit/>
          </a:bodyPr>
          <a:lstStyle/>
          <a:p>
            <a:r>
              <a:rPr lang="en-US" altLang="zh-CN" sz="1200" dirty="0" smtClean="0">
                <a:solidFill>
                  <a:srgbClr val="C00000"/>
                </a:solidFill>
                <a:latin typeface="+mn-ea"/>
                <a:ea typeface="+mn-ea"/>
              </a:rPr>
              <a:t>5.</a:t>
            </a:r>
            <a:r>
              <a:rPr lang="zh-CN" altLang="en-US" sz="1200" dirty="0" smtClean="0">
                <a:solidFill>
                  <a:srgbClr val="C00000"/>
                </a:solidFill>
                <a:latin typeface="+mn-ea"/>
                <a:ea typeface="+mn-ea"/>
              </a:rPr>
              <a:t>转发连接请求</a:t>
            </a:r>
            <a:endParaRPr lang="en-US" altLang="zh-CN" sz="1200" dirty="0" smtClean="0">
              <a:solidFill>
                <a:srgbClr val="C00000"/>
              </a:solidFill>
              <a:latin typeface="+mn-ea"/>
              <a:ea typeface="+mn-ea"/>
            </a:endParaRPr>
          </a:p>
          <a:p>
            <a:r>
              <a:rPr lang="en-US" altLang="zh-CN" sz="1200" dirty="0">
                <a:solidFill>
                  <a:srgbClr val="C00000"/>
                </a:solidFill>
                <a:latin typeface="+mn-ea"/>
                <a:ea typeface="+mn-ea"/>
              </a:rPr>
              <a:t> </a:t>
            </a:r>
            <a:r>
              <a:rPr lang="en-US" altLang="zh-CN" sz="1200" dirty="0" smtClean="0">
                <a:solidFill>
                  <a:srgbClr val="C00000"/>
                </a:solidFill>
                <a:latin typeface="+mn-ea"/>
                <a:ea typeface="+mn-ea"/>
              </a:rPr>
              <a:t> </a:t>
            </a:r>
            <a:r>
              <a:rPr lang="zh-CN" altLang="en-US" sz="1200" dirty="0" smtClean="0">
                <a:solidFill>
                  <a:srgbClr val="C00000"/>
                </a:solidFill>
                <a:latin typeface="+mn-ea"/>
                <a:ea typeface="+mn-ea"/>
              </a:rPr>
              <a:t>发送</a:t>
            </a:r>
            <a:r>
              <a:rPr lang="en-US" altLang="zh-CN" sz="1200" dirty="0" smtClean="0">
                <a:solidFill>
                  <a:srgbClr val="C00000"/>
                </a:solidFill>
                <a:latin typeface="+mn-ea"/>
                <a:ea typeface="+mn-ea"/>
              </a:rPr>
              <a:t>login Ticket</a:t>
            </a:r>
            <a:endParaRPr lang="zh-CN" altLang="en-US" sz="1200" dirty="0">
              <a:solidFill>
                <a:srgbClr val="C00000"/>
              </a:solidFill>
              <a:latin typeface="+mn-ea"/>
              <a:ea typeface="+mn-ea"/>
            </a:endParaRPr>
          </a:p>
        </p:txBody>
      </p:sp>
      <p:sp>
        <p:nvSpPr>
          <p:cNvPr id="233" name="右箭头 232"/>
          <p:cNvSpPr/>
          <p:nvPr/>
        </p:nvSpPr>
        <p:spPr>
          <a:xfrm rot="10800000">
            <a:off x="3338326" y="1981696"/>
            <a:ext cx="745941" cy="161216"/>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tx1"/>
              </a:solidFill>
              <a:latin typeface="+mn-ea"/>
            </a:endParaRPr>
          </a:p>
        </p:txBody>
      </p:sp>
      <p:sp>
        <p:nvSpPr>
          <p:cNvPr id="234" name="文本框 233"/>
          <p:cNvSpPr txBox="1"/>
          <p:nvPr/>
        </p:nvSpPr>
        <p:spPr>
          <a:xfrm>
            <a:off x="3293034" y="2090792"/>
            <a:ext cx="1458406" cy="276999"/>
          </a:xfrm>
          <a:prstGeom prst="rect">
            <a:avLst/>
          </a:prstGeom>
          <a:noFill/>
        </p:spPr>
        <p:txBody>
          <a:bodyPr wrap="square" rtlCol="0">
            <a:spAutoFit/>
          </a:bodyPr>
          <a:lstStyle/>
          <a:p>
            <a:r>
              <a:rPr lang="en-US" altLang="zh-CN" sz="1200" dirty="0" smtClean="0">
                <a:solidFill>
                  <a:srgbClr val="C00000"/>
                </a:solidFill>
                <a:latin typeface="+mn-ea"/>
                <a:ea typeface="+mn-ea"/>
              </a:rPr>
              <a:t>10.</a:t>
            </a:r>
            <a:r>
              <a:rPr lang="zh-CN" altLang="en-US" sz="1200" dirty="0" smtClean="0">
                <a:solidFill>
                  <a:srgbClr val="C00000"/>
                </a:solidFill>
                <a:latin typeface="+mn-ea"/>
                <a:ea typeface="+mn-ea"/>
              </a:rPr>
              <a:t>连接成功</a:t>
            </a:r>
            <a:endParaRPr lang="zh-CN" altLang="en-US" sz="1200" dirty="0">
              <a:solidFill>
                <a:srgbClr val="C00000"/>
              </a:solidFill>
              <a:latin typeface="+mn-ea"/>
              <a:ea typeface="+mn-ea"/>
            </a:endParaRPr>
          </a:p>
        </p:txBody>
      </p:sp>
      <p:sp>
        <p:nvSpPr>
          <p:cNvPr id="235" name="文本框 234"/>
          <p:cNvSpPr txBox="1"/>
          <p:nvPr/>
        </p:nvSpPr>
        <p:spPr>
          <a:xfrm rot="3118947">
            <a:off x="4402505" y="2967826"/>
            <a:ext cx="1458406" cy="276999"/>
          </a:xfrm>
          <a:prstGeom prst="rect">
            <a:avLst/>
          </a:prstGeom>
          <a:noFill/>
        </p:spPr>
        <p:txBody>
          <a:bodyPr wrap="square" rtlCol="0">
            <a:spAutoFit/>
          </a:bodyPr>
          <a:lstStyle/>
          <a:p>
            <a:r>
              <a:rPr lang="en-US" altLang="zh-CN" sz="1200" dirty="0" smtClean="0">
                <a:solidFill>
                  <a:srgbClr val="C00000"/>
                </a:solidFill>
                <a:latin typeface="+mn-ea"/>
                <a:ea typeface="+mn-ea"/>
              </a:rPr>
              <a:t>3.Address Ticket</a:t>
            </a:r>
            <a:endParaRPr lang="zh-CN" altLang="en-US" sz="1200" dirty="0">
              <a:solidFill>
                <a:srgbClr val="C00000"/>
              </a:solidFill>
              <a:latin typeface="+mn-ea"/>
              <a:ea typeface="+mn-ea"/>
            </a:endParaRPr>
          </a:p>
        </p:txBody>
      </p:sp>
      <p:sp>
        <p:nvSpPr>
          <p:cNvPr id="236" name="右箭头 235"/>
          <p:cNvSpPr/>
          <p:nvPr/>
        </p:nvSpPr>
        <p:spPr>
          <a:xfrm rot="20172203">
            <a:off x="3539121" y="4331924"/>
            <a:ext cx="1416297" cy="155069"/>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tx1"/>
              </a:solidFill>
              <a:latin typeface="+mn-ea"/>
            </a:endParaRPr>
          </a:p>
        </p:txBody>
      </p:sp>
      <p:sp>
        <p:nvSpPr>
          <p:cNvPr id="237" name="文本框 236"/>
          <p:cNvSpPr txBox="1"/>
          <p:nvPr/>
        </p:nvSpPr>
        <p:spPr>
          <a:xfrm rot="19957148">
            <a:off x="3594305" y="4007600"/>
            <a:ext cx="1458406" cy="276999"/>
          </a:xfrm>
          <a:prstGeom prst="rect">
            <a:avLst/>
          </a:prstGeom>
          <a:noFill/>
        </p:spPr>
        <p:txBody>
          <a:bodyPr wrap="square" rtlCol="0">
            <a:spAutoFit/>
          </a:bodyPr>
          <a:lstStyle/>
          <a:p>
            <a:r>
              <a:rPr lang="en-US" altLang="zh-CN" sz="1200" dirty="0">
                <a:solidFill>
                  <a:srgbClr val="C00000"/>
                </a:solidFill>
                <a:latin typeface="+mn-ea"/>
                <a:ea typeface="+mn-ea"/>
              </a:rPr>
              <a:t>6</a:t>
            </a:r>
            <a:r>
              <a:rPr lang="en-US" altLang="zh-CN" sz="1200" dirty="0" smtClean="0">
                <a:solidFill>
                  <a:srgbClr val="C00000"/>
                </a:solidFill>
                <a:latin typeface="+mn-ea"/>
                <a:ea typeface="+mn-ea"/>
              </a:rPr>
              <a:t>.</a:t>
            </a:r>
            <a:r>
              <a:rPr lang="zh-CN" altLang="en-US" sz="1200" dirty="0" smtClean="0">
                <a:solidFill>
                  <a:srgbClr val="C00000"/>
                </a:solidFill>
                <a:latin typeface="+mn-ea"/>
                <a:ea typeface="+mn-ea"/>
              </a:rPr>
              <a:t>验证</a:t>
            </a:r>
            <a:r>
              <a:rPr lang="en-US" altLang="zh-CN" sz="1200" dirty="0" smtClean="0">
                <a:solidFill>
                  <a:srgbClr val="C00000"/>
                </a:solidFill>
                <a:latin typeface="+mn-ea"/>
                <a:ea typeface="+mn-ea"/>
              </a:rPr>
              <a:t>login Ticket</a:t>
            </a:r>
            <a:endParaRPr lang="zh-CN" altLang="en-US" sz="1200" dirty="0">
              <a:solidFill>
                <a:srgbClr val="C00000"/>
              </a:solidFill>
              <a:latin typeface="+mn-ea"/>
              <a:ea typeface="+mn-ea"/>
            </a:endParaRPr>
          </a:p>
        </p:txBody>
      </p:sp>
      <p:sp>
        <p:nvSpPr>
          <p:cNvPr id="238" name="右箭头 237"/>
          <p:cNvSpPr/>
          <p:nvPr/>
        </p:nvSpPr>
        <p:spPr>
          <a:xfrm rot="9266104">
            <a:off x="3611473" y="4520330"/>
            <a:ext cx="1409756" cy="150760"/>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tx1"/>
              </a:solidFill>
              <a:latin typeface="+mn-ea"/>
            </a:endParaRPr>
          </a:p>
        </p:txBody>
      </p:sp>
      <p:sp>
        <p:nvSpPr>
          <p:cNvPr id="239" name="文本框 238"/>
          <p:cNvSpPr txBox="1"/>
          <p:nvPr/>
        </p:nvSpPr>
        <p:spPr>
          <a:xfrm rot="20104000">
            <a:off x="3903747" y="4520737"/>
            <a:ext cx="1458406" cy="276999"/>
          </a:xfrm>
          <a:prstGeom prst="rect">
            <a:avLst/>
          </a:prstGeom>
          <a:noFill/>
        </p:spPr>
        <p:txBody>
          <a:bodyPr wrap="square" rtlCol="0">
            <a:spAutoFit/>
          </a:bodyPr>
          <a:lstStyle/>
          <a:p>
            <a:r>
              <a:rPr lang="en-US" altLang="zh-CN" sz="1200" dirty="0">
                <a:solidFill>
                  <a:srgbClr val="C00000"/>
                </a:solidFill>
                <a:latin typeface="+mn-ea"/>
                <a:ea typeface="+mn-ea"/>
              </a:rPr>
              <a:t>7</a:t>
            </a:r>
            <a:r>
              <a:rPr lang="en-US" altLang="zh-CN" sz="1200" dirty="0" smtClean="0">
                <a:solidFill>
                  <a:srgbClr val="C00000"/>
                </a:solidFill>
                <a:latin typeface="+mn-ea"/>
                <a:ea typeface="+mn-ea"/>
              </a:rPr>
              <a:t>.</a:t>
            </a:r>
            <a:r>
              <a:rPr lang="zh-CN" altLang="en-US" sz="1200" dirty="0" smtClean="0">
                <a:solidFill>
                  <a:srgbClr val="C00000"/>
                </a:solidFill>
                <a:latin typeface="+mn-ea"/>
                <a:ea typeface="+mn-ea"/>
              </a:rPr>
              <a:t>域账号、密码</a:t>
            </a:r>
            <a:endParaRPr lang="zh-CN" altLang="en-US" sz="1200" dirty="0">
              <a:solidFill>
                <a:srgbClr val="C00000"/>
              </a:solidFill>
              <a:latin typeface="+mn-ea"/>
              <a:ea typeface="+mn-ea"/>
            </a:endParaRPr>
          </a:p>
        </p:txBody>
      </p:sp>
      <p:sp>
        <p:nvSpPr>
          <p:cNvPr id="240" name="文本框 239"/>
          <p:cNvSpPr txBox="1"/>
          <p:nvPr/>
        </p:nvSpPr>
        <p:spPr>
          <a:xfrm>
            <a:off x="5733277" y="3931215"/>
            <a:ext cx="1795735" cy="276999"/>
          </a:xfrm>
          <a:prstGeom prst="rect">
            <a:avLst/>
          </a:prstGeom>
          <a:noFill/>
        </p:spPr>
        <p:txBody>
          <a:bodyPr wrap="square" rtlCol="0">
            <a:spAutoFit/>
          </a:bodyPr>
          <a:lstStyle/>
          <a:p>
            <a:r>
              <a:rPr lang="zh-CN" altLang="en-US" sz="1200" dirty="0" smtClean="0">
                <a:solidFill>
                  <a:srgbClr val="C00000"/>
                </a:solidFill>
                <a:latin typeface="+mn-ea"/>
                <a:ea typeface="+mn-ea"/>
              </a:rPr>
              <a:t>更新状态为</a:t>
            </a:r>
            <a:r>
              <a:rPr lang="en-US" altLang="zh-CN" sz="1200" dirty="0" smtClean="0">
                <a:solidFill>
                  <a:srgbClr val="C00000"/>
                </a:solidFill>
                <a:latin typeface="+mn-ea"/>
                <a:ea typeface="+mn-ea"/>
              </a:rPr>
              <a:t>Connected</a:t>
            </a:r>
            <a:endParaRPr lang="zh-CN" altLang="en-US" sz="1200" dirty="0">
              <a:solidFill>
                <a:srgbClr val="C00000"/>
              </a:solidFill>
              <a:latin typeface="+mn-ea"/>
              <a:ea typeface="+mn-ea"/>
            </a:endParaRPr>
          </a:p>
        </p:txBody>
      </p:sp>
      <p:sp>
        <p:nvSpPr>
          <p:cNvPr id="241" name="左弧形箭头 240"/>
          <p:cNvSpPr/>
          <p:nvPr/>
        </p:nvSpPr>
        <p:spPr>
          <a:xfrm>
            <a:off x="2124618" y="4967889"/>
            <a:ext cx="400105" cy="562801"/>
          </a:xfrm>
          <a:prstGeom prst="curved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tx1"/>
              </a:solidFill>
              <a:latin typeface="+mn-ea"/>
            </a:endParaRPr>
          </a:p>
        </p:txBody>
      </p:sp>
      <p:sp>
        <p:nvSpPr>
          <p:cNvPr id="242" name="文本框 241"/>
          <p:cNvSpPr txBox="1"/>
          <p:nvPr/>
        </p:nvSpPr>
        <p:spPr>
          <a:xfrm>
            <a:off x="1893827" y="5534685"/>
            <a:ext cx="1025018" cy="461665"/>
          </a:xfrm>
          <a:prstGeom prst="rect">
            <a:avLst/>
          </a:prstGeom>
          <a:noFill/>
        </p:spPr>
        <p:txBody>
          <a:bodyPr wrap="square" rtlCol="0">
            <a:spAutoFit/>
          </a:bodyPr>
          <a:lstStyle/>
          <a:p>
            <a:r>
              <a:rPr lang="en-US" altLang="zh-CN" sz="1200" dirty="0" smtClean="0">
                <a:solidFill>
                  <a:srgbClr val="C00000"/>
                </a:solidFill>
                <a:latin typeface="+mn-ea"/>
                <a:ea typeface="+mn-ea"/>
              </a:rPr>
              <a:t>8.Gina</a:t>
            </a:r>
            <a:r>
              <a:rPr lang="zh-CN" altLang="en-US" sz="1200" dirty="0" smtClean="0">
                <a:solidFill>
                  <a:srgbClr val="C00000"/>
                </a:solidFill>
                <a:latin typeface="+mn-ea"/>
                <a:ea typeface="+mn-ea"/>
              </a:rPr>
              <a:t>账号、域信息登录</a:t>
            </a:r>
            <a:endParaRPr lang="zh-CN" altLang="en-US" sz="1200" dirty="0">
              <a:solidFill>
                <a:srgbClr val="C00000"/>
              </a:solidFill>
              <a:latin typeface="+mn-ea"/>
              <a:ea typeface="+mn-ea"/>
            </a:endParaRPr>
          </a:p>
        </p:txBody>
      </p:sp>
      <p:sp>
        <p:nvSpPr>
          <p:cNvPr id="243" name="右箭头 242"/>
          <p:cNvSpPr/>
          <p:nvPr/>
        </p:nvSpPr>
        <p:spPr>
          <a:xfrm rot="20172203">
            <a:off x="4095043" y="4934417"/>
            <a:ext cx="1138677" cy="189361"/>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tx1"/>
              </a:solidFill>
              <a:latin typeface="+mn-ea"/>
            </a:endParaRPr>
          </a:p>
        </p:txBody>
      </p:sp>
      <p:sp>
        <p:nvSpPr>
          <p:cNvPr id="244" name="文本框 243"/>
          <p:cNvSpPr txBox="1"/>
          <p:nvPr/>
        </p:nvSpPr>
        <p:spPr>
          <a:xfrm rot="20104000">
            <a:off x="4144029" y="5007310"/>
            <a:ext cx="1458406" cy="276999"/>
          </a:xfrm>
          <a:prstGeom prst="rect">
            <a:avLst/>
          </a:prstGeom>
          <a:noFill/>
        </p:spPr>
        <p:txBody>
          <a:bodyPr wrap="square" rtlCol="0">
            <a:spAutoFit/>
          </a:bodyPr>
          <a:lstStyle/>
          <a:p>
            <a:r>
              <a:rPr lang="en-US" altLang="zh-CN" sz="1200" dirty="0" smtClean="0">
                <a:solidFill>
                  <a:srgbClr val="C00000"/>
                </a:solidFill>
                <a:latin typeface="+mn-ea"/>
                <a:ea typeface="+mn-ea"/>
              </a:rPr>
              <a:t>11.</a:t>
            </a:r>
            <a:r>
              <a:rPr lang="zh-CN" altLang="en-US" sz="1200" dirty="0" smtClean="0">
                <a:solidFill>
                  <a:srgbClr val="C00000"/>
                </a:solidFill>
                <a:latin typeface="+mn-ea"/>
                <a:ea typeface="+mn-ea"/>
              </a:rPr>
              <a:t>更新状态</a:t>
            </a:r>
            <a:endParaRPr lang="zh-CN" altLang="en-US" sz="1200" dirty="0">
              <a:solidFill>
                <a:srgbClr val="C00000"/>
              </a:solidFill>
              <a:latin typeface="+mn-ea"/>
              <a:ea typeface="+mn-ea"/>
            </a:endParaRPr>
          </a:p>
        </p:txBody>
      </p:sp>
    </p:spTree>
    <p:extLst>
      <p:ext uri="{BB962C8B-B14F-4D97-AF65-F5344CB8AC3E}">
        <p14:creationId xmlns:p14="http://schemas.microsoft.com/office/powerpoint/2010/main" val="333738207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访问虚拟机流程 </a:t>
            </a:r>
            <a:r>
              <a:rPr lang="en-US" altLang="zh-CN" dirty="0" smtClean="0"/>
              <a:t>- </a:t>
            </a:r>
            <a:r>
              <a:rPr lang="zh-CN" altLang="en-US" dirty="0" smtClean="0"/>
              <a:t>预连接 </a:t>
            </a:r>
            <a:r>
              <a:rPr lang="en-US" altLang="zh-CN" dirty="0"/>
              <a:t>(HDP</a:t>
            </a:r>
            <a:r>
              <a:rPr lang="zh-CN" altLang="en-US" dirty="0"/>
              <a:t>不经过网关</a:t>
            </a:r>
            <a:r>
              <a:rPr lang="en-US" altLang="zh-CN" dirty="0" smtClean="0"/>
              <a:t>)  </a:t>
            </a:r>
            <a:endParaRPr lang="zh-CN" altLang="en-US" dirty="0"/>
          </a:p>
        </p:txBody>
      </p:sp>
      <p:sp>
        <p:nvSpPr>
          <p:cNvPr id="4" name="圆角矩形 3"/>
          <p:cNvSpPr/>
          <p:nvPr/>
        </p:nvSpPr>
        <p:spPr>
          <a:xfrm>
            <a:off x="4391563" y="2925409"/>
            <a:ext cx="3512247" cy="20040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latin typeface="+mn-ea"/>
            </a:endParaRPr>
          </a:p>
        </p:txBody>
      </p:sp>
      <p:grpSp>
        <p:nvGrpSpPr>
          <p:cNvPr id="5" name="组合 142"/>
          <p:cNvGrpSpPr/>
          <p:nvPr/>
        </p:nvGrpSpPr>
        <p:grpSpPr>
          <a:xfrm>
            <a:off x="2262994" y="1607786"/>
            <a:ext cx="680605" cy="486135"/>
            <a:chOff x="7089459" y="3598864"/>
            <a:chExt cx="134937" cy="100014"/>
          </a:xfrm>
        </p:grpSpPr>
        <p:sp>
          <p:nvSpPr>
            <p:cNvPr id="6"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7"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8"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9"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grpSp>
      <p:grpSp>
        <p:nvGrpSpPr>
          <p:cNvPr id="10" name="组合 19612"/>
          <p:cNvGrpSpPr/>
          <p:nvPr/>
        </p:nvGrpSpPr>
        <p:grpSpPr>
          <a:xfrm>
            <a:off x="4013819" y="1613645"/>
            <a:ext cx="586453" cy="474243"/>
            <a:chOff x="6245225" y="965201"/>
            <a:chExt cx="439738" cy="355600"/>
          </a:xfrm>
          <a:solidFill>
            <a:srgbClr val="3C3C3B"/>
          </a:solidFill>
        </p:grpSpPr>
        <p:sp>
          <p:nvSpPr>
            <p:cNvPr id="11" name="Freeform 58"/>
            <p:cNvSpPr>
              <a:spLocks/>
            </p:cNvSpPr>
            <p:nvPr/>
          </p:nvSpPr>
          <p:spPr bwMode="auto">
            <a:xfrm>
              <a:off x="6245225" y="965201"/>
              <a:ext cx="439738" cy="344488"/>
            </a:xfrm>
            <a:custGeom>
              <a:avLst/>
              <a:gdLst>
                <a:gd name="T0" fmla="*/ 492 w 517"/>
                <a:gd name="T1" fmla="*/ 402 h 402"/>
                <a:gd name="T2" fmla="*/ 492 w 517"/>
                <a:gd name="T3" fmla="*/ 402 h 402"/>
                <a:gd name="T4" fmla="*/ 418 w 517"/>
                <a:gd name="T5" fmla="*/ 402 h 402"/>
                <a:gd name="T6" fmla="*/ 406 w 517"/>
                <a:gd name="T7" fmla="*/ 389 h 402"/>
                <a:gd name="T8" fmla="*/ 418 w 517"/>
                <a:gd name="T9" fmla="*/ 377 h 402"/>
                <a:gd name="T10" fmla="*/ 492 w 517"/>
                <a:gd name="T11" fmla="*/ 377 h 402"/>
                <a:gd name="T12" fmla="*/ 492 w 517"/>
                <a:gd name="T13" fmla="*/ 24 h 402"/>
                <a:gd name="T14" fmla="*/ 25 w 517"/>
                <a:gd name="T15" fmla="*/ 24 h 402"/>
                <a:gd name="T16" fmla="*/ 25 w 517"/>
                <a:gd name="T17" fmla="*/ 377 h 402"/>
                <a:gd name="T18" fmla="*/ 333 w 517"/>
                <a:gd name="T19" fmla="*/ 377 h 402"/>
                <a:gd name="T20" fmla="*/ 345 w 517"/>
                <a:gd name="T21" fmla="*/ 389 h 402"/>
                <a:gd name="T22" fmla="*/ 333 w 517"/>
                <a:gd name="T23" fmla="*/ 402 h 402"/>
                <a:gd name="T24" fmla="*/ 25 w 517"/>
                <a:gd name="T25" fmla="*/ 402 h 402"/>
                <a:gd name="T26" fmla="*/ 0 w 517"/>
                <a:gd name="T27" fmla="*/ 377 h 402"/>
                <a:gd name="T28" fmla="*/ 0 w 517"/>
                <a:gd name="T29" fmla="*/ 24 h 402"/>
                <a:gd name="T30" fmla="*/ 25 w 517"/>
                <a:gd name="T31" fmla="*/ 0 h 402"/>
                <a:gd name="T32" fmla="*/ 492 w 517"/>
                <a:gd name="T33" fmla="*/ 0 h 402"/>
                <a:gd name="T34" fmla="*/ 517 w 517"/>
                <a:gd name="T35" fmla="*/ 24 h 402"/>
                <a:gd name="T36" fmla="*/ 517 w 517"/>
                <a:gd name="T37" fmla="*/ 377 h 402"/>
                <a:gd name="T38" fmla="*/ 492 w 517"/>
                <a:gd name="T39"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7" h="402">
                  <a:moveTo>
                    <a:pt x="492" y="402"/>
                  </a:moveTo>
                  <a:lnTo>
                    <a:pt x="492" y="402"/>
                  </a:lnTo>
                  <a:lnTo>
                    <a:pt x="418" y="402"/>
                  </a:lnTo>
                  <a:cubicBezTo>
                    <a:pt x="412" y="402"/>
                    <a:pt x="406" y="396"/>
                    <a:pt x="406" y="389"/>
                  </a:cubicBezTo>
                  <a:cubicBezTo>
                    <a:pt x="406" y="383"/>
                    <a:pt x="412" y="377"/>
                    <a:pt x="418" y="377"/>
                  </a:cubicBezTo>
                  <a:lnTo>
                    <a:pt x="492" y="377"/>
                  </a:lnTo>
                  <a:lnTo>
                    <a:pt x="492" y="24"/>
                  </a:lnTo>
                  <a:lnTo>
                    <a:pt x="25" y="24"/>
                  </a:lnTo>
                  <a:lnTo>
                    <a:pt x="25" y="377"/>
                  </a:lnTo>
                  <a:lnTo>
                    <a:pt x="333" y="377"/>
                  </a:lnTo>
                  <a:cubicBezTo>
                    <a:pt x="339" y="377"/>
                    <a:pt x="345" y="383"/>
                    <a:pt x="345" y="389"/>
                  </a:cubicBezTo>
                  <a:cubicBezTo>
                    <a:pt x="345" y="396"/>
                    <a:pt x="339" y="402"/>
                    <a:pt x="333" y="402"/>
                  </a:cubicBezTo>
                  <a:lnTo>
                    <a:pt x="25" y="402"/>
                  </a:lnTo>
                  <a:cubicBezTo>
                    <a:pt x="11" y="402"/>
                    <a:pt x="0" y="391"/>
                    <a:pt x="0" y="377"/>
                  </a:cubicBezTo>
                  <a:lnTo>
                    <a:pt x="0" y="24"/>
                  </a:lnTo>
                  <a:cubicBezTo>
                    <a:pt x="0" y="11"/>
                    <a:pt x="11" y="0"/>
                    <a:pt x="25" y="0"/>
                  </a:cubicBezTo>
                  <a:lnTo>
                    <a:pt x="492" y="0"/>
                  </a:lnTo>
                  <a:cubicBezTo>
                    <a:pt x="506" y="0"/>
                    <a:pt x="517" y="11"/>
                    <a:pt x="517" y="24"/>
                  </a:cubicBezTo>
                  <a:lnTo>
                    <a:pt x="517" y="377"/>
                  </a:lnTo>
                  <a:cubicBezTo>
                    <a:pt x="517" y="391"/>
                    <a:pt x="506" y="402"/>
                    <a:pt x="492" y="40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 name="Freeform 59"/>
            <p:cNvSpPr>
              <a:spLocks/>
            </p:cNvSpPr>
            <p:nvPr/>
          </p:nvSpPr>
          <p:spPr bwMode="auto">
            <a:xfrm>
              <a:off x="6516688" y="1277938"/>
              <a:ext cx="42863" cy="42863"/>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1" y="51"/>
                    <a:pt x="0" y="39"/>
                    <a:pt x="0" y="25"/>
                  </a:cubicBezTo>
                  <a:cubicBezTo>
                    <a:pt x="0" y="11"/>
                    <a:pt x="11" y="0"/>
                    <a:pt x="26" y="0"/>
                  </a:cubicBezTo>
                  <a:cubicBezTo>
                    <a:pt x="40" y="0"/>
                    <a:pt x="51" y="11"/>
                    <a:pt x="51" y="25"/>
                  </a:cubicBezTo>
                  <a:cubicBezTo>
                    <a:pt x="51" y="39"/>
                    <a:pt x="40" y="51"/>
                    <a:pt x="26"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 name="Freeform 60"/>
            <p:cNvSpPr>
              <a:spLocks/>
            </p:cNvSpPr>
            <p:nvPr/>
          </p:nvSpPr>
          <p:spPr bwMode="auto">
            <a:xfrm>
              <a:off x="6583363" y="1277938"/>
              <a:ext cx="42863" cy="42863"/>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40" y="0"/>
                    <a:pt x="51" y="11"/>
                    <a:pt x="51" y="25"/>
                  </a:cubicBezTo>
                  <a:cubicBezTo>
                    <a:pt x="51" y="39"/>
                    <a:pt x="40"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 name="Freeform 61"/>
            <p:cNvSpPr>
              <a:spLocks/>
            </p:cNvSpPr>
            <p:nvPr/>
          </p:nvSpPr>
          <p:spPr bwMode="auto">
            <a:xfrm>
              <a:off x="6513513" y="1127126"/>
              <a:ext cx="80963" cy="22225"/>
            </a:xfrm>
            <a:custGeom>
              <a:avLst/>
              <a:gdLst>
                <a:gd name="T0" fmla="*/ 96 w 96"/>
                <a:gd name="T1" fmla="*/ 25 h 25"/>
                <a:gd name="T2" fmla="*/ 96 w 96"/>
                <a:gd name="T3" fmla="*/ 25 h 25"/>
                <a:gd name="T4" fmla="*/ 0 w 96"/>
                <a:gd name="T5" fmla="*/ 24 h 25"/>
                <a:gd name="T6" fmla="*/ 0 w 96"/>
                <a:gd name="T7" fmla="*/ 0 h 25"/>
                <a:gd name="T8" fmla="*/ 96 w 96"/>
                <a:gd name="T9" fmla="*/ 0 h 25"/>
                <a:gd name="T10" fmla="*/ 96 w 96"/>
                <a:gd name="T11" fmla="*/ 25 h 25"/>
              </a:gdLst>
              <a:ahLst/>
              <a:cxnLst>
                <a:cxn ang="0">
                  <a:pos x="T0" y="T1"/>
                </a:cxn>
                <a:cxn ang="0">
                  <a:pos x="T2" y="T3"/>
                </a:cxn>
                <a:cxn ang="0">
                  <a:pos x="T4" y="T5"/>
                </a:cxn>
                <a:cxn ang="0">
                  <a:pos x="T6" y="T7"/>
                </a:cxn>
                <a:cxn ang="0">
                  <a:pos x="T8" y="T9"/>
                </a:cxn>
                <a:cxn ang="0">
                  <a:pos x="T10" y="T11"/>
                </a:cxn>
              </a:cxnLst>
              <a:rect l="0" t="0" r="r" b="b"/>
              <a:pathLst>
                <a:path w="96" h="25">
                  <a:moveTo>
                    <a:pt x="96" y="25"/>
                  </a:moveTo>
                  <a:lnTo>
                    <a:pt x="96" y="25"/>
                  </a:lnTo>
                  <a:lnTo>
                    <a:pt x="0" y="24"/>
                  </a:lnTo>
                  <a:lnTo>
                    <a:pt x="0" y="0"/>
                  </a:lnTo>
                  <a:lnTo>
                    <a:pt x="96" y="0"/>
                  </a:lnTo>
                  <a:lnTo>
                    <a:pt x="96" y="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 name="Freeform 62"/>
            <p:cNvSpPr>
              <a:spLocks/>
            </p:cNvSpPr>
            <p:nvPr/>
          </p:nvSpPr>
          <p:spPr bwMode="auto">
            <a:xfrm>
              <a:off x="6578600" y="1103313"/>
              <a:ext cx="38100" cy="69850"/>
            </a:xfrm>
            <a:custGeom>
              <a:avLst/>
              <a:gdLst>
                <a:gd name="T0" fmla="*/ 0 w 46"/>
                <a:gd name="T1" fmla="*/ 0 h 81"/>
                <a:gd name="T2" fmla="*/ 0 w 46"/>
                <a:gd name="T3" fmla="*/ 0 h 81"/>
                <a:gd name="T4" fmla="*/ 46 w 46"/>
                <a:gd name="T5" fmla="*/ 40 h 81"/>
                <a:gd name="T6" fmla="*/ 0 w 46"/>
                <a:gd name="T7" fmla="*/ 81 h 81"/>
                <a:gd name="T8" fmla="*/ 0 w 46"/>
                <a:gd name="T9" fmla="*/ 0 h 81"/>
              </a:gdLst>
              <a:ahLst/>
              <a:cxnLst>
                <a:cxn ang="0">
                  <a:pos x="T0" y="T1"/>
                </a:cxn>
                <a:cxn ang="0">
                  <a:pos x="T2" y="T3"/>
                </a:cxn>
                <a:cxn ang="0">
                  <a:pos x="T4" y="T5"/>
                </a:cxn>
                <a:cxn ang="0">
                  <a:pos x="T6" y="T7"/>
                </a:cxn>
                <a:cxn ang="0">
                  <a:pos x="T8" y="T9"/>
                </a:cxn>
              </a:cxnLst>
              <a:rect l="0" t="0" r="r" b="b"/>
              <a:pathLst>
                <a:path w="46" h="81">
                  <a:moveTo>
                    <a:pt x="0" y="0"/>
                  </a:moveTo>
                  <a:lnTo>
                    <a:pt x="0" y="0"/>
                  </a:lnTo>
                  <a:lnTo>
                    <a:pt x="46" y="40"/>
                  </a:lnTo>
                  <a:lnTo>
                    <a:pt x="0" y="81"/>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 name="Freeform 63"/>
            <p:cNvSpPr>
              <a:spLocks/>
            </p:cNvSpPr>
            <p:nvPr/>
          </p:nvSpPr>
          <p:spPr bwMode="auto">
            <a:xfrm>
              <a:off x="6515100" y="1052513"/>
              <a:ext cx="84138" cy="49213"/>
            </a:xfrm>
            <a:custGeom>
              <a:avLst/>
              <a:gdLst>
                <a:gd name="T0" fmla="*/ 9 w 98"/>
                <a:gd name="T1" fmla="*/ 58 h 58"/>
                <a:gd name="T2" fmla="*/ 9 w 98"/>
                <a:gd name="T3" fmla="*/ 58 h 58"/>
                <a:gd name="T4" fmla="*/ 0 w 98"/>
                <a:gd name="T5" fmla="*/ 35 h 58"/>
                <a:gd name="T6" fmla="*/ 89 w 98"/>
                <a:gd name="T7" fmla="*/ 0 h 58"/>
                <a:gd name="T8" fmla="*/ 98 w 98"/>
                <a:gd name="T9" fmla="*/ 23 h 58"/>
                <a:gd name="T10" fmla="*/ 9 w 98"/>
                <a:gd name="T11" fmla="*/ 58 h 58"/>
              </a:gdLst>
              <a:ahLst/>
              <a:cxnLst>
                <a:cxn ang="0">
                  <a:pos x="T0" y="T1"/>
                </a:cxn>
                <a:cxn ang="0">
                  <a:pos x="T2" y="T3"/>
                </a:cxn>
                <a:cxn ang="0">
                  <a:pos x="T4" y="T5"/>
                </a:cxn>
                <a:cxn ang="0">
                  <a:pos x="T6" y="T7"/>
                </a:cxn>
                <a:cxn ang="0">
                  <a:pos x="T8" y="T9"/>
                </a:cxn>
                <a:cxn ang="0">
                  <a:pos x="T10" y="T11"/>
                </a:cxn>
              </a:cxnLst>
              <a:rect l="0" t="0" r="r" b="b"/>
              <a:pathLst>
                <a:path w="98" h="58">
                  <a:moveTo>
                    <a:pt x="9" y="58"/>
                  </a:moveTo>
                  <a:lnTo>
                    <a:pt x="9" y="58"/>
                  </a:lnTo>
                  <a:lnTo>
                    <a:pt x="0" y="35"/>
                  </a:lnTo>
                  <a:lnTo>
                    <a:pt x="89" y="0"/>
                  </a:lnTo>
                  <a:lnTo>
                    <a:pt x="98" y="23"/>
                  </a:lnTo>
                  <a:lnTo>
                    <a:pt x="9" y="5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 name="Freeform 64"/>
            <p:cNvSpPr>
              <a:spLocks/>
            </p:cNvSpPr>
            <p:nvPr/>
          </p:nvSpPr>
          <p:spPr bwMode="auto">
            <a:xfrm>
              <a:off x="6567488" y="1036638"/>
              <a:ext cx="47625" cy="63500"/>
            </a:xfrm>
            <a:custGeom>
              <a:avLst/>
              <a:gdLst>
                <a:gd name="T0" fmla="*/ 0 w 57"/>
                <a:gd name="T1" fmla="*/ 0 h 75"/>
                <a:gd name="T2" fmla="*/ 0 w 57"/>
                <a:gd name="T3" fmla="*/ 0 h 75"/>
                <a:gd name="T4" fmla="*/ 57 w 57"/>
                <a:gd name="T5" fmla="*/ 21 h 75"/>
                <a:gd name="T6" fmla="*/ 30 w 57"/>
                <a:gd name="T7" fmla="*/ 75 h 75"/>
                <a:gd name="T8" fmla="*/ 0 w 57"/>
                <a:gd name="T9" fmla="*/ 0 h 75"/>
              </a:gdLst>
              <a:ahLst/>
              <a:cxnLst>
                <a:cxn ang="0">
                  <a:pos x="T0" y="T1"/>
                </a:cxn>
                <a:cxn ang="0">
                  <a:pos x="T2" y="T3"/>
                </a:cxn>
                <a:cxn ang="0">
                  <a:pos x="T4" y="T5"/>
                </a:cxn>
                <a:cxn ang="0">
                  <a:pos x="T6" y="T7"/>
                </a:cxn>
                <a:cxn ang="0">
                  <a:pos x="T8" y="T9"/>
                </a:cxn>
              </a:cxnLst>
              <a:rect l="0" t="0" r="r" b="b"/>
              <a:pathLst>
                <a:path w="57" h="75">
                  <a:moveTo>
                    <a:pt x="0" y="0"/>
                  </a:moveTo>
                  <a:lnTo>
                    <a:pt x="0" y="0"/>
                  </a:lnTo>
                  <a:lnTo>
                    <a:pt x="57" y="21"/>
                  </a:lnTo>
                  <a:lnTo>
                    <a:pt x="30" y="7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 name="Freeform 65"/>
            <p:cNvSpPr>
              <a:spLocks/>
            </p:cNvSpPr>
            <p:nvPr/>
          </p:nvSpPr>
          <p:spPr bwMode="auto">
            <a:xfrm>
              <a:off x="6515100" y="1173163"/>
              <a:ext cx="84138" cy="50800"/>
            </a:xfrm>
            <a:custGeom>
              <a:avLst/>
              <a:gdLst>
                <a:gd name="T0" fmla="*/ 89 w 98"/>
                <a:gd name="T1" fmla="*/ 59 h 59"/>
                <a:gd name="T2" fmla="*/ 89 w 98"/>
                <a:gd name="T3" fmla="*/ 59 h 59"/>
                <a:gd name="T4" fmla="*/ 0 w 98"/>
                <a:gd name="T5" fmla="*/ 23 h 59"/>
                <a:gd name="T6" fmla="*/ 9 w 98"/>
                <a:gd name="T7" fmla="*/ 0 h 59"/>
                <a:gd name="T8" fmla="*/ 98 w 98"/>
                <a:gd name="T9" fmla="*/ 36 h 59"/>
                <a:gd name="T10" fmla="*/ 89 w 98"/>
                <a:gd name="T11" fmla="*/ 59 h 59"/>
              </a:gdLst>
              <a:ahLst/>
              <a:cxnLst>
                <a:cxn ang="0">
                  <a:pos x="T0" y="T1"/>
                </a:cxn>
                <a:cxn ang="0">
                  <a:pos x="T2" y="T3"/>
                </a:cxn>
                <a:cxn ang="0">
                  <a:pos x="T4" y="T5"/>
                </a:cxn>
                <a:cxn ang="0">
                  <a:pos x="T6" y="T7"/>
                </a:cxn>
                <a:cxn ang="0">
                  <a:pos x="T8" y="T9"/>
                </a:cxn>
                <a:cxn ang="0">
                  <a:pos x="T10" y="T11"/>
                </a:cxn>
              </a:cxnLst>
              <a:rect l="0" t="0" r="r" b="b"/>
              <a:pathLst>
                <a:path w="98" h="59">
                  <a:moveTo>
                    <a:pt x="89" y="59"/>
                  </a:moveTo>
                  <a:lnTo>
                    <a:pt x="89" y="59"/>
                  </a:lnTo>
                  <a:lnTo>
                    <a:pt x="0" y="23"/>
                  </a:lnTo>
                  <a:lnTo>
                    <a:pt x="9" y="0"/>
                  </a:lnTo>
                  <a:lnTo>
                    <a:pt x="98" y="36"/>
                  </a:lnTo>
                  <a:lnTo>
                    <a:pt x="89" y="59"/>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9" name="Freeform 66"/>
            <p:cNvSpPr>
              <a:spLocks/>
            </p:cNvSpPr>
            <p:nvPr/>
          </p:nvSpPr>
          <p:spPr bwMode="auto">
            <a:xfrm>
              <a:off x="6567488" y="1174751"/>
              <a:ext cx="47625" cy="65088"/>
            </a:xfrm>
            <a:custGeom>
              <a:avLst/>
              <a:gdLst>
                <a:gd name="T0" fmla="*/ 0 w 57"/>
                <a:gd name="T1" fmla="*/ 75 h 75"/>
                <a:gd name="T2" fmla="*/ 0 w 57"/>
                <a:gd name="T3" fmla="*/ 75 h 75"/>
                <a:gd name="T4" fmla="*/ 57 w 57"/>
                <a:gd name="T5" fmla="*/ 55 h 75"/>
                <a:gd name="T6" fmla="*/ 30 w 57"/>
                <a:gd name="T7" fmla="*/ 0 h 75"/>
                <a:gd name="T8" fmla="*/ 0 w 57"/>
                <a:gd name="T9" fmla="*/ 75 h 75"/>
              </a:gdLst>
              <a:ahLst/>
              <a:cxnLst>
                <a:cxn ang="0">
                  <a:pos x="T0" y="T1"/>
                </a:cxn>
                <a:cxn ang="0">
                  <a:pos x="T2" y="T3"/>
                </a:cxn>
                <a:cxn ang="0">
                  <a:pos x="T4" y="T5"/>
                </a:cxn>
                <a:cxn ang="0">
                  <a:pos x="T6" y="T7"/>
                </a:cxn>
                <a:cxn ang="0">
                  <a:pos x="T8" y="T9"/>
                </a:cxn>
              </a:cxnLst>
              <a:rect l="0" t="0" r="r" b="b"/>
              <a:pathLst>
                <a:path w="57" h="75">
                  <a:moveTo>
                    <a:pt x="0" y="75"/>
                  </a:moveTo>
                  <a:lnTo>
                    <a:pt x="0" y="75"/>
                  </a:lnTo>
                  <a:lnTo>
                    <a:pt x="57" y="55"/>
                  </a:lnTo>
                  <a:lnTo>
                    <a:pt x="30" y="0"/>
                  </a:lnTo>
                  <a:lnTo>
                    <a:pt x="0" y="7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0" name="Freeform 67"/>
            <p:cNvSpPr>
              <a:spLocks/>
            </p:cNvSpPr>
            <p:nvPr/>
          </p:nvSpPr>
          <p:spPr bwMode="auto">
            <a:xfrm>
              <a:off x="6299200" y="1120776"/>
              <a:ext cx="112713" cy="33338"/>
            </a:xfrm>
            <a:custGeom>
              <a:avLst/>
              <a:gdLst>
                <a:gd name="T0" fmla="*/ 132 w 132"/>
                <a:gd name="T1" fmla="*/ 39 h 39"/>
                <a:gd name="T2" fmla="*/ 132 w 132"/>
                <a:gd name="T3" fmla="*/ 39 h 39"/>
                <a:gd name="T4" fmla="*/ 0 w 132"/>
                <a:gd name="T5" fmla="*/ 39 h 39"/>
                <a:gd name="T6" fmla="*/ 0 w 132"/>
                <a:gd name="T7" fmla="*/ 0 h 39"/>
                <a:gd name="T8" fmla="*/ 132 w 132"/>
                <a:gd name="T9" fmla="*/ 0 h 39"/>
                <a:gd name="T10" fmla="*/ 132 w 132"/>
                <a:gd name="T11" fmla="*/ 39 h 39"/>
              </a:gdLst>
              <a:ahLst/>
              <a:cxnLst>
                <a:cxn ang="0">
                  <a:pos x="T0" y="T1"/>
                </a:cxn>
                <a:cxn ang="0">
                  <a:pos x="T2" y="T3"/>
                </a:cxn>
                <a:cxn ang="0">
                  <a:pos x="T4" y="T5"/>
                </a:cxn>
                <a:cxn ang="0">
                  <a:pos x="T6" y="T7"/>
                </a:cxn>
                <a:cxn ang="0">
                  <a:pos x="T8" y="T9"/>
                </a:cxn>
                <a:cxn ang="0">
                  <a:pos x="T10" y="T11"/>
                </a:cxn>
              </a:cxnLst>
              <a:rect l="0" t="0" r="r" b="b"/>
              <a:pathLst>
                <a:path w="132" h="39">
                  <a:moveTo>
                    <a:pt x="132" y="39"/>
                  </a:moveTo>
                  <a:lnTo>
                    <a:pt x="132" y="39"/>
                  </a:lnTo>
                  <a:lnTo>
                    <a:pt x="0" y="39"/>
                  </a:lnTo>
                  <a:lnTo>
                    <a:pt x="0" y="0"/>
                  </a:lnTo>
                  <a:lnTo>
                    <a:pt x="132" y="0"/>
                  </a:lnTo>
                  <a:lnTo>
                    <a:pt x="132" y="39"/>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1" name="Freeform 68"/>
            <p:cNvSpPr>
              <a:spLocks/>
            </p:cNvSpPr>
            <p:nvPr/>
          </p:nvSpPr>
          <p:spPr bwMode="auto">
            <a:xfrm>
              <a:off x="6388100" y="1087438"/>
              <a:ext cx="57150" cy="101600"/>
            </a:xfrm>
            <a:custGeom>
              <a:avLst/>
              <a:gdLst>
                <a:gd name="T0" fmla="*/ 0 w 67"/>
                <a:gd name="T1" fmla="*/ 0 h 118"/>
                <a:gd name="T2" fmla="*/ 0 w 67"/>
                <a:gd name="T3" fmla="*/ 0 h 118"/>
                <a:gd name="T4" fmla="*/ 67 w 67"/>
                <a:gd name="T5" fmla="*/ 59 h 118"/>
                <a:gd name="T6" fmla="*/ 0 w 67"/>
                <a:gd name="T7" fmla="*/ 118 h 118"/>
                <a:gd name="T8" fmla="*/ 0 w 67"/>
                <a:gd name="T9" fmla="*/ 0 h 118"/>
              </a:gdLst>
              <a:ahLst/>
              <a:cxnLst>
                <a:cxn ang="0">
                  <a:pos x="T0" y="T1"/>
                </a:cxn>
                <a:cxn ang="0">
                  <a:pos x="T2" y="T3"/>
                </a:cxn>
                <a:cxn ang="0">
                  <a:pos x="T4" y="T5"/>
                </a:cxn>
                <a:cxn ang="0">
                  <a:pos x="T6" y="T7"/>
                </a:cxn>
                <a:cxn ang="0">
                  <a:pos x="T8" y="T9"/>
                </a:cxn>
              </a:cxnLst>
              <a:rect l="0" t="0" r="r" b="b"/>
              <a:pathLst>
                <a:path w="67" h="118">
                  <a:moveTo>
                    <a:pt x="0" y="0"/>
                  </a:moveTo>
                  <a:lnTo>
                    <a:pt x="0" y="0"/>
                  </a:lnTo>
                  <a:lnTo>
                    <a:pt x="67" y="59"/>
                  </a:lnTo>
                  <a:lnTo>
                    <a:pt x="0" y="118"/>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2" name="Freeform 69"/>
            <p:cNvSpPr>
              <a:spLocks/>
            </p:cNvSpPr>
            <p:nvPr/>
          </p:nvSpPr>
          <p:spPr bwMode="auto">
            <a:xfrm>
              <a:off x="6457950" y="1071563"/>
              <a:ext cx="33338" cy="131763"/>
            </a:xfrm>
            <a:custGeom>
              <a:avLst/>
              <a:gdLst>
                <a:gd name="T0" fmla="*/ 40 w 40"/>
                <a:gd name="T1" fmla="*/ 138 h 153"/>
                <a:gd name="T2" fmla="*/ 40 w 40"/>
                <a:gd name="T3" fmla="*/ 138 h 153"/>
                <a:gd name="T4" fmla="*/ 23 w 40"/>
                <a:gd name="T5" fmla="*/ 153 h 153"/>
                <a:gd name="T6" fmla="*/ 18 w 40"/>
                <a:gd name="T7" fmla="*/ 153 h 153"/>
                <a:gd name="T8" fmla="*/ 0 w 40"/>
                <a:gd name="T9" fmla="*/ 138 h 153"/>
                <a:gd name="T10" fmla="*/ 0 w 40"/>
                <a:gd name="T11" fmla="*/ 15 h 153"/>
                <a:gd name="T12" fmla="*/ 18 w 40"/>
                <a:gd name="T13" fmla="*/ 0 h 153"/>
                <a:gd name="T14" fmla="*/ 23 w 40"/>
                <a:gd name="T15" fmla="*/ 0 h 153"/>
                <a:gd name="T16" fmla="*/ 40 w 40"/>
                <a:gd name="T17" fmla="*/ 15 h 153"/>
                <a:gd name="T18" fmla="*/ 40 w 40"/>
                <a:gd name="T19" fmla="*/ 1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53">
                  <a:moveTo>
                    <a:pt x="40" y="138"/>
                  </a:moveTo>
                  <a:lnTo>
                    <a:pt x="40" y="138"/>
                  </a:lnTo>
                  <a:cubicBezTo>
                    <a:pt x="40" y="146"/>
                    <a:pt x="32" y="153"/>
                    <a:pt x="23" y="153"/>
                  </a:cubicBezTo>
                  <a:lnTo>
                    <a:pt x="18" y="153"/>
                  </a:lnTo>
                  <a:cubicBezTo>
                    <a:pt x="8" y="153"/>
                    <a:pt x="0" y="146"/>
                    <a:pt x="0" y="138"/>
                  </a:cubicBezTo>
                  <a:lnTo>
                    <a:pt x="0" y="15"/>
                  </a:lnTo>
                  <a:cubicBezTo>
                    <a:pt x="0" y="7"/>
                    <a:pt x="8" y="0"/>
                    <a:pt x="18" y="0"/>
                  </a:cubicBezTo>
                  <a:lnTo>
                    <a:pt x="23" y="0"/>
                  </a:lnTo>
                  <a:cubicBezTo>
                    <a:pt x="32" y="0"/>
                    <a:pt x="40" y="7"/>
                    <a:pt x="40" y="15"/>
                  </a:cubicBezTo>
                  <a:lnTo>
                    <a:pt x="40" y="13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23" name="组合 18396"/>
          <p:cNvGrpSpPr/>
          <p:nvPr/>
        </p:nvGrpSpPr>
        <p:grpSpPr>
          <a:xfrm>
            <a:off x="5908930" y="3051955"/>
            <a:ext cx="363627" cy="615791"/>
            <a:chOff x="1463676" y="588963"/>
            <a:chExt cx="274638" cy="638175"/>
          </a:xfrm>
          <a:solidFill>
            <a:srgbClr val="3C3C3B"/>
          </a:solidFill>
        </p:grpSpPr>
        <p:sp>
          <p:nvSpPr>
            <p:cNvPr id="24"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5"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6"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7"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8"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9"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0"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1"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2"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3"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4"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5"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6"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7"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8"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9"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0"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1"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2"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3"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4"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5"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6"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7"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8"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49" name="组合 18396"/>
          <p:cNvGrpSpPr/>
          <p:nvPr/>
        </p:nvGrpSpPr>
        <p:grpSpPr>
          <a:xfrm>
            <a:off x="5007737" y="3903517"/>
            <a:ext cx="363627" cy="615791"/>
            <a:chOff x="1463676" y="588963"/>
            <a:chExt cx="274638" cy="638175"/>
          </a:xfrm>
          <a:solidFill>
            <a:srgbClr val="3C3C3B"/>
          </a:solidFill>
        </p:grpSpPr>
        <p:sp>
          <p:nvSpPr>
            <p:cNvPr id="50"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1"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2"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3"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4"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5"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6"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7"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8"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9"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0"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1"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2"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3"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4"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5"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6"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7"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8"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9"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0"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1"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2"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3"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4"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75" name="组合 18396"/>
          <p:cNvGrpSpPr/>
          <p:nvPr/>
        </p:nvGrpSpPr>
        <p:grpSpPr>
          <a:xfrm>
            <a:off x="6812513" y="4015340"/>
            <a:ext cx="363627" cy="615791"/>
            <a:chOff x="1463676" y="588963"/>
            <a:chExt cx="274638" cy="638175"/>
          </a:xfrm>
          <a:solidFill>
            <a:srgbClr val="3C3C3B"/>
          </a:solidFill>
        </p:grpSpPr>
        <p:sp>
          <p:nvSpPr>
            <p:cNvPr id="76"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7"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8"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9"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0"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1"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2"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3"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4"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5"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6"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7"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8"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9"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0"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1"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2"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3"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4"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5"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6"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7"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8"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9"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0"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01" name="组合 18396"/>
          <p:cNvGrpSpPr/>
          <p:nvPr/>
        </p:nvGrpSpPr>
        <p:grpSpPr>
          <a:xfrm>
            <a:off x="5892853" y="1501822"/>
            <a:ext cx="363627" cy="615791"/>
            <a:chOff x="1463676" y="588963"/>
            <a:chExt cx="274638" cy="638175"/>
          </a:xfrm>
          <a:solidFill>
            <a:srgbClr val="3C3C3B"/>
          </a:solidFill>
        </p:grpSpPr>
        <p:sp>
          <p:nvSpPr>
            <p:cNvPr id="102"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3"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4"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5"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6"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7"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8"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9"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0"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1"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2"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3"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4"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5"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6"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7"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8"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9"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0"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1"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2"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3"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4"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5"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6"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27" name="组合 18396"/>
          <p:cNvGrpSpPr/>
          <p:nvPr/>
        </p:nvGrpSpPr>
        <p:grpSpPr>
          <a:xfrm>
            <a:off x="5931736" y="5354393"/>
            <a:ext cx="363627" cy="615791"/>
            <a:chOff x="1463676" y="588963"/>
            <a:chExt cx="274638" cy="638175"/>
          </a:xfrm>
          <a:solidFill>
            <a:srgbClr val="3C3C3B"/>
          </a:solidFill>
        </p:grpSpPr>
        <p:sp>
          <p:nvSpPr>
            <p:cNvPr id="128"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9"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0"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1"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2"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3"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4"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5"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6"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7"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8"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9"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0"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1"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2"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3"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4"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5"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6"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7"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8"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9"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0"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1"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2"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53" name="组合 18396"/>
          <p:cNvGrpSpPr/>
          <p:nvPr/>
        </p:nvGrpSpPr>
        <p:grpSpPr>
          <a:xfrm>
            <a:off x="8463348" y="4688423"/>
            <a:ext cx="363627" cy="615791"/>
            <a:chOff x="1463676" y="588963"/>
            <a:chExt cx="274638" cy="638175"/>
          </a:xfrm>
          <a:solidFill>
            <a:srgbClr val="3C3C3B"/>
          </a:solidFill>
        </p:grpSpPr>
        <p:sp>
          <p:nvSpPr>
            <p:cNvPr id="154"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5"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6"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7"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8"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9"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0"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1"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2"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3"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4"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5"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6"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7"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8"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9"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0"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1"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2"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3"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4"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5"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6"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7"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8"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79" name="组合 16582"/>
          <p:cNvGrpSpPr/>
          <p:nvPr/>
        </p:nvGrpSpPr>
        <p:grpSpPr>
          <a:xfrm>
            <a:off x="8866315" y="2250936"/>
            <a:ext cx="428319" cy="546273"/>
            <a:chOff x="8407400" y="2055813"/>
            <a:chExt cx="360363" cy="458788"/>
          </a:xfrm>
          <a:solidFill>
            <a:srgbClr val="3C3C3B"/>
          </a:solidFill>
        </p:grpSpPr>
        <p:sp>
          <p:nvSpPr>
            <p:cNvPr id="180"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1"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2"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3"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84" name="文本框 183"/>
          <p:cNvSpPr txBox="1"/>
          <p:nvPr/>
        </p:nvSpPr>
        <p:spPr>
          <a:xfrm>
            <a:off x="5876795" y="3658204"/>
            <a:ext cx="935718" cy="276999"/>
          </a:xfrm>
          <a:prstGeom prst="rect">
            <a:avLst/>
          </a:prstGeom>
          <a:noFill/>
        </p:spPr>
        <p:txBody>
          <a:bodyPr wrap="square" rtlCol="0">
            <a:spAutoFit/>
          </a:bodyPr>
          <a:lstStyle/>
          <a:p>
            <a:r>
              <a:rPr lang="en-US" altLang="zh-CN" sz="1200" dirty="0" smtClean="0">
                <a:latin typeface="+mn-ea"/>
                <a:ea typeface="+mn-ea"/>
              </a:rPr>
              <a:t>HDC</a:t>
            </a:r>
            <a:endParaRPr lang="zh-CN" altLang="en-US" sz="1200" dirty="0">
              <a:latin typeface="+mn-ea"/>
              <a:ea typeface="+mn-ea"/>
            </a:endParaRPr>
          </a:p>
        </p:txBody>
      </p:sp>
      <p:sp>
        <p:nvSpPr>
          <p:cNvPr id="185" name="文本框 184"/>
          <p:cNvSpPr txBox="1"/>
          <p:nvPr/>
        </p:nvSpPr>
        <p:spPr>
          <a:xfrm>
            <a:off x="4988539" y="4518090"/>
            <a:ext cx="935718" cy="276999"/>
          </a:xfrm>
          <a:prstGeom prst="rect">
            <a:avLst/>
          </a:prstGeom>
          <a:noFill/>
        </p:spPr>
        <p:txBody>
          <a:bodyPr wrap="square" rtlCol="0">
            <a:spAutoFit/>
          </a:bodyPr>
          <a:lstStyle/>
          <a:p>
            <a:r>
              <a:rPr lang="en-US" altLang="zh-CN" sz="1200" dirty="0" smtClean="0">
                <a:latin typeface="+mn-ea"/>
                <a:ea typeface="+mn-ea"/>
              </a:rPr>
              <a:t>HDC</a:t>
            </a:r>
            <a:endParaRPr lang="zh-CN" altLang="en-US" sz="1200" dirty="0">
              <a:latin typeface="+mn-ea"/>
              <a:ea typeface="+mn-ea"/>
            </a:endParaRPr>
          </a:p>
        </p:txBody>
      </p:sp>
      <p:sp>
        <p:nvSpPr>
          <p:cNvPr id="186" name="文本框 185"/>
          <p:cNvSpPr txBox="1"/>
          <p:nvPr/>
        </p:nvSpPr>
        <p:spPr>
          <a:xfrm>
            <a:off x="6810820" y="4660787"/>
            <a:ext cx="935718" cy="276999"/>
          </a:xfrm>
          <a:prstGeom prst="rect">
            <a:avLst/>
          </a:prstGeom>
          <a:noFill/>
        </p:spPr>
        <p:txBody>
          <a:bodyPr wrap="square" rtlCol="0">
            <a:spAutoFit/>
          </a:bodyPr>
          <a:lstStyle/>
          <a:p>
            <a:r>
              <a:rPr lang="en-US" altLang="zh-CN" sz="1200" dirty="0" smtClean="0">
                <a:latin typeface="+mn-ea"/>
                <a:ea typeface="+mn-ea"/>
              </a:rPr>
              <a:t>HDC</a:t>
            </a:r>
            <a:endParaRPr lang="zh-CN" altLang="en-US" sz="1200" dirty="0">
              <a:latin typeface="+mn-ea"/>
              <a:ea typeface="+mn-ea"/>
            </a:endParaRPr>
          </a:p>
        </p:txBody>
      </p:sp>
      <p:sp>
        <p:nvSpPr>
          <p:cNvPr id="187" name="Freeform 12"/>
          <p:cNvSpPr>
            <a:spLocks noEditPoints="1"/>
          </p:cNvSpPr>
          <p:nvPr/>
        </p:nvSpPr>
        <p:spPr bwMode="auto">
          <a:xfrm>
            <a:off x="2310035" y="4879127"/>
            <a:ext cx="433388" cy="376238"/>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88" name="Freeform 12"/>
          <p:cNvSpPr>
            <a:spLocks noEditPoints="1"/>
          </p:cNvSpPr>
          <p:nvPr/>
        </p:nvSpPr>
        <p:spPr bwMode="auto">
          <a:xfrm>
            <a:off x="2781501" y="4880746"/>
            <a:ext cx="433388" cy="376238"/>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89" name="Freeform 12"/>
          <p:cNvSpPr>
            <a:spLocks noEditPoints="1"/>
          </p:cNvSpPr>
          <p:nvPr/>
        </p:nvSpPr>
        <p:spPr bwMode="auto">
          <a:xfrm>
            <a:off x="3272957" y="4877757"/>
            <a:ext cx="433388" cy="376238"/>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90" name="文本框 189"/>
          <p:cNvSpPr txBox="1"/>
          <p:nvPr/>
        </p:nvSpPr>
        <p:spPr>
          <a:xfrm>
            <a:off x="1971721" y="2087888"/>
            <a:ext cx="1301236" cy="276999"/>
          </a:xfrm>
          <a:prstGeom prst="rect">
            <a:avLst/>
          </a:prstGeom>
          <a:noFill/>
        </p:spPr>
        <p:txBody>
          <a:bodyPr wrap="square" rtlCol="0">
            <a:spAutoFit/>
          </a:bodyPr>
          <a:lstStyle/>
          <a:p>
            <a:r>
              <a:rPr lang="en-US" altLang="zh-CN" sz="1200" dirty="0" smtClean="0">
                <a:latin typeface="+mn-ea"/>
                <a:ea typeface="+mn-ea"/>
              </a:rPr>
              <a:t>Client</a:t>
            </a:r>
            <a:r>
              <a:rPr lang="zh-CN" altLang="en-US" sz="1200" dirty="0" smtClean="0">
                <a:latin typeface="+mn-ea"/>
                <a:ea typeface="+mn-ea"/>
              </a:rPr>
              <a:t>（</a:t>
            </a:r>
            <a:r>
              <a:rPr lang="en-US" altLang="zh-CN" sz="1200" dirty="0" smtClean="0">
                <a:latin typeface="+mn-ea"/>
                <a:ea typeface="+mn-ea"/>
              </a:rPr>
              <a:t>TC/SC</a:t>
            </a:r>
            <a:r>
              <a:rPr lang="zh-CN" altLang="en-US" sz="1200" dirty="0" smtClean="0">
                <a:latin typeface="+mn-ea"/>
                <a:ea typeface="+mn-ea"/>
              </a:rPr>
              <a:t>）</a:t>
            </a:r>
            <a:endParaRPr lang="zh-CN" altLang="en-US" sz="1200" dirty="0">
              <a:latin typeface="+mn-ea"/>
              <a:ea typeface="+mn-ea"/>
            </a:endParaRPr>
          </a:p>
        </p:txBody>
      </p:sp>
      <p:sp>
        <p:nvSpPr>
          <p:cNvPr id="191" name="文本框 190"/>
          <p:cNvSpPr txBox="1"/>
          <p:nvPr/>
        </p:nvSpPr>
        <p:spPr>
          <a:xfrm>
            <a:off x="3960830" y="2112629"/>
            <a:ext cx="1301236" cy="276999"/>
          </a:xfrm>
          <a:prstGeom prst="rect">
            <a:avLst/>
          </a:prstGeom>
          <a:noFill/>
        </p:spPr>
        <p:txBody>
          <a:bodyPr wrap="square" rtlCol="0">
            <a:spAutoFit/>
          </a:bodyPr>
          <a:lstStyle/>
          <a:p>
            <a:r>
              <a:rPr lang="en-US" altLang="zh-CN" sz="1200" dirty="0" err="1" smtClean="0">
                <a:latin typeface="+mn-ea"/>
                <a:ea typeface="+mn-ea"/>
              </a:rPr>
              <a:t>vAG</a:t>
            </a:r>
            <a:r>
              <a:rPr lang="en-US" altLang="zh-CN" sz="1200" dirty="0" smtClean="0">
                <a:latin typeface="+mn-ea"/>
                <a:ea typeface="+mn-ea"/>
              </a:rPr>
              <a:t>/</a:t>
            </a:r>
            <a:r>
              <a:rPr lang="en-US" altLang="zh-CN" sz="1200" dirty="0" err="1" smtClean="0">
                <a:latin typeface="+mn-ea"/>
                <a:ea typeface="+mn-ea"/>
              </a:rPr>
              <a:t>vLB</a:t>
            </a:r>
            <a:endParaRPr lang="zh-CN" altLang="en-US" sz="1200" dirty="0">
              <a:latin typeface="+mn-ea"/>
              <a:ea typeface="+mn-ea"/>
            </a:endParaRPr>
          </a:p>
        </p:txBody>
      </p:sp>
      <p:sp>
        <p:nvSpPr>
          <p:cNvPr id="192" name="文本框 191"/>
          <p:cNvSpPr txBox="1"/>
          <p:nvPr/>
        </p:nvSpPr>
        <p:spPr>
          <a:xfrm>
            <a:off x="5948553" y="2113052"/>
            <a:ext cx="1301236" cy="276999"/>
          </a:xfrm>
          <a:prstGeom prst="rect">
            <a:avLst/>
          </a:prstGeom>
          <a:noFill/>
        </p:spPr>
        <p:txBody>
          <a:bodyPr wrap="square" rtlCol="0">
            <a:spAutoFit/>
          </a:bodyPr>
          <a:lstStyle/>
          <a:p>
            <a:r>
              <a:rPr lang="en-US" altLang="zh-CN" sz="1200" dirty="0" smtClean="0">
                <a:latin typeface="+mn-ea"/>
                <a:ea typeface="+mn-ea"/>
              </a:rPr>
              <a:t>WI</a:t>
            </a:r>
          </a:p>
        </p:txBody>
      </p:sp>
      <p:sp>
        <p:nvSpPr>
          <p:cNvPr id="193" name="文本框 192"/>
          <p:cNvSpPr txBox="1"/>
          <p:nvPr/>
        </p:nvSpPr>
        <p:spPr>
          <a:xfrm>
            <a:off x="6227366" y="5486129"/>
            <a:ext cx="1301236" cy="276999"/>
          </a:xfrm>
          <a:prstGeom prst="rect">
            <a:avLst/>
          </a:prstGeom>
          <a:noFill/>
        </p:spPr>
        <p:txBody>
          <a:bodyPr wrap="square" rtlCol="0">
            <a:spAutoFit/>
          </a:bodyPr>
          <a:lstStyle/>
          <a:p>
            <a:r>
              <a:rPr lang="en-US" altLang="zh-CN" sz="1200" dirty="0" smtClean="0">
                <a:latin typeface="+mn-ea"/>
                <a:ea typeface="+mn-ea"/>
              </a:rPr>
              <a:t>AD</a:t>
            </a:r>
            <a:endParaRPr lang="zh-CN" altLang="en-US" sz="1200" dirty="0">
              <a:latin typeface="+mn-ea"/>
              <a:ea typeface="+mn-ea"/>
            </a:endParaRPr>
          </a:p>
        </p:txBody>
      </p:sp>
      <p:sp>
        <p:nvSpPr>
          <p:cNvPr id="194" name="文本框 193"/>
          <p:cNvSpPr txBox="1"/>
          <p:nvPr/>
        </p:nvSpPr>
        <p:spPr>
          <a:xfrm>
            <a:off x="8281738" y="5288896"/>
            <a:ext cx="1301236" cy="276999"/>
          </a:xfrm>
          <a:prstGeom prst="rect">
            <a:avLst/>
          </a:prstGeom>
          <a:noFill/>
        </p:spPr>
        <p:txBody>
          <a:bodyPr wrap="square" rtlCol="0">
            <a:spAutoFit/>
          </a:bodyPr>
          <a:lstStyle/>
          <a:p>
            <a:r>
              <a:rPr lang="en-US" altLang="zh-CN" sz="1200" dirty="0" smtClean="0">
                <a:latin typeface="+mn-ea"/>
                <a:ea typeface="+mn-ea"/>
              </a:rPr>
              <a:t>License</a:t>
            </a:r>
            <a:endParaRPr lang="zh-CN" altLang="en-US" sz="1200" dirty="0">
              <a:latin typeface="+mn-ea"/>
              <a:ea typeface="+mn-ea"/>
            </a:endParaRPr>
          </a:p>
        </p:txBody>
      </p:sp>
      <p:sp>
        <p:nvSpPr>
          <p:cNvPr id="195" name="文本框 194"/>
          <p:cNvSpPr txBox="1"/>
          <p:nvPr/>
        </p:nvSpPr>
        <p:spPr>
          <a:xfrm>
            <a:off x="8932356" y="2765074"/>
            <a:ext cx="1301236" cy="276999"/>
          </a:xfrm>
          <a:prstGeom prst="rect">
            <a:avLst/>
          </a:prstGeom>
          <a:noFill/>
        </p:spPr>
        <p:txBody>
          <a:bodyPr wrap="square" rtlCol="0">
            <a:spAutoFit/>
          </a:bodyPr>
          <a:lstStyle/>
          <a:p>
            <a:r>
              <a:rPr lang="en-US" altLang="zh-CN" sz="1200" dirty="0" smtClean="0">
                <a:latin typeface="+mn-ea"/>
                <a:ea typeface="+mn-ea"/>
              </a:rPr>
              <a:t>DB</a:t>
            </a:r>
            <a:endParaRPr lang="zh-CN" altLang="en-US" sz="1200" dirty="0">
              <a:latin typeface="+mn-ea"/>
              <a:ea typeface="+mn-ea"/>
            </a:endParaRPr>
          </a:p>
        </p:txBody>
      </p:sp>
      <p:sp>
        <p:nvSpPr>
          <p:cNvPr id="196" name="文本框 195"/>
          <p:cNvSpPr txBox="1"/>
          <p:nvPr/>
        </p:nvSpPr>
        <p:spPr>
          <a:xfrm>
            <a:off x="2584413" y="5299500"/>
            <a:ext cx="1301236" cy="276999"/>
          </a:xfrm>
          <a:prstGeom prst="rect">
            <a:avLst/>
          </a:prstGeom>
          <a:noFill/>
        </p:spPr>
        <p:txBody>
          <a:bodyPr wrap="square" rtlCol="0">
            <a:spAutoFit/>
          </a:bodyPr>
          <a:lstStyle/>
          <a:p>
            <a:r>
              <a:rPr lang="en-US" altLang="zh-CN" sz="1200" dirty="0" smtClean="0">
                <a:latin typeface="+mn-ea"/>
                <a:ea typeface="+mn-ea"/>
              </a:rPr>
              <a:t>HDAs</a:t>
            </a:r>
          </a:p>
        </p:txBody>
      </p:sp>
      <p:sp>
        <p:nvSpPr>
          <p:cNvPr id="197" name="圆角右箭头 196"/>
          <p:cNvSpPr/>
          <p:nvPr/>
        </p:nvSpPr>
        <p:spPr>
          <a:xfrm rot="5400000">
            <a:off x="6639109" y="3389571"/>
            <a:ext cx="425675" cy="445273"/>
          </a:xfrm>
          <a:prstGeom prst="ben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lt1"/>
              </a:solidFill>
              <a:latin typeface="+mn-ea"/>
            </a:endParaRPr>
          </a:p>
        </p:txBody>
      </p:sp>
      <p:sp>
        <p:nvSpPr>
          <p:cNvPr id="198" name="圆角右箭头 197"/>
          <p:cNvSpPr/>
          <p:nvPr/>
        </p:nvSpPr>
        <p:spPr>
          <a:xfrm>
            <a:off x="5221185" y="3357211"/>
            <a:ext cx="425675" cy="445273"/>
          </a:xfrm>
          <a:prstGeom prst="ben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lt1"/>
              </a:solidFill>
              <a:latin typeface="+mn-ea"/>
            </a:endParaRPr>
          </a:p>
        </p:txBody>
      </p:sp>
      <p:sp>
        <p:nvSpPr>
          <p:cNvPr id="199" name="左箭头 198"/>
          <p:cNvSpPr/>
          <p:nvPr/>
        </p:nvSpPr>
        <p:spPr>
          <a:xfrm>
            <a:off x="5646859" y="4201360"/>
            <a:ext cx="947055" cy="228231"/>
          </a:xfrm>
          <a:prstGeom prst="lef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lt1"/>
              </a:solidFill>
              <a:latin typeface="+mn-ea"/>
            </a:endParaRPr>
          </a:p>
        </p:txBody>
      </p:sp>
      <p:sp>
        <p:nvSpPr>
          <p:cNvPr id="200" name="右箭头 199"/>
          <p:cNvSpPr/>
          <p:nvPr/>
        </p:nvSpPr>
        <p:spPr>
          <a:xfrm>
            <a:off x="3050519" y="1710285"/>
            <a:ext cx="745941" cy="161216"/>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grpSp>
        <p:nvGrpSpPr>
          <p:cNvPr id="201" name="Group 81"/>
          <p:cNvGrpSpPr>
            <a:grpSpLocks/>
          </p:cNvGrpSpPr>
          <p:nvPr/>
        </p:nvGrpSpPr>
        <p:grpSpPr bwMode="auto">
          <a:xfrm>
            <a:off x="5695212" y="1498222"/>
            <a:ext cx="298596" cy="346093"/>
            <a:chOff x="2627" y="1822"/>
            <a:chExt cx="510" cy="677"/>
          </a:xfrm>
        </p:grpSpPr>
        <p:sp>
          <p:nvSpPr>
            <p:cNvPr id="202" name="Freeform 82"/>
            <p:cNvSpPr>
              <a:spLocks/>
            </p:cNvSpPr>
            <p:nvPr/>
          </p:nvSpPr>
          <p:spPr bwMode="auto">
            <a:xfrm>
              <a:off x="2630" y="1826"/>
              <a:ext cx="503" cy="669"/>
            </a:xfrm>
            <a:custGeom>
              <a:avLst/>
              <a:gdLst>
                <a:gd name="T0" fmla="*/ 2147483647 w 213"/>
                <a:gd name="T1" fmla="*/ 2147483647 h 283"/>
                <a:gd name="T2" fmla="*/ 2147483647 w 213"/>
                <a:gd name="T3" fmla="*/ 2147483647 h 283"/>
                <a:gd name="T4" fmla="*/ 2147483647 w 213"/>
                <a:gd name="T5" fmla="*/ 2147483647 h 283"/>
                <a:gd name="T6" fmla="*/ 0 w 213"/>
                <a:gd name="T7" fmla="*/ 2147483647 h 283"/>
                <a:gd name="T8" fmla="*/ 0 w 213"/>
                <a:gd name="T9" fmla="*/ 2147483647 h 283"/>
                <a:gd name="T10" fmla="*/ 2147483647 w 213"/>
                <a:gd name="T11" fmla="*/ 0 h 283"/>
                <a:gd name="T12" fmla="*/ 2147483647 w 213"/>
                <a:gd name="T13" fmla="*/ 0 h 283"/>
                <a:gd name="T14" fmla="*/ 2147483647 w 213"/>
                <a:gd name="T15" fmla="*/ 2147483647 h 283"/>
                <a:gd name="T16" fmla="*/ 2147483647 w 213"/>
                <a:gd name="T17" fmla="*/ 2147483647 h 2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3"/>
                <a:gd name="T28" fmla="*/ 0 h 283"/>
                <a:gd name="T29" fmla="*/ 213 w 213"/>
                <a:gd name="T30" fmla="*/ 283 h 2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3" h="283">
                  <a:moveTo>
                    <a:pt x="213" y="276"/>
                  </a:moveTo>
                  <a:cubicBezTo>
                    <a:pt x="213" y="280"/>
                    <a:pt x="210" y="283"/>
                    <a:pt x="206" y="283"/>
                  </a:cubicBezTo>
                  <a:cubicBezTo>
                    <a:pt x="8" y="283"/>
                    <a:pt x="8" y="283"/>
                    <a:pt x="8" y="283"/>
                  </a:cubicBezTo>
                  <a:cubicBezTo>
                    <a:pt x="4" y="283"/>
                    <a:pt x="0" y="280"/>
                    <a:pt x="0" y="276"/>
                  </a:cubicBezTo>
                  <a:cubicBezTo>
                    <a:pt x="0" y="7"/>
                    <a:pt x="0" y="7"/>
                    <a:pt x="0" y="7"/>
                  </a:cubicBezTo>
                  <a:cubicBezTo>
                    <a:pt x="0" y="3"/>
                    <a:pt x="4" y="0"/>
                    <a:pt x="8" y="0"/>
                  </a:cubicBezTo>
                  <a:cubicBezTo>
                    <a:pt x="206" y="0"/>
                    <a:pt x="206" y="0"/>
                    <a:pt x="206" y="0"/>
                  </a:cubicBezTo>
                  <a:cubicBezTo>
                    <a:pt x="210" y="0"/>
                    <a:pt x="213" y="3"/>
                    <a:pt x="213" y="7"/>
                  </a:cubicBezTo>
                  <a:lnTo>
                    <a:pt x="213" y="276"/>
                  </a:lnTo>
                  <a:close/>
                </a:path>
              </a:pathLst>
            </a:custGeom>
            <a:solidFill>
              <a:srgbClr val="A6ACBE"/>
            </a:solidFill>
            <a:ln w="9525">
              <a:noFill/>
              <a:round/>
              <a:headEnd/>
              <a:tailEnd/>
            </a:ln>
          </p:spPr>
          <p:txBody>
            <a:bodyPr/>
            <a:lstStyle/>
            <a:p>
              <a:endParaRPr lang="zh-CN" altLang="en-US" sz="1200">
                <a:latin typeface="+mn-ea"/>
                <a:ea typeface="+mn-ea"/>
              </a:endParaRPr>
            </a:p>
          </p:txBody>
        </p:sp>
        <p:sp>
          <p:nvSpPr>
            <p:cNvPr id="203" name="Freeform 83"/>
            <p:cNvSpPr>
              <a:spLocks noEditPoints="1"/>
            </p:cNvSpPr>
            <p:nvPr/>
          </p:nvSpPr>
          <p:spPr bwMode="auto">
            <a:xfrm>
              <a:off x="2627" y="1822"/>
              <a:ext cx="510" cy="677"/>
            </a:xfrm>
            <a:custGeom>
              <a:avLst/>
              <a:gdLst>
                <a:gd name="T0" fmla="*/ 2147483647 w 216"/>
                <a:gd name="T1" fmla="*/ 2147483647 h 287"/>
                <a:gd name="T2" fmla="*/ 2147483647 w 216"/>
                <a:gd name="T3" fmla="*/ 2147483647 h 287"/>
                <a:gd name="T4" fmla="*/ 2147483647 w 216"/>
                <a:gd name="T5" fmla="*/ 2147483647 h 287"/>
                <a:gd name="T6" fmla="*/ 1154258572 w 216"/>
                <a:gd name="T7" fmla="*/ 2147483647 h 287"/>
                <a:gd name="T8" fmla="*/ 1154258572 w 216"/>
                <a:gd name="T9" fmla="*/ 2147483647 h 287"/>
                <a:gd name="T10" fmla="*/ 2147483647 w 216"/>
                <a:gd name="T11" fmla="*/ 1136128820 h 287"/>
                <a:gd name="T12" fmla="*/ 2147483647 w 216"/>
                <a:gd name="T13" fmla="*/ 1136128820 h 287"/>
                <a:gd name="T14" fmla="*/ 2147483647 w 216"/>
                <a:gd name="T15" fmla="*/ 2147483647 h 287"/>
                <a:gd name="T16" fmla="*/ 2147483647 w 216"/>
                <a:gd name="T17" fmla="*/ 2147483647 h 287"/>
                <a:gd name="T18" fmla="*/ 2147483647 w 216"/>
                <a:gd name="T19" fmla="*/ 2147483647 h 287"/>
                <a:gd name="T20" fmla="*/ 2147483647 w 216"/>
                <a:gd name="T21" fmla="*/ 0 h 287"/>
                <a:gd name="T22" fmla="*/ 2147483647 w 216"/>
                <a:gd name="T23" fmla="*/ 0 h 287"/>
                <a:gd name="T24" fmla="*/ 0 w 216"/>
                <a:gd name="T25" fmla="*/ 2147483647 h 287"/>
                <a:gd name="T26" fmla="*/ 0 w 216"/>
                <a:gd name="T27" fmla="*/ 2147483647 h 287"/>
                <a:gd name="T28" fmla="*/ 2147483647 w 216"/>
                <a:gd name="T29" fmla="*/ 2147483647 h 287"/>
                <a:gd name="T30" fmla="*/ 2147483647 w 216"/>
                <a:gd name="T31" fmla="*/ 2147483647 h 287"/>
                <a:gd name="T32" fmla="*/ 2147483647 w 216"/>
                <a:gd name="T33" fmla="*/ 2147483647 h 287"/>
                <a:gd name="T34" fmla="*/ 2147483647 w 216"/>
                <a:gd name="T35" fmla="*/ 2147483647 h 2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
                <a:gd name="T55" fmla="*/ 0 h 287"/>
                <a:gd name="T56" fmla="*/ 216 w 216"/>
                <a:gd name="T57" fmla="*/ 287 h 28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 h="287">
                  <a:moveTo>
                    <a:pt x="213" y="278"/>
                  </a:moveTo>
                  <a:cubicBezTo>
                    <a:pt x="213" y="281"/>
                    <a:pt x="210" y="284"/>
                    <a:pt x="207" y="284"/>
                  </a:cubicBezTo>
                  <a:cubicBezTo>
                    <a:pt x="9" y="284"/>
                    <a:pt x="9" y="284"/>
                    <a:pt x="9" y="284"/>
                  </a:cubicBezTo>
                  <a:cubicBezTo>
                    <a:pt x="6" y="284"/>
                    <a:pt x="3" y="281"/>
                    <a:pt x="3" y="278"/>
                  </a:cubicBezTo>
                  <a:cubicBezTo>
                    <a:pt x="3" y="9"/>
                    <a:pt x="3" y="9"/>
                    <a:pt x="3" y="9"/>
                  </a:cubicBezTo>
                  <a:cubicBezTo>
                    <a:pt x="3" y="6"/>
                    <a:pt x="6" y="3"/>
                    <a:pt x="9" y="3"/>
                  </a:cubicBezTo>
                  <a:cubicBezTo>
                    <a:pt x="207" y="3"/>
                    <a:pt x="207" y="3"/>
                    <a:pt x="207" y="3"/>
                  </a:cubicBezTo>
                  <a:cubicBezTo>
                    <a:pt x="210" y="3"/>
                    <a:pt x="213" y="6"/>
                    <a:pt x="213" y="9"/>
                  </a:cubicBezTo>
                  <a:lnTo>
                    <a:pt x="213" y="278"/>
                  </a:lnTo>
                  <a:close/>
                  <a:moveTo>
                    <a:pt x="216" y="9"/>
                  </a:moveTo>
                  <a:cubicBezTo>
                    <a:pt x="216" y="4"/>
                    <a:pt x="212" y="0"/>
                    <a:pt x="207" y="0"/>
                  </a:cubicBezTo>
                  <a:cubicBezTo>
                    <a:pt x="9" y="0"/>
                    <a:pt x="9" y="0"/>
                    <a:pt x="9" y="0"/>
                  </a:cubicBezTo>
                  <a:cubicBezTo>
                    <a:pt x="4" y="0"/>
                    <a:pt x="0" y="4"/>
                    <a:pt x="0" y="9"/>
                  </a:cubicBezTo>
                  <a:cubicBezTo>
                    <a:pt x="0" y="278"/>
                    <a:pt x="0" y="278"/>
                    <a:pt x="0" y="278"/>
                  </a:cubicBezTo>
                  <a:cubicBezTo>
                    <a:pt x="0" y="283"/>
                    <a:pt x="4" y="287"/>
                    <a:pt x="9" y="287"/>
                  </a:cubicBezTo>
                  <a:cubicBezTo>
                    <a:pt x="207" y="287"/>
                    <a:pt x="207" y="287"/>
                    <a:pt x="207" y="287"/>
                  </a:cubicBezTo>
                  <a:cubicBezTo>
                    <a:pt x="212" y="287"/>
                    <a:pt x="216" y="283"/>
                    <a:pt x="216" y="278"/>
                  </a:cubicBezTo>
                  <a:lnTo>
                    <a:pt x="216" y="9"/>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04" name="Freeform 84"/>
            <p:cNvSpPr>
              <a:spLocks/>
            </p:cNvSpPr>
            <p:nvPr/>
          </p:nvSpPr>
          <p:spPr bwMode="auto">
            <a:xfrm>
              <a:off x="2644" y="1843"/>
              <a:ext cx="474" cy="460"/>
            </a:xfrm>
            <a:custGeom>
              <a:avLst/>
              <a:gdLst>
                <a:gd name="T0" fmla="*/ 2147483647 w 201"/>
                <a:gd name="T1" fmla="*/ 2147483647 h 195"/>
                <a:gd name="T2" fmla="*/ 2147483647 w 201"/>
                <a:gd name="T3" fmla="*/ 2147483647 h 195"/>
                <a:gd name="T4" fmla="*/ 2147483647 w 201"/>
                <a:gd name="T5" fmla="*/ 0 h 195"/>
                <a:gd name="T6" fmla="*/ 2147483647 w 201"/>
                <a:gd name="T7" fmla="*/ 0 h 195"/>
                <a:gd name="T8" fmla="*/ 0 w 201"/>
                <a:gd name="T9" fmla="*/ 2147483647 h 195"/>
                <a:gd name="T10" fmla="*/ 0 w 201"/>
                <a:gd name="T11" fmla="*/ 2147483647 h 195"/>
                <a:gd name="T12" fmla="*/ 2147483647 w 201"/>
                <a:gd name="T13" fmla="*/ 2147483647 h 195"/>
                <a:gd name="T14" fmla="*/ 2147483647 w 201"/>
                <a:gd name="T15" fmla="*/ 2147483647 h 19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195"/>
                <a:gd name="T26" fmla="*/ 201 w 201"/>
                <a:gd name="T27" fmla="*/ 195 h 1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195">
                  <a:moveTo>
                    <a:pt x="201" y="155"/>
                  </a:moveTo>
                  <a:cubicBezTo>
                    <a:pt x="201" y="7"/>
                    <a:pt x="201" y="7"/>
                    <a:pt x="201" y="7"/>
                  </a:cubicBezTo>
                  <a:cubicBezTo>
                    <a:pt x="201" y="3"/>
                    <a:pt x="198" y="0"/>
                    <a:pt x="194" y="0"/>
                  </a:cubicBezTo>
                  <a:cubicBezTo>
                    <a:pt x="7" y="0"/>
                    <a:pt x="7" y="0"/>
                    <a:pt x="7" y="0"/>
                  </a:cubicBezTo>
                  <a:cubicBezTo>
                    <a:pt x="3" y="0"/>
                    <a:pt x="0" y="3"/>
                    <a:pt x="0" y="7"/>
                  </a:cubicBezTo>
                  <a:cubicBezTo>
                    <a:pt x="0" y="139"/>
                    <a:pt x="0" y="139"/>
                    <a:pt x="0" y="139"/>
                  </a:cubicBezTo>
                  <a:cubicBezTo>
                    <a:pt x="27" y="140"/>
                    <a:pt x="54" y="159"/>
                    <a:pt x="79" y="172"/>
                  </a:cubicBezTo>
                  <a:cubicBezTo>
                    <a:pt x="123" y="195"/>
                    <a:pt x="165" y="181"/>
                    <a:pt x="201" y="155"/>
                  </a:cubicBezTo>
                  <a:close/>
                </a:path>
              </a:pathLst>
            </a:custGeom>
            <a:gradFill rotWithShape="1">
              <a:gsLst>
                <a:gs pos="0">
                  <a:srgbClr val="CFD2DC"/>
                </a:gs>
                <a:gs pos="100000">
                  <a:srgbClr val="A6ACBE"/>
                </a:gs>
              </a:gsLst>
              <a:lin ang="5400000" scaled="1"/>
            </a:gradFill>
            <a:ln w="9525">
              <a:noFill/>
              <a:round/>
              <a:headEnd/>
              <a:tailEnd/>
            </a:ln>
          </p:spPr>
          <p:txBody>
            <a:bodyPr/>
            <a:lstStyle/>
            <a:p>
              <a:endParaRPr lang="zh-CN" altLang="en-US" sz="1200">
                <a:latin typeface="+mn-ea"/>
                <a:ea typeface="+mn-ea"/>
              </a:endParaRPr>
            </a:p>
          </p:txBody>
        </p:sp>
        <p:sp>
          <p:nvSpPr>
            <p:cNvPr id="205" name="Freeform 85"/>
            <p:cNvSpPr>
              <a:spLocks/>
            </p:cNvSpPr>
            <p:nvPr/>
          </p:nvSpPr>
          <p:spPr bwMode="auto">
            <a:xfrm>
              <a:off x="2691" y="1907"/>
              <a:ext cx="380" cy="363"/>
            </a:xfrm>
            <a:custGeom>
              <a:avLst/>
              <a:gdLst>
                <a:gd name="T0" fmla="*/ 2147483647 w 161"/>
                <a:gd name="T1" fmla="*/ 2147483647 h 154"/>
                <a:gd name="T2" fmla="*/ 2147483647 w 161"/>
                <a:gd name="T3" fmla="*/ 2147483647 h 154"/>
                <a:gd name="T4" fmla="*/ 2147483647 w 161"/>
                <a:gd name="T5" fmla="*/ 2147483647 h 154"/>
                <a:gd name="T6" fmla="*/ 0 w 161"/>
                <a:gd name="T7" fmla="*/ 2147483647 h 154"/>
                <a:gd name="T8" fmla="*/ 0 w 161"/>
                <a:gd name="T9" fmla="*/ 2147483647 h 154"/>
                <a:gd name="T10" fmla="*/ 2147483647 w 161"/>
                <a:gd name="T11" fmla="*/ 0 h 154"/>
                <a:gd name="T12" fmla="*/ 2147483647 w 161"/>
                <a:gd name="T13" fmla="*/ 0 h 154"/>
                <a:gd name="T14" fmla="*/ 2147483647 w 161"/>
                <a:gd name="T15" fmla="*/ 2147483647 h 154"/>
                <a:gd name="T16" fmla="*/ 2147483647 w 161"/>
                <a:gd name="T17" fmla="*/ 2147483647 h 1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
                <a:gd name="T28" fmla="*/ 0 h 154"/>
                <a:gd name="T29" fmla="*/ 161 w 161"/>
                <a:gd name="T30" fmla="*/ 154 h 1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 h="154">
                  <a:moveTo>
                    <a:pt x="161" y="146"/>
                  </a:moveTo>
                  <a:cubicBezTo>
                    <a:pt x="161" y="150"/>
                    <a:pt x="157" y="154"/>
                    <a:pt x="153" y="154"/>
                  </a:cubicBezTo>
                  <a:cubicBezTo>
                    <a:pt x="7" y="154"/>
                    <a:pt x="7" y="154"/>
                    <a:pt x="7" y="154"/>
                  </a:cubicBezTo>
                  <a:cubicBezTo>
                    <a:pt x="3" y="154"/>
                    <a:pt x="0" y="150"/>
                    <a:pt x="0" y="146"/>
                  </a:cubicBezTo>
                  <a:cubicBezTo>
                    <a:pt x="0" y="7"/>
                    <a:pt x="0" y="7"/>
                    <a:pt x="0" y="7"/>
                  </a:cubicBezTo>
                  <a:cubicBezTo>
                    <a:pt x="0" y="3"/>
                    <a:pt x="3" y="0"/>
                    <a:pt x="7" y="0"/>
                  </a:cubicBezTo>
                  <a:cubicBezTo>
                    <a:pt x="153" y="0"/>
                    <a:pt x="153" y="0"/>
                    <a:pt x="153" y="0"/>
                  </a:cubicBezTo>
                  <a:cubicBezTo>
                    <a:pt x="157" y="0"/>
                    <a:pt x="161" y="3"/>
                    <a:pt x="161" y="7"/>
                  </a:cubicBezTo>
                  <a:lnTo>
                    <a:pt x="161" y="146"/>
                  </a:lnTo>
                  <a:close/>
                </a:path>
              </a:pathLst>
            </a:custGeom>
            <a:solidFill>
              <a:srgbClr val="FFFFFF"/>
            </a:solidFill>
            <a:ln w="9525">
              <a:noFill/>
              <a:round/>
              <a:headEnd/>
              <a:tailEnd/>
            </a:ln>
          </p:spPr>
          <p:txBody>
            <a:bodyPr/>
            <a:lstStyle/>
            <a:p>
              <a:endParaRPr lang="zh-CN" altLang="en-US" sz="1200">
                <a:latin typeface="+mn-ea"/>
                <a:ea typeface="+mn-ea"/>
              </a:endParaRPr>
            </a:p>
          </p:txBody>
        </p:sp>
        <p:sp>
          <p:nvSpPr>
            <p:cNvPr id="206" name="Freeform 86"/>
            <p:cNvSpPr>
              <a:spLocks noEditPoints="1"/>
            </p:cNvSpPr>
            <p:nvPr/>
          </p:nvSpPr>
          <p:spPr bwMode="auto">
            <a:xfrm>
              <a:off x="2686" y="1902"/>
              <a:ext cx="390" cy="373"/>
            </a:xfrm>
            <a:custGeom>
              <a:avLst/>
              <a:gdLst>
                <a:gd name="T0" fmla="*/ 2147483647 w 165"/>
                <a:gd name="T1" fmla="*/ 2147483647 h 158"/>
                <a:gd name="T2" fmla="*/ 2147483647 w 165"/>
                <a:gd name="T3" fmla="*/ 2147483647 h 158"/>
                <a:gd name="T4" fmla="*/ 2147483647 w 165"/>
                <a:gd name="T5" fmla="*/ 2147483647 h 158"/>
                <a:gd name="T6" fmla="*/ 1478722432 w 165"/>
                <a:gd name="T7" fmla="*/ 2147483647 h 158"/>
                <a:gd name="T8" fmla="*/ 1478722432 w 165"/>
                <a:gd name="T9" fmla="*/ 2147483647 h 158"/>
                <a:gd name="T10" fmla="*/ 2147483647 w 165"/>
                <a:gd name="T11" fmla="*/ 1448081609 h 158"/>
                <a:gd name="T12" fmla="*/ 2147483647 w 165"/>
                <a:gd name="T13" fmla="*/ 1448081609 h 158"/>
                <a:gd name="T14" fmla="*/ 2147483647 w 165"/>
                <a:gd name="T15" fmla="*/ 2147483647 h 158"/>
                <a:gd name="T16" fmla="*/ 2147483647 w 165"/>
                <a:gd name="T17" fmla="*/ 2147483647 h 158"/>
                <a:gd name="T18" fmla="*/ 2147483647 w 165"/>
                <a:gd name="T19" fmla="*/ 2147483647 h 158"/>
                <a:gd name="T20" fmla="*/ 2147483647 w 165"/>
                <a:gd name="T21" fmla="*/ 0 h 158"/>
                <a:gd name="T22" fmla="*/ 2147483647 w 165"/>
                <a:gd name="T23" fmla="*/ 0 h 158"/>
                <a:gd name="T24" fmla="*/ 0 w 165"/>
                <a:gd name="T25" fmla="*/ 2147483647 h 158"/>
                <a:gd name="T26" fmla="*/ 0 w 165"/>
                <a:gd name="T27" fmla="*/ 2147483647 h 158"/>
                <a:gd name="T28" fmla="*/ 2147483647 w 165"/>
                <a:gd name="T29" fmla="*/ 2147483647 h 158"/>
                <a:gd name="T30" fmla="*/ 2147483647 w 165"/>
                <a:gd name="T31" fmla="*/ 2147483647 h 158"/>
                <a:gd name="T32" fmla="*/ 2147483647 w 165"/>
                <a:gd name="T33" fmla="*/ 2147483647 h 158"/>
                <a:gd name="T34" fmla="*/ 2147483647 w 165"/>
                <a:gd name="T35" fmla="*/ 2147483647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5"/>
                <a:gd name="T55" fmla="*/ 0 h 158"/>
                <a:gd name="T56" fmla="*/ 165 w 165"/>
                <a:gd name="T57" fmla="*/ 158 h 1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5" h="158">
                  <a:moveTo>
                    <a:pt x="161" y="148"/>
                  </a:moveTo>
                  <a:cubicBezTo>
                    <a:pt x="161" y="151"/>
                    <a:pt x="158" y="154"/>
                    <a:pt x="155" y="154"/>
                  </a:cubicBezTo>
                  <a:cubicBezTo>
                    <a:pt x="9" y="154"/>
                    <a:pt x="9" y="154"/>
                    <a:pt x="9" y="154"/>
                  </a:cubicBezTo>
                  <a:cubicBezTo>
                    <a:pt x="6" y="154"/>
                    <a:pt x="4" y="151"/>
                    <a:pt x="4" y="148"/>
                  </a:cubicBezTo>
                  <a:cubicBezTo>
                    <a:pt x="4" y="9"/>
                    <a:pt x="4" y="9"/>
                    <a:pt x="4" y="9"/>
                  </a:cubicBezTo>
                  <a:cubicBezTo>
                    <a:pt x="4" y="6"/>
                    <a:pt x="6" y="4"/>
                    <a:pt x="9" y="4"/>
                  </a:cubicBezTo>
                  <a:cubicBezTo>
                    <a:pt x="155" y="4"/>
                    <a:pt x="155" y="4"/>
                    <a:pt x="155" y="4"/>
                  </a:cubicBezTo>
                  <a:cubicBezTo>
                    <a:pt x="158" y="4"/>
                    <a:pt x="161" y="6"/>
                    <a:pt x="161" y="9"/>
                  </a:cubicBezTo>
                  <a:lnTo>
                    <a:pt x="161" y="148"/>
                  </a:lnTo>
                  <a:close/>
                  <a:moveTo>
                    <a:pt x="165" y="9"/>
                  </a:moveTo>
                  <a:cubicBezTo>
                    <a:pt x="165" y="4"/>
                    <a:pt x="160" y="0"/>
                    <a:pt x="155" y="0"/>
                  </a:cubicBezTo>
                  <a:cubicBezTo>
                    <a:pt x="9" y="0"/>
                    <a:pt x="9" y="0"/>
                    <a:pt x="9" y="0"/>
                  </a:cubicBezTo>
                  <a:cubicBezTo>
                    <a:pt x="4" y="0"/>
                    <a:pt x="0" y="4"/>
                    <a:pt x="0" y="9"/>
                  </a:cubicBezTo>
                  <a:cubicBezTo>
                    <a:pt x="0" y="148"/>
                    <a:pt x="0" y="148"/>
                    <a:pt x="0" y="148"/>
                  </a:cubicBezTo>
                  <a:cubicBezTo>
                    <a:pt x="0" y="153"/>
                    <a:pt x="4" y="158"/>
                    <a:pt x="9" y="158"/>
                  </a:cubicBezTo>
                  <a:cubicBezTo>
                    <a:pt x="155" y="158"/>
                    <a:pt x="155" y="158"/>
                    <a:pt x="155" y="158"/>
                  </a:cubicBezTo>
                  <a:cubicBezTo>
                    <a:pt x="160" y="158"/>
                    <a:pt x="165" y="153"/>
                    <a:pt x="165" y="148"/>
                  </a:cubicBezTo>
                  <a:lnTo>
                    <a:pt x="165" y="9"/>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07" name="Freeform 87"/>
            <p:cNvSpPr>
              <a:spLocks/>
            </p:cNvSpPr>
            <p:nvPr/>
          </p:nvSpPr>
          <p:spPr bwMode="auto">
            <a:xfrm>
              <a:off x="2956" y="2325"/>
              <a:ext cx="120" cy="115"/>
            </a:xfrm>
            <a:custGeom>
              <a:avLst/>
              <a:gdLst>
                <a:gd name="T0" fmla="*/ 61 w 120"/>
                <a:gd name="T1" fmla="*/ 0 h 115"/>
                <a:gd name="T2" fmla="*/ 75 w 120"/>
                <a:gd name="T3" fmla="*/ 45 h 115"/>
                <a:gd name="T4" fmla="*/ 120 w 120"/>
                <a:gd name="T5" fmla="*/ 45 h 115"/>
                <a:gd name="T6" fmla="*/ 85 w 120"/>
                <a:gd name="T7" fmla="*/ 71 h 115"/>
                <a:gd name="T8" fmla="*/ 99 w 120"/>
                <a:gd name="T9" fmla="*/ 115 h 115"/>
                <a:gd name="T10" fmla="*/ 61 w 120"/>
                <a:gd name="T11" fmla="*/ 87 h 115"/>
                <a:gd name="T12" fmla="*/ 23 w 120"/>
                <a:gd name="T13" fmla="*/ 115 h 115"/>
                <a:gd name="T14" fmla="*/ 37 w 120"/>
                <a:gd name="T15" fmla="*/ 71 h 115"/>
                <a:gd name="T16" fmla="*/ 0 w 120"/>
                <a:gd name="T17" fmla="*/ 45 h 115"/>
                <a:gd name="T18" fmla="*/ 47 w 120"/>
                <a:gd name="T19" fmla="*/ 45 h 115"/>
                <a:gd name="T20" fmla="*/ 61 w 120"/>
                <a:gd name="T21" fmla="*/ 0 h 1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
                <a:gd name="T34" fmla="*/ 0 h 115"/>
                <a:gd name="T35" fmla="*/ 120 w 120"/>
                <a:gd name="T36" fmla="*/ 115 h 1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 h="115">
                  <a:moveTo>
                    <a:pt x="61" y="0"/>
                  </a:moveTo>
                  <a:lnTo>
                    <a:pt x="75" y="45"/>
                  </a:lnTo>
                  <a:lnTo>
                    <a:pt x="120" y="45"/>
                  </a:lnTo>
                  <a:lnTo>
                    <a:pt x="85" y="71"/>
                  </a:lnTo>
                  <a:lnTo>
                    <a:pt x="99" y="115"/>
                  </a:lnTo>
                  <a:lnTo>
                    <a:pt x="61" y="87"/>
                  </a:lnTo>
                  <a:lnTo>
                    <a:pt x="23" y="115"/>
                  </a:lnTo>
                  <a:lnTo>
                    <a:pt x="37" y="71"/>
                  </a:lnTo>
                  <a:lnTo>
                    <a:pt x="0" y="45"/>
                  </a:lnTo>
                  <a:lnTo>
                    <a:pt x="47" y="45"/>
                  </a:lnTo>
                  <a:lnTo>
                    <a:pt x="61" y="0"/>
                  </a:lnTo>
                  <a:close/>
                </a:path>
              </a:pathLst>
            </a:custGeom>
            <a:solidFill>
              <a:srgbClr val="646C89"/>
            </a:solidFill>
            <a:ln w="9525">
              <a:noFill/>
              <a:round/>
              <a:headEnd/>
              <a:tailEnd/>
            </a:ln>
          </p:spPr>
          <p:txBody>
            <a:bodyPr/>
            <a:lstStyle/>
            <a:p>
              <a:endParaRPr lang="zh-CN" altLang="en-US" sz="1200">
                <a:latin typeface="+mn-ea"/>
                <a:ea typeface="+mn-ea"/>
              </a:endParaRPr>
            </a:p>
          </p:txBody>
        </p:sp>
        <p:sp>
          <p:nvSpPr>
            <p:cNvPr id="208" name="Freeform 88"/>
            <p:cNvSpPr>
              <a:spLocks/>
            </p:cNvSpPr>
            <p:nvPr/>
          </p:nvSpPr>
          <p:spPr bwMode="auto">
            <a:xfrm>
              <a:off x="2965" y="2334"/>
              <a:ext cx="102" cy="97"/>
            </a:xfrm>
            <a:custGeom>
              <a:avLst/>
              <a:gdLst>
                <a:gd name="T0" fmla="*/ 52 w 102"/>
                <a:gd name="T1" fmla="*/ 0 h 97"/>
                <a:gd name="T2" fmla="*/ 64 w 102"/>
                <a:gd name="T3" fmla="*/ 38 h 97"/>
                <a:gd name="T4" fmla="*/ 102 w 102"/>
                <a:gd name="T5" fmla="*/ 38 h 97"/>
                <a:gd name="T6" fmla="*/ 71 w 102"/>
                <a:gd name="T7" fmla="*/ 59 h 97"/>
                <a:gd name="T8" fmla="*/ 83 w 102"/>
                <a:gd name="T9" fmla="*/ 97 h 97"/>
                <a:gd name="T10" fmla="*/ 52 w 102"/>
                <a:gd name="T11" fmla="*/ 73 h 97"/>
                <a:gd name="T12" fmla="*/ 21 w 102"/>
                <a:gd name="T13" fmla="*/ 97 h 97"/>
                <a:gd name="T14" fmla="*/ 33 w 102"/>
                <a:gd name="T15" fmla="*/ 59 h 97"/>
                <a:gd name="T16" fmla="*/ 0 w 102"/>
                <a:gd name="T17" fmla="*/ 38 h 97"/>
                <a:gd name="T18" fmla="*/ 40 w 102"/>
                <a:gd name="T19" fmla="*/ 38 h 97"/>
                <a:gd name="T20" fmla="*/ 52 w 102"/>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2"/>
                <a:gd name="T34" fmla="*/ 0 h 97"/>
                <a:gd name="T35" fmla="*/ 102 w 102"/>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2" h="97">
                  <a:moveTo>
                    <a:pt x="52" y="0"/>
                  </a:moveTo>
                  <a:lnTo>
                    <a:pt x="64" y="38"/>
                  </a:lnTo>
                  <a:lnTo>
                    <a:pt x="102" y="38"/>
                  </a:lnTo>
                  <a:lnTo>
                    <a:pt x="71" y="59"/>
                  </a:lnTo>
                  <a:lnTo>
                    <a:pt x="83" y="97"/>
                  </a:lnTo>
                  <a:lnTo>
                    <a:pt x="52" y="73"/>
                  </a:lnTo>
                  <a:lnTo>
                    <a:pt x="21" y="97"/>
                  </a:lnTo>
                  <a:lnTo>
                    <a:pt x="33" y="59"/>
                  </a:lnTo>
                  <a:lnTo>
                    <a:pt x="0" y="38"/>
                  </a:lnTo>
                  <a:lnTo>
                    <a:pt x="40" y="38"/>
                  </a:lnTo>
                  <a:lnTo>
                    <a:pt x="52" y="0"/>
                  </a:lnTo>
                  <a:close/>
                </a:path>
              </a:pathLst>
            </a:custGeom>
            <a:solidFill>
              <a:srgbClr val="FFCC68"/>
            </a:solidFill>
            <a:ln w="9525">
              <a:noFill/>
              <a:round/>
              <a:headEnd/>
              <a:tailEnd/>
            </a:ln>
          </p:spPr>
          <p:txBody>
            <a:bodyPr/>
            <a:lstStyle/>
            <a:p>
              <a:endParaRPr lang="zh-CN" altLang="en-US" sz="1200">
                <a:latin typeface="+mn-ea"/>
                <a:ea typeface="+mn-ea"/>
              </a:endParaRPr>
            </a:p>
          </p:txBody>
        </p:sp>
        <p:sp>
          <p:nvSpPr>
            <p:cNvPr id="209" name="Freeform 89"/>
            <p:cNvSpPr>
              <a:spLocks noEditPoints="1"/>
            </p:cNvSpPr>
            <p:nvPr/>
          </p:nvSpPr>
          <p:spPr bwMode="auto">
            <a:xfrm>
              <a:off x="2963" y="2329"/>
              <a:ext cx="108" cy="104"/>
            </a:xfrm>
            <a:custGeom>
              <a:avLst/>
              <a:gdLst>
                <a:gd name="T0" fmla="*/ 52 w 108"/>
                <a:gd name="T1" fmla="*/ 5 h 104"/>
                <a:gd name="T2" fmla="*/ 63 w 108"/>
                <a:gd name="T3" fmla="*/ 43 h 104"/>
                <a:gd name="T4" fmla="*/ 66 w 108"/>
                <a:gd name="T5" fmla="*/ 43 h 104"/>
                <a:gd name="T6" fmla="*/ 66 w 108"/>
                <a:gd name="T7" fmla="*/ 43 h 104"/>
                <a:gd name="T8" fmla="*/ 104 w 108"/>
                <a:gd name="T9" fmla="*/ 43 h 104"/>
                <a:gd name="T10" fmla="*/ 104 w 108"/>
                <a:gd name="T11" fmla="*/ 41 h 104"/>
                <a:gd name="T12" fmla="*/ 73 w 108"/>
                <a:gd name="T13" fmla="*/ 64 h 104"/>
                <a:gd name="T14" fmla="*/ 70 w 108"/>
                <a:gd name="T15" fmla="*/ 64 h 104"/>
                <a:gd name="T16" fmla="*/ 73 w 108"/>
                <a:gd name="T17" fmla="*/ 64 h 104"/>
                <a:gd name="T18" fmla="*/ 85 w 108"/>
                <a:gd name="T19" fmla="*/ 102 h 104"/>
                <a:gd name="T20" fmla="*/ 85 w 108"/>
                <a:gd name="T21" fmla="*/ 100 h 104"/>
                <a:gd name="T22" fmla="*/ 54 w 108"/>
                <a:gd name="T23" fmla="*/ 78 h 104"/>
                <a:gd name="T24" fmla="*/ 54 w 108"/>
                <a:gd name="T25" fmla="*/ 78 h 104"/>
                <a:gd name="T26" fmla="*/ 54 w 108"/>
                <a:gd name="T27" fmla="*/ 78 h 104"/>
                <a:gd name="T28" fmla="*/ 21 w 108"/>
                <a:gd name="T29" fmla="*/ 100 h 104"/>
                <a:gd name="T30" fmla="*/ 23 w 108"/>
                <a:gd name="T31" fmla="*/ 102 h 104"/>
                <a:gd name="T32" fmla="*/ 35 w 108"/>
                <a:gd name="T33" fmla="*/ 64 h 104"/>
                <a:gd name="T34" fmla="*/ 35 w 108"/>
                <a:gd name="T35" fmla="*/ 64 h 104"/>
                <a:gd name="T36" fmla="*/ 35 w 108"/>
                <a:gd name="T37" fmla="*/ 64 h 104"/>
                <a:gd name="T38" fmla="*/ 4 w 108"/>
                <a:gd name="T39" fmla="*/ 41 h 104"/>
                <a:gd name="T40" fmla="*/ 2 w 108"/>
                <a:gd name="T41" fmla="*/ 43 h 104"/>
                <a:gd name="T42" fmla="*/ 42 w 108"/>
                <a:gd name="T43" fmla="*/ 43 h 104"/>
                <a:gd name="T44" fmla="*/ 42 w 108"/>
                <a:gd name="T45" fmla="*/ 43 h 104"/>
                <a:gd name="T46" fmla="*/ 42 w 108"/>
                <a:gd name="T47" fmla="*/ 43 h 104"/>
                <a:gd name="T48" fmla="*/ 54 w 108"/>
                <a:gd name="T49" fmla="*/ 5 h 104"/>
                <a:gd name="T50" fmla="*/ 52 w 108"/>
                <a:gd name="T51" fmla="*/ 5 h 104"/>
                <a:gd name="T52" fmla="*/ 42 w 108"/>
                <a:gd name="T53" fmla="*/ 41 h 104"/>
                <a:gd name="T54" fmla="*/ 2 w 108"/>
                <a:gd name="T55" fmla="*/ 41 h 104"/>
                <a:gd name="T56" fmla="*/ 0 w 108"/>
                <a:gd name="T57" fmla="*/ 41 h 104"/>
                <a:gd name="T58" fmla="*/ 2 w 108"/>
                <a:gd name="T59" fmla="*/ 43 h 104"/>
                <a:gd name="T60" fmla="*/ 33 w 108"/>
                <a:gd name="T61" fmla="*/ 67 h 104"/>
                <a:gd name="T62" fmla="*/ 33 w 108"/>
                <a:gd name="T63" fmla="*/ 64 h 104"/>
                <a:gd name="T64" fmla="*/ 21 w 108"/>
                <a:gd name="T65" fmla="*/ 102 h 104"/>
                <a:gd name="T66" fmla="*/ 21 w 108"/>
                <a:gd name="T67" fmla="*/ 104 h 104"/>
                <a:gd name="T68" fmla="*/ 23 w 108"/>
                <a:gd name="T69" fmla="*/ 102 h 104"/>
                <a:gd name="T70" fmla="*/ 54 w 108"/>
                <a:gd name="T71" fmla="*/ 81 h 104"/>
                <a:gd name="T72" fmla="*/ 54 w 108"/>
                <a:gd name="T73" fmla="*/ 81 h 104"/>
                <a:gd name="T74" fmla="*/ 85 w 108"/>
                <a:gd name="T75" fmla="*/ 102 h 104"/>
                <a:gd name="T76" fmla="*/ 87 w 108"/>
                <a:gd name="T77" fmla="*/ 104 h 104"/>
                <a:gd name="T78" fmla="*/ 87 w 108"/>
                <a:gd name="T79" fmla="*/ 102 h 104"/>
                <a:gd name="T80" fmla="*/ 75 w 108"/>
                <a:gd name="T81" fmla="*/ 64 h 104"/>
                <a:gd name="T82" fmla="*/ 73 w 108"/>
                <a:gd name="T83" fmla="*/ 67 h 104"/>
                <a:gd name="T84" fmla="*/ 106 w 108"/>
                <a:gd name="T85" fmla="*/ 43 h 104"/>
                <a:gd name="T86" fmla="*/ 108 w 108"/>
                <a:gd name="T87" fmla="*/ 41 h 104"/>
                <a:gd name="T88" fmla="*/ 104 w 108"/>
                <a:gd name="T89" fmla="*/ 41 h 104"/>
                <a:gd name="T90" fmla="*/ 66 w 108"/>
                <a:gd name="T91" fmla="*/ 41 h 104"/>
                <a:gd name="T92" fmla="*/ 66 w 108"/>
                <a:gd name="T93" fmla="*/ 41 h 104"/>
                <a:gd name="T94" fmla="*/ 54 w 108"/>
                <a:gd name="T95" fmla="*/ 5 h 104"/>
                <a:gd name="T96" fmla="*/ 54 w 108"/>
                <a:gd name="T97" fmla="*/ 0 h 104"/>
                <a:gd name="T98" fmla="*/ 52 w 108"/>
                <a:gd name="T99" fmla="*/ 5 h 104"/>
                <a:gd name="T100" fmla="*/ 40 w 108"/>
                <a:gd name="T101" fmla="*/ 41 h 104"/>
                <a:gd name="T102" fmla="*/ 42 w 108"/>
                <a:gd name="T103" fmla="*/ 41 h 1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8"/>
                <a:gd name="T157" fmla="*/ 0 h 104"/>
                <a:gd name="T158" fmla="*/ 108 w 108"/>
                <a:gd name="T159" fmla="*/ 104 h 10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8" h="104">
                  <a:moveTo>
                    <a:pt x="52" y="5"/>
                  </a:moveTo>
                  <a:lnTo>
                    <a:pt x="63" y="43"/>
                  </a:lnTo>
                  <a:lnTo>
                    <a:pt x="66" y="43"/>
                  </a:lnTo>
                  <a:lnTo>
                    <a:pt x="104" y="43"/>
                  </a:lnTo>
                  <a:lnTo>
                    <a:pt x="104" y="41"/>
                  </a:lnTo>
                  <a:lnTo>
                    <a:pt x="73" y="64"/>
                  </a:lnTo>
                  <a:lnTo>
                    <a:pt x="70" y="64"/>
                  </a:lnTo>
                  <a:lnTo>
                    <a:pt x="73" y="64"/>
                  </a:lnTo>
                  <a:lnTo>
                    <a:pt x="85" y="102"/>
                  </a:lnTo>
                  <a:lnTo>
                    <a:pt x="85" y="100"/>
                  </a:lnTo>
                  <a:lnTo>
                    <a:pt x="54" y="78"/>
                  </a:lnTo>
                  <a:lnTo>
                    <a:pt x="21" y="100"/>
                  </a:lnTo>
                  <a:lnTo>
                    <a:pt x="23" y="102"/>
                  </a:lnTo>
                  <a:lnTo>
                    <a:pt x="35" y="64"/>
                  </a:lnTo>
                  <a:lnTo>
                    <a:pt x="4" y="41"/>
                  </a:lnTo>
                  <a:lnTo>
                    <a:pt x="2" y="43"/>
                  </a:lnTo>
                  <a:lnTo>
                    <a:pt x="42" y="43"/>
                  </a:lnTo>
                  <a:lnTo>
                    <a:pt x="54" y="5"/>
                  </a:lnTo>
                  <a:lnTo>
                    <a:pt x="52" y="5"/>
                  </a:lnTo>
                  <a:close/>
                  <a:moveTo>
                    <a:pt x="42" y="41"/>
                  </a:moveTo>
                  <a:lnTo>
                    <a:pt x="2" y="41"/>
                  </a:lnTo>
                  <a:lnTo>
                    <a:pt x="0" y="41"/>
                  </a:lnTo>
                  <a:lnTo>
                    <a:pt x="2" y="43"/>
                  </a:lnTo>
                  <a:lnTo>
                    <a:pt x="33" y="67"/>
                  </a:lnTo>
                  <a:lnTo>
                    <a:pt x="33" y="64"/>
                  </a:lnTo>
                  <a:lnTo>
                    <a:pt x="21" y="102"/>
                  </a:lnTo>
                  <a:lnTo>
                    <a:pt x="21" y="104"/>
                  </a:lnTo>
                  <a:lnTo>
                    <a:pt x="23" y="102"/>
                  </a:lnTo>
                  <a:lnTo>
                    <a:pt x="54" y="81"/>
                  </a:lnTo>
                  <a:lnTo>
                    <a:pt x="85" y="102"/>
                  </a:lnTo>
                  <a:lnTo>
                    <a:pt x="87" y="104"/>
                  </a:lnTo>
                  <a:lnTo>
                    <a:pt x="87" y="102"/>
                  </a:lnTo>
                  <a:lnTo>
                    <a:pt x="75" y="64"/>
                  </a:lnTo>
                  <a:lnTo>
                    <a:pt x="73" y="67"/>
                  </a:lnTo>
                  <a:lnTo>
                    <a:pt x="106" y="43"/>
                  </a:lnTo>
                  <a:lnTo>
                    <a:pt x="108" y="41"/>
                  </a:lnTo>
                  <a:lnTo>
                    <a:pt x="104" y="41"/>
                  </a:lnTo>
                  <a:lnTo>
                    <a:pt x="66" y="41"/>
                  </a:lnTo>
                  <a:lnTo>
                    <a:pt x="54" y="5"/>
                  </a:lnTo>
                  <a:lnTo>
                    <a:pt x="54" y="0"/>
                  </a:lnTo>
                  <a:lnTo>
                    <a:pt x="52" y="5"/>
                  </a:lnTo>
                  <a:lnTo>
                    <a:pt x="40" y="41"/>
                  </a:lnTo>
                  <a:lnTo>
                    <a:pt x="42" y="41"/>
                  </a:lnTo>
                  <a:close/>
                </a:path>
              </a:pathLst>
            </a:custGeom>
            <a:solidFill>
              <a:srgbClr val="F8981D"/>
            </a:solidFill>
            <a:ln w="9525">
              <a:noFill/>
              <a:round/>
              <a:headEnd/>
              <a:tailEnd/>
            </a:ln>
          </p:spPr>
          <p:txBody>
            <a:bodyPr/>
            <a:lstStyle/>
            <a:p>
              <a:endParaRPr lang="zh-CN" altLang="en-US" sz="1200">
                <a:latin typeface="+mn-ea"/>
                <a:ea typeface="+mn-ea"/>
              </a:endParaRPr>
            </a:p>
          </p:txBody>
        </p:sp>
        <p:sp>
          <p:nvSpPr>
            <p:cNvPr id="210" name="Freeform 90"/>
            <p:cNvSpPr>
              <a:spLocks noEditPoints="1"/>
            </p:cNvSpPr>
            <p:nvPr/>
          </p:nvSpPr>
          <p:spPr bwMode="auto">
            <a:xfrm>
              <a:off x="2691" y="2344"/>
              <a:ext cx="33" cy="73"/>
            </a:xfrm>
            <a:custGeom>
              <a:avLst/>
              <a:gdLst>
                <a:gd name="T0" fmla="*/ 33 w 33"/>
                <a:gd name="T1" fmla="*/ 73 h 73"/>
                <a:gd name="T2" fmla="*/ 26 w 33"/>
                <a:gd name="T3" fmla="*/ 73 h 73"/>
                <a:gd name="T4" fmla="*/ 24 w 33"/>
                <a:gd name="T5" fmla="*/ 56 h 73"/>
                <a:gd name="T6" fmla="*/ 10 w 33"/>
                <a:gd name="T7" fmla="*/ 56 h 73"/>
                <a:gd name="T8" fmla="*/ 7 w 33"/>
                <a:gd name="T9" fmla="*/ 73 h 73"/>
                <a:gd name="T10" fmla="*/ 0 w 33"/>
                <a:gd name="T11" fmla="*/ 73 h 73"/>
                <a:gd name="T12" fmla="*/ 0 w 33"/>
                <a:gd name="T13" fmla="*/ 73 h 73"/>
                <a:gd name="T14" fmla="*/ 14 w 33"/>
                <a:gd name="T15" fmla="*/ 0 h 73"/>
                <a:gd name="T16" fmla="*/ 21 w 33"/>
                <a:gd name="T17" fmla="*/ 0 h 73"/>
                <a:gd name="T18" fmla="*/ 33 w 33"/>
                <a:gd name="T19" fmla="*/ 73 h 73"/>
                <a:gd name="T20" fmla="*/ 24 w 33"/>
                <a:gd name="T21" fmla="*/ 52 h 73"/>
                <a:gd name="T22" fmla="*/ 17 w 33"/>
                <a:gd name="T23" fmla="*/ 11 h 73"/>
                <a:gd name="T24" fmla="*/ 10 w 33"/>
                <a:gd name="T25" fmla="*/ 52 h 73"/>
                <a:gd name="T26" fmla="*/ 24 w 33"/>
                <a:gd name="T27" fmla="*/ 52 h 7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73"/>
                <a:gd name="T44" fmla="*/ 33 w 33"/>
                <a:gd name="T45" fmla="*/ 73 h 7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73">
                  <a:moveTo>
                    <a:pt x="33" y="73"/>
                  </a:moveTo>
                  <a:lnTo>
                    <a:pt x="26" y="73"/>
                  </a:lnTo>
                  <a:lnTo>
                    <a:pt x="24" y="56"/>
                  </a:lnTo>
                  <a:lnTo>
                    <a:pt x="10" y="56"/>
                  </a:lnTo>
                  <a:lnTo>
                    <a:pt x="7" y="73"/>
                  </a:lnTo>
                  <a:lnTo>
                    <a:pt x="0" y="73"/>
                  </a:lnTo>
                  <a:lnTo>
                    <a:pt x="14" y="0"/>
                  </a:lnTo>
                  <a:lnTo>
                    <a:pt x="21" y="0"/>
                  </a:lnTo>
                  <a:lnTo>
                    <a:pt x="33" y="73"/>
                  </a:lnTo>
                  <a:close/>
                  <a:moveTo>
                    <a:pt x="24" y="52"/>
                  </a:moveTo>
                  <a:lnTo>
                    <a:pt x="17" y="11"/>
                  </a:lnTo>
                  <a:lnTo>
                    <a:pt x="10" y="52"/>
                  </a:lnTo>
                  <a:lnTo>
                    <a:pt x="24" y="52"/>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1" name="Freeform 91"/>
            <p:cNvSpPr>
              <a:spLocks/>
            </p:cNvSpPr>
            <p:nvPr/>
          </p:nvSpPr>
          <p:spPr bwMode="auto">
            <a:xfrm>
              <a:off x="2734"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856773888 h 19"/>
                <a:gd name="T10" fmla="*/ 827458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2147483647 w 11"/>
                <a:gd name="T21" fmla="*/ 856773888 h 19"/>
                <a:gd name="T22" fmla="*/ 827458203 w 11"/>
                <a:gd name="T23" fmla="*/ 856773888 h 19"/>
                <a:gd name="T24" fmla="*/ 827458203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8" y="19"/>
                  </a:cubicBezTo>
                  <a:cubicBezTo>
                    <a:pt x="2" y="19"/>
                    <a:pt x="2" y="19"/>
                    <a:pt x="2" y="19"/>
                  </a:cubicBezTo>
                  <a:cubicBezTo>
                    <a:pt x="1" y="19"/>
                    <a:pt x="0" y="18"/>
                    <a:pt x="0" y="17"/>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17"/>
                    <a:pt x="2" y="17"/>
                    <a:pt x="2"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2" name="Freeform 92"/>
            <p:cNvSpPr>
              <a:spLocks/>
            </p:cNvSpPr>
            <p:nvPr/>
          </p:nvSpPr>
          <p:spPr bwMode="auto">
            <a:xfrm>
              <a:off x="2769"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856773888 h 19"/>
                <a:gd name="T10" fmla="*/ 827458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2147483647 w 11"/>
                <a:gd name="T21" fmla="*/ 856773888 h 19"/>
                <a:gd name="T22" fmla="*/ 1192816203 w 11"/>
                <a:gd name="T23" fmla="*/ 856773888 h 19"/>
                <a:gd name="T24" fmla="*/ 1192816203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9" y="19"/>
                  </a:cubicBezTo>
                  <a:cubicBezTo>
                    <a:pt x="2" y="19"/>
                    <a:pt x="2" y="19"/>
                    <a:pt x="2" y="19"/>
                  </a:cubicBezTo>
                  <a:cubicBezTo>
                    <a:pt x="1" y="19"/>
                    <a:pt x="0" y="18"/>
                    <a:pt x="0" y="17"/>
                  </a:cubicBezTo>
                  <a:cubicBezTo>
                    <a:pt x="0" y="2"/>
                    <a:pt x="0" y="2"/>
                    <a:pt x="0" y="2"/>
                  </a:cubicBezTo>
                  <a:cubicBezTo>
                    <a:pt x="0" y="0"/>
                    <a:pt x="1" y="0"/>
                    <a:pt x="2" y="0"/>
                  </a:cubicBezTo>
                  <a:cubicBezTo>
                    <a:pt x="9" y="0"/>
                    <a:pt x="9" y="0"/>
                    <a:pt x="9" y="0"/>
                  </a:cubicBezTo>
                  <a:cubicBezTo>
                    <a:pt x="10" y="0"/>
                    <a:pt x="11" y="0"/>
                    <a:pt x="11" y="2"/>
                  </a:cubicBezTo>
                  <a:cubicBezTo>
                    <a:pt x="11" y="6"/>
                    <a:pt x="11" y="6"/>
                    <a:pt x="11" y="6"/>
                  </a:cubicBezTo>
                  <a:cubicBezTo>
                    <a:pt x="8" y="6"/>
                    <a:pt x="8" y="6"/>
                    <a:pt x="8" y="6"/>
                  </a:cubicBezTo>
                  <a:cubicBezTo>
                    <a:pt x="8" y="2"/>
                    <a:pt x="8" y="2"/>
                    <a:pt x="8" y="2"/>
                  </a:cubicBezTo>
                  <a:cubicBezTo>
                    <a:pt x="3" y="2"/>
                    <a:pt x="3" y="2"/>
                    <a:pt x="3" y="2"/>
                  </a:cubicBezTo>
                  <a:cubicBezTo>
                    <a:pt x="3" y="17"/>
                    <a:pt x="3" y="17"/>
                    <a:pt x="3"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3" name="Freeform 93"/>
            <p:cNvSpPr>
              <a:spLocks noEditPoints="1"/>
            </p:cNvSpPr>
            <p:nvPr/>
          </p:nvSpPr>
          <p:spPr bwMode="auto">
            <a:xfrm>
              <a:off x="2804" y="2372"/>
              <a:ext cx="26" cy="45"/>
            </a:xfrm>
            <a:custGeom>
              <a:avLst/>
              <a:gdLst>
                <a:gd name="T0" fmla="*/ 2147483647 w 11"/>
                <a:gd name="T1" fmla="*/ 2147483647 h 19"/>
                <a:gd name="T2" fmla="*/ 2147483647 w 11"/>
                <a:gd name="T3" fmla="*/ 2147483647 h 19"/>
                <a:gd name="T4" fmla="*/ 1192816203 w 11"/>
                <a:gd name="T5" fmla="*/ 2147483647 h 19"/>
                <a:gd name="T6" fmla="*/ 0 w 11"/>
                <a:gd name="T7" fmla="*/ 2147483647 h 19"/>
                <a:gd name="T8" fmla="*/ 0 w 11"/>
                <a:gd name="T9" fmla="*/ 856773888 h 19"/>
                <a:gd name="T10" fmla="*/ 1192816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1192816203 w 11"/>
                <a:gd name="T21" fmla="*/ 2147483647 h 19"/>
                <a:gd name="T22" fmla="*/ 1192816203 w 11"/>
                <a:gd name="T23" fmla="*/ 2147483647 h 19"/>
                <a:gd name="T24" fmla="*/ 2147483647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2147483647 w 11"/>
                <a:gd name="T35" fmla="*/ 856773888 h 19"/>
                <a:gd name="T36" fmla="*/ 1192816203 w 11"/>
                <a:gd name="T37" fmla="*/ 856773888 h 19"/>
                <a:gd name="T38" fmla="*/ 1192816203 w 11"/>
                <a:gd name="T39" fmla="*/ 2147483647 h 19"/>
                <a:gd name="T40" fmla="*/ 2147483647 w 11"/>
                <a:gd name="T41" fmla="*/ 2147483647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9"/>
                <a:gd name="T65" fmla="*/ 11 w 11"/>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9">
                  <a:moveTo>
                    <a:pt x="11" y="17"/>
                  </a:moveTo>
                  <a:cubicBezTo>
                    <a:pt x="11" y="18"/>
                    <a:pt x="11" y="19"/>
                    <a:pt x="9" y="19"/>
                  </a:cubicBezTo>
                  <a:cubicBezTo>
                    <a:pt x="3" y="19"/>
                    <a:pt x="3" y="19"/>
                    <a:pt x="3" y="19"/>
                  </a:cubicBezTo>
                  <a:cubicBezTo>
                    <a:pt x="1" y="19"/>
                    <a:pt x="0" y="19"/>
                    <a:pt x="0" y="17"/>
                  </a:cubicBezTo>
                  <a:cubicBezTo>
                    <a:pt x="0" y="2"/>
                    <a:pt x="0" y="2"/>
                    <a:pt x="0" y="2"/>
                  </a:cubicBezTo>
                  <a:cubicBezTo>
                    <a:pt x="0" y="0"/>
                    <a:pt x="1" y="0"/>
                    <a:pt x="3" y="0"/>
                  </a:cubicBezTo>
                  <a:cubicBezTo>
                    <a:pt x="9" y="0"/>
                    <a:pt x="9" y="0"/>
                    <a:pt x="9" y="0"/>
                  </a:cubicBezTo>
                  <a:cubicBezTo>
                    <a:pt x="11" y="0"/>
                    <a:pt x="11" y="0"/>
                    <a:pt x="11" y="2"/>
                  </a:cubicBezTo>
                  <a:cubicBezTo>
                    <a:pt x="11" y="9"/>
                    <a:pt x="11" y="9"/>
                    <a:pt x="11" y="9"/>
                  </a:cubicBezTo>
                  <a:cubicBezTo>
                    <a:pt x="10" y="10"/>
                    <a:pt x="10" y="10"/>
                    <a:pt x="10" y="10"/>
                  </a:cubicBezTo>
                  <a:cubicBezTo>
                    <a:pt x="3" y="10"/>
                    <a:pt x="3" y="10"/>
                    <a:pt x="3" y="10"/>
                  </a:cubicBezTo>
                  <a:cubicBezTo>
                    <a:pt x="3" y="17"/>
                    <a:pt x="3" y="17"/>
                    <a:pt x="3" y="17"/>
                  </a:cubicBezTo>
                  <a:cubicBezTo>
                    <a:pt x="9" y="17"/>
                    <a:pt x="9" y="17"/>
                    <a:pt x="9" y="17"/>
                  </a:cubicBezTo>
                  <a:cubicBezTo>
                    <a:pt x="9" y="13"/>
                    <a:pt x="9" y="13"/>
                    <a:pt x="9" y="13"/>
                  </a:cubicBezTo>
                  <a:cubicBezTo>
                    <a:pt x="11" y="13"/>
                    <a:pt x="11" y="13"/>
                    <a:pt x="11" y="13"/>
                  </a:cubicBezTo>
                  <a:lnTo>
                    <a:pt x="11" y="17"/>
                  </a:lnTo>
                  <a:close/>
                  <a:moveTo>
                    <a:pt x="9" y="8"/>
                  </a:moveTo>
                  <a:cubicBezTo>
                    <a:pt x="9" y="2"/>
                    <a:pt x="9" y="2"/>
                    <a:pt x="9" y="2"/>
                  </a:cubicBezTo>
                  <a:cubicBezTo>
                    <a:pt x="3" y="2"/>
                    <a:pt x="3" y="2"/>
                    <a:pt x="3" y="2"/>
                  </a:cubicBezTo>
                  <a:cubicBezTo>
                    <a:pt x="3" y="8"/>
                    <a:pt x="3" y="8"/>
                    <a:pt x="3" y="8"/>
                  </a:cubicBezTo>
                  <a:lnTo>
                    <a:pt x="9" y="8"/>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4" name="Freeform 94"/>
            <p:cNvSpPr>
              <a:spLocks/>
            </p:cNvSpPr>
            <p:nvPr/>
          </p:nvSpPr>
          <p:spPr bwMode="auto">
            <a:xfrm>
              <a:off x="2842"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2147483647 h 19"/>
                <a:gd name="T10" fmla="*/ 827458203 w 11"/>
                <a:gd name="T11" fmla="*/ 2147483647 h 19"/>
                <a:gd name="T12" fmla="*/ 827458203 w 11"/>
                <a:gd name="T13" fmla="*/ 2147483647 h 19"/>
                <a:gd name="T14" fmla="*/ 2147483647 w 11"/>
                <a:gd name="T15" fmla="*/ 2147483647 h 19"/>
                <a:gd name="T16" fmla="*/ 2147483647 w 11"/>
                <a:gd name="T17" fmla="*/ 2147483647 h 19"/>
                <a:gd name="T18" fmla="*/ 350078703 w 11"/>
                <a:gd name="T19" fmla="*/ 2147483647 h 19"/>
                <a:gd name="T20" fmla="*/ 0 w 11"/>
                <a:gd name="T21" fmla="*/ 2029200499 h 19"/>
                <a:gd name="T22" fmla="*/ 0 w 11"/>
                <a:gd name="T23" fmla="*/ 856773888 h 19"/>
                <a:gd name="T24" fmla="*/ 827458203 w 11"/>
                <a:gd name="T25" fmla="*/ 0 h 19"/>
                <a:gd name="T26" fmla="*/ 2147483647 w 11"/>
                <a:gd name="T27" fmla="*/ 0 h 19"/>
                <a:gd name="T28" fmla="*/ 2147483647 w 11"/>
                <a:gd name="T29" fmla="*/ 856773888 h 19"/>
                <a:gd name="T30" fmla="*/ 2147483647 w 11"/>
                <a:gd name="T31" fmla="*/ 2147483647 h 19"/>
                <a:gd name="T32" fmla="*/ 2147483647 w 11"/>
                <a:gd name="T33" fmla="*/ 2147483647 h 19"/>
                <a:gd name="T34" fmla="*/ 2147483647 w 11"/>
                <a:gd name="T35" fmla="*/ 856773888 h 19"/>
                <a:gd name="T36" fmla="*/ 827458203 w 11"/>
                <a:gd name="T37" fmla="*/ 856773888 h 19"/>
                <a:gd name="T38" fmla="*/ 827458203 w 11"/>
                <a:gd name="T39" fmla="*/ 2029200499 h 19"/>
                <a:gd name="T40" fmla="*/ 2147483647 w 11"/>
                <a:gd name="T41" fmla="*/ 2147483647 h 19"/>
                <a:gd name="T42" fmla="*/ 2147483647 w 11"/>
                <a:gd name="T43" fmla="*/ 2147483647 h 19"/>
                <a:gd name="T44" fmla="*/ 2147483647 w 11"/>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
                <a:gd name="T70" fmla="*/ 0 h 19"/>
                <a:gd name="T71" fmla="*/ 11 w 11"/>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 h="19">
                  <a:moveTo>
                    <a:pt x="11" y="17"/>
                  </a:moveTo>
                  <a:cubicBezTo>
                    <a:pt x="11" y="18"/>
                    <a:pt x="10" y="19"/>
                    <a:pt x="8" y="19"/>
                  </a:cubicBezTo>
                  <a:cubicBezTo>
                    <a:pt x="2" y="19"/>
                    <a:pt x="2" y="19"/>
                    <a:pt x="2" y="19"/>
                  </a:cubicBezTo>
                  <a:cubicBezTo>
                    <a:pt x="1"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5"/>
                    <a:pt x="2" y="5"/>
                    <a:pt x="2" y="5"/>
                  </a:cubicBezTo>
                  <a:cubicBezTo>
                    <a:pt x="10" y="11"/>
                    <a:pt x="10" y="11"/>
                    <a:pt x="10" y="11"/>
                  </a:cubicBezTo>
                  <a:cubicBezTo>
                    <a:pt x="10" y="12"/>
                    <a:pt x="11" y="12"/>
                    <a:pt x="11" y="13"/>
                  </a:cubicBezTo>
                  <a:lnTo>
                    <a:pt x="11"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5" name="Freeform 95"/>
            <p:cNvSpPr>
              <a:spLocks/>
            </p:cNvSpPr>
            <p:nvPr/>
          </p:nvSpPr>
          <p:spPr bwMode="auto">
            <a:xfrm>
              <a:off x="2878" y="2372"/>
              <a:ext cx="23" cy="45"/>
            </a:xfrm>
            <a:custGeom>
              <a:avLst/>
              <a:gdLst>
                <a:gd name="T0" fmla="*/ 2095974701 w 10"/>
                <a:gd name="T1" fmla="*/ 2147483647 h 19"/>
                <a:gd name="T2" fmla="*/ 1612301593 w 10"/>
                <a:gd name="T3" fmla="*/ 2147483647 h 19"/>
                <a:gd name="T4" fmla="*/ 476470468 w 10"/>
                <a:gd name="T5" fmla="*/ 2147483647 h 19"/>
                <a:gd name="T6" fmla="*/ 0 w 10"/>
                <a:gd name="T7" fmla="*/ 2147483647 h 19"/>
                <a:gd name="T8" fmla="*/ 0 w 10"/>
                <a:gd name="T9" fmla="*/ 2147483647 h 19"/>
                <a:gd name="T10" fmla="*/ 476470468 w 10"/>
                <a:gd name="T11" fmla="*/ 2147483647 h 19"/>
                <a:gd name="T12" fmla="*/ 476470468 w 10"/>
                <a:gd name="T13" fmla="*/ 2147483647 h 19"/>
                <a:gd name="T14" fmla="*/ 1612301593 w 10"/>
                <a:gd name="T15" fmla="*/ 2147483647 h 19"/>
                <a:gd name="T16" fmla="*/ 1612301593 w 10"/>
                <a:gd name="T17" fmla="*/ 2147483647 h 19"/>
                <a:gd name="T18" fmla="*/ 207161179 w 10"/>
                <a:gd name="T19" fmla="*/ 2147483647 h 19"/>
                <a:gd name="T20" fmla="*/ 0 w 10"/>
                <a:gd name="T21" fmla="*/ 2029200499 h 19"/>
                <a:gd name="T22" fmla="*/ 0 w 10"/>
                <a:gd name="T23" fmla="*/ 856773888 h 19"/>
                <a:gd name="T24" fmla="*/ 476470468 w 10"/>
                <a:gd name="T25" fmla="*/ 0 h 19"/>
                <a:gd name="T26" fmla="*/ 1612301593 w 10"/>
                <a:gd name="T27" fmla="*/ 0 h 19"/>
                <a:gd name="T28" fmla="*/ 2095974701 w 10"/>
                <a:gd name="T29" fmla="*/ 856773888 h 19"/>
                <a:gd name="T30" fmla="*/ 2095974701 w 10"/>
                <a:gd name="T31" fmla="*/ 2147483647 h 19"/>
                <a:gd name="T32" fmla="*/ 1612301593 w 10"/>
                <a:gd name="T33" fmla="*/ 2147483647 h 19"/>
                <a:gd name="T34" fmla="*/ 1612301593 w 10"/>
                <a:gd name="T35" fmla="*/ 856773888 h 19"/>
                <a:gd name="T36" fmla="*/ 476470468 w 10"/>
                <a:gd name="T37" fmla="*/ 856773888 h 19"/>
                <a:gd name="T38" fmla="*/ 476470468 w 10"/>
                <a:gd name="T39" fmla="*/ 2029200499 h 19"/>
                <a:gd name="T40" fmla="*/ 1888816099 w 10"/>
                <a:gd name="T41" fmla="*/ 2147483647 h 19"/>
                <a:gd name="T42" fmla="*/ 2095974701 w 10"/>
                <a:gd name="T43" fmla="*/ 2147483647 h 19"/>
                <a:gd name="T44" fmla="*/ 2095974701 w 10"/>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
                <a:gd name="T70" fmla="*/ 0 h 19"/>
                <a:gd name="T71" fmla="*/ 10 w 10"/>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 h="19">
                  <a:moveTo>
                    <a:pt x="10" y="17"/>
                  </a:moveTo>
                  <a:cubicBezTo>
                    <a:pt x="10" y="18"/>
                    <a:pt x="10" y="19"/>
                    <a:pt x="8" y="19"/>
                  </a:cubicBezTo>
                  <a:cubicBezTo>
                    <a:pt x="2" y="19"/>
                    <a:pt x="2" y="19"/>
                    <a:pt x="2" y="19"/>
                  </a:cubicBezTo>
                  <a:cubicBezTo>
                    <a:pt x="0"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0" y="0"/>
                    <a:pt x="2" y="0"/>
                  </a:cubicBezTo>
                  <a:cubicBezTo>
                    <a:pt x="8" y="0"/>
                    <a:pt x="8" y="0"/>
                    <a:pt x="8" y="0"/>
                  </a:cubicBezTo>
                  <a:cubicBezTo>
                    <a:pt x="10" y="0"/>
                    <a:pt x="10" y="0"/>
                    <a:pt x="10" y="2"/>
                  </a:cubicBezTo>
                  <a:cubicBezTo>
                    <a:pt x="10" y="6"/>
                    <a:pt x="10" y="6"/>
                    <a:pt x="10" y="6"/>
                  </a:cubicBezTo>
                  <a:cubicBezTo>
                    <a:pt x="8" y="6"/>
                    <a:pt x="8" y="6"/>
                    <a:pt x="8" y="6"/>
                  </a:cubicBezTo>
                  <a:cubicBezTo>
                    <a:pt x="8" y="2"/>
                    <a:pt x="8" y="2"/>
                    <a:pt x="8" y="2"/>
                  </a:cubicBezTo>
                  <a:cubicBezTo>
                    <a:pt x="2" y="2"/>
                    <a:pt x="2" y="2"/>
                    <a:pt x="2" y="2"/>
                  </a:cubicBezTo>
                  <a:cubicBezTo>
                    <a:pt x="2" y="5"/>
                    <a:pt x="2" y="5"/>
                    <a:pt x="2" y="5"/>
                  </a:cubicBezTo>
                  <a:cubicBezTo>
                    <a:pt x="9" y="11"/>
                    <a:pt x="9" y="11"/>
                    <a:pt x="9" y="11"/>
                  </a:cubicBezTo>
                  <a:cubicBezTo>
                    <a:pt x="10" y="12"/>
                    <a:pt x="10" y="12"/>
                    <a:pt x="10" y="13"/>
                  </a:cubicBezTo>
                  <a:lnTo>
                    <a:pt x="10"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6" name="Freeform 96"/>
            <p:cNvSpPr>
              <a:spLocks noEditPoints="1"/>
            </p:cNvSpPr>
            <p:nvPr/>
          </p:nvSpPr>
          <p:spPr bwMode="auto">
            <a:xfrm>
              <a:off x="2928" y="2377"/>
              <a:ext cx="7" cy="40"/>
            </a:xfrm>
            <a:custGeom>
              <a:avLst/>
              <a:gdLst>
                <a:gd name="T0" fmla="*/ 7 w 7"/>
                <a:gd name="T1" fmla="*/ 9 h 40"/>
                <a:gd name="T2" fmla="*/ 0 w 7"/>
                <a:gd name="T3" fmla="*/ 9 h 40"/>
                <a:gd name="T4" fmla="*/ 0 w 7"/>
                <a:gd name="T5" fmla="*/ 0 h 40"/>
                <a:gd name="T6" fmla="*/ 7 w 7"/>
                <a:gd name="T7" fmla="*/ 0 h 40"/>
                <a:gd name="T8" fmla="*/ 7 w 7"/>
                <a:gd name="T9" fmla="*/ 9 h 40"/>
                <a:gd name="T10" fmla="*/ 7 w 7"/>
                <a:gd name="T11" fmla="*/ 40 h 40"/>
                <a:gd name="T12" fmla="*/ 0 w 7"/>
                <a:gd name="T13" fmla="*/ 40 h 40"/>
                <a:gd name="T14" fmla="*/ 0 w 7"/>
                <a:gd name="T15" fmla="*/ 33 h 40"/>
                <a:gd name="T16" fmla="*/ 7 w 7"/>
                <a:gd name="T17" fmla="*/ 33 h 40"/>
                <a:gd name="T18" fmla="*/ 7 w 7"/>
                <a:gd name="T19" fmla="*/ 4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0"/>
                <a:gd name="T32" fmla="*/ 7 w 7"/>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0">
                  <a:moveTo>
                    <a:pt x="7" y="9"/>
                  </a:moveTo>
                  <a:lnTo>
                    <a:pt x="0" y="9"/>
                  </a:lnTo>
                  <a:lnTo>
                    <a:pt x="0" y="0"/>
                  </a:lnTo>
                  <a:lnTo>
                    <a:pt x="7" y="0"/>
                  </a:lnTo>
                  <a:lnTo>
                    <a:pt x="7" y="9"/>
                  </a:lnTo>
                  <a:close/>
                  <a:moveTo>
                    <a:pt x="7" y="40"/>
                  </a:moveTo>
                  <a:lnTo>
                    <a:pt x="0" y="40"/>
                  </a:lnTo>
                  <a:lnTo>
                    <a:pt x="0" y="33"/>
                  </a:lnTo>
                  <a:lnTo>
                    <a:pt x="7" y="33"/>
                  </a:lnTo>
                  <a:lnTo>
                    <a:pt x="7" y="40"/>
                  </a:lnTo>
                  <a:close/>
                </a:path>
              </a:pathLst>
            </a:custGeom>
            <a:solidFill>
              <a:srgbClr val="231F20"/>
            </a:solidFill>
            <a:ln w="9525">
              <a:noFill/>
              <a:round/>
              <a:headEnd/>
              <a:tailEnd/>
            </a:ln>
          </p:spPr>
          <p:txBody>
            <a:bodyPr/>
            <a:lstStyle/>
            <a:p>
              <a:endParaRPr lang="zh-CN" altLang="en-US" sz="1200">
                <a:latin typeface="+mn-ea"/>
                <a:ea typeface="+mn-ea"/>
              </a:endParaRPr>
            </a:p>
          </p:txBody>
        </p:sp>
        <p:grpSp>
          <p:nvGrpSpPr>
            <p:cNvPr id="217" name="Group 97"/>
            <p:cNvGrpSpPr>
              <a:grpSpLocks/>
            </p:cNvGrpSpPr>
            <p:nvPr/>
          </p:nvGrpSpPr>
          <p:grpSpPr bwMode="auto">
            <a:xfrm>
              <a:off x="2815" y="1973"/>
              <a:ext cx="132" cy="241"/>
              <a:chOff x="3641" y="1959"/>
              <a:chExt cx="248" cy="451"/>
            </a:xfrm>
          </p:grpSpPr>
          <p:sp>
            <p:nvSpPr>
              <p:cNvPr id="218" name="Freeform 98"/>
              <p:cNvSpPr>
                <a:spLocks/>
              </p:cNvSpPr>
              <p:nvPr/>
            </p:nvSpPr>
            <p:spPr bwMode="auto">
              <a:xfrm>
                <a:off x="3648" y="2122"/>
                <a:ext cx="236" cy="283"/>
              </a:xfrm>
              <a:custGeom>
                <a:avLst/>
                <a:gdLst>
                  <a:gd name="T0" fmla="*/ 2147483647 w 100"/>
                  <a:gd name="T1" fmla="*/ 2147483647 h 120"/>
                  <a:gd name="T2" fmla="*/ 2147483647 w 100"/>
                  <a:gd name="T3" fmla="*/ 2147483647 h 120"/>
                  <a:gd name="T4" fmla="*/ 2147483647 w 100"/>
                  <a:gd name="T5" fmla="*/ 0 h 120"/>
                  <a:gd name="T6" fmla="*/ 0 w 100"/>
                  <a:gd name="T7" fmla="*/ 0 h 120"/>
                  <a:gd name="T8" fmla="*/ 2147483647 w 100"/>
                  <a:gd name="T9" fmla="*/ 2147483647 h 120"/>
                  <a:gd name="T10" fmla="*/ 2147483647 w 100"/>
                  <a:gd name="T11" fmla="*/ 2147483647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5"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solidFill>
                <a:srgbClr val="3874BA"/>
              </a:solidFill>
              <a:ln w="9525">
                <a:noFill/>
                <a:round/>
                <a:headEnd/>
                <a:tailEnd/>
              </a:ln>
            </p:spPr>
            <p:txBody>
              <a:bodyPr/>
              <a:lstStyle/>
              <a:p>
                <a:endParaRPr lang="zh-CN" altLang="en-US" sz="1200">
                  <a:latin typeface="+mn-ea"/>
                  <a:ea typeface="+mn-ea"/>
                </a:endParaRPr>
              </a:p>
            </p:txBody>
          </p:sp>
          <p:sp>
            <p:nvSpPr>
              <p:cNvPr id="219" name="Oval 99"/>
              <p:cNvSpPr>
                <a:spLocks noChangeArrowheads="1"/>
              </p:cNvSpPr>
              <p:nvPr/>
            </p:nvSpPr>
            <p:spPr bwMode="auto">
              <a:xfrm>
                <a:off x="3648" y="2074"/>
                <a:ext cx="236" cy="92"/>
              </a:xfrm>
              <a:prstGeom prst="ellipse">
                <a:avLst/>
              </a:prstGeom>
              <a:solidFill>
                <a:srgbClr val="6BA5D9"/>
              </a:solidFill>
              <a:ln w="9525">
                <a:noFill/>
                <a:round/>
                <a:headEnd/>
                <a:tailEnd/>
              </a:ln>
            </p:spPr>
            <p:txBody>
              <a:bodyPr/>
              <a:lstStyle/>
              <a:p>
                <a:endParaRPr lang="en-US" altLang="zh-CN" sz="1200">
                  <a:solidFill>
                    <a:schemeClr val="tx1"/>
                  </a:solidFill>
                  <a:latin typeface="+mn-ea"/>
                  <a:ea typeface="+mn-ea"/>
                </a:endParaRPr>
              </a:p>
            </p:txBody>
          </p:sp>
          <p:sp>
            <p:nvSpPr>
              <p:cNvPr id="220" name="Freeform 100"/>
              <p:cNvSpPr>
                <a:spLocks/>
              </p:cNvSpPr>
              <p:nvPr/>
            </p:nvSpPr>
            <p:spPr bwMode="auto">
              <a:xfrm>
                <a:off x="3648" y="2119"/>
                <a:ext cx="236" cy="47"/>
              </a:xfrm>
              <a:custGeom>
                <a:avLst/>
                <a:gdLst>
                  <a:gd name="T0" fmla="*/ 2147483647 w 100"/>
                  <a:gd name="T1" fmla="*/ 2147483647 h 20"/>
                  <a:gd name="T2" fmla="*/ 0 w 100"/>
                  <a:gd name="T3" fmla="*/ 0 h 20"/>
                  <a:gd name="T4" fmla="*/ 0 w 100"/>
                  <a:gd name="T5" fmla="*/ 0 h 20"/>
                  <a:gd name="T6" fmla="*/ 2147483647 w 100"/>
                  <a:gd name="T7" fmla="*/ 2147483647 h 20"/>
                  <a:gd name="T8" fmla="*/ 2147483647 w 100"/>
                  <a:gd name="T9" fmla="*/ 0 h 20"/>
                  <a:gd name="T10" fmla="*/ 2147483647 w 100"/>
                  <a:gd name="T11" fmla="*/ 0 h 20"/>
                  <a:gd name="T12" fmla="*/ 2147483647 w 100"/>
                  <a:gd name="T13" fmla="*/ 2147483647 h 20"/>
                  <a:gd name="T14" fmla="*/ 0 60000 65536"/>
                  <a:gd name="T15" fmla="*/ 0 60000 65536"/>
                  <a:gd name="T16" fmla="*/ 0 60000 65536"/>
                  <a:gd name="T17" fmla="*/ 0 60000 65536"/>
                  <a:gd name="T18" fmla="*/ 0 60000 65536"/>
                  <a:gd name="T19" fmla="*/ 0 60000 65536"/>
                  <a:gd name="T20" fmla="*/ 0 60000 65536"/>
                  <a:gd name="T21" fmla="*/ 0 w 100"/>
                  <a:gd name="T22" fmla="*/ 0 h 20"/>
                  <a:gd name="T23" fmla="*/ 100 w 10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20">
                    <a:moveTo>
                      <a:pt x="50" y="19"/>
                    </a:moveTo>
                    <a:cubicBezTo>
                      <a:pt x="23" y="19"/>
                      <a:pt x="0" y="10"/>
                      <a:pt x="0" y="0"/>
                    </a:cubicBezTo>
                    <a:cubicBezTo>
                      <a:pt x="0" y="0"/>
                      <a:pt x="0" y="0"/>
                      <a:pt x="0" y="0"/>
                    </a:cubicBezTo>
                    <a:cubicBezTo>
                      <a:pt x="0" y="11"/>
                      <a:pt x="22" y="20"/>
                      <a:pt x="50" y="20"/>
                    </a:cubicBezTo>
                    <a:cubicBezTo>
                      <a:pt x="78" y="20"/>
                      <a:pt x="100" y="11"/>
                      <a:pt x="100" y="0"/>
                    </a:cubicBezTo>
                    <a:cubicBezTo>
                      <a:pt x="100" y="0"/>
                      <a:pt x="100" y="0"/>
                      <a:pt x="100" y="0"/>
                    </a:cubicBezTo>
                    <a:cubicBezTo>
                      <a:pt x="100" y="10"/>
                      <a:pt x="77" y="19"/>
                      <a:pt x="50" y="19"/>
                    </a:cubicBezTo>
                    <a:close/>
                  </a:path>
                </a:pathLst>
              </a:custGeom>
              <a:solidFill>
                <a:srgbClr val="135BA7"/>
              </a:solidFill>
              <a:ln w="9525">
                <a:noFill/>
                <a:round/>
                <a:headEnd/>
                <a:tailEnd/>
              </a:ln>
            </p:spPr>
            <p:txBody>
              <a:bodyPr/>
              <a:lstStyle/>
              <a:p>
                <a:endParaRPr lang="zh-CN" altLang="en-US" sz="1200">
                  <a:latin typeface="+mn-ea"/>
                  <a:ea typeface="+mn-ea"/>
                </a:endParaRPr>
              </a:p>
            </p:txBody>
          </p:sp>
          <p:sp>
            <p:nvSpPr>
              <p:cNvPr id="221" name="Oval 101"/>
              <p:cNvSpPr>
                <a:spLocks noChangeArrowheads="1"/>
              </p:cNvSpPr>
              <p:nvPr/>
            </p:nvSpPr>
            <p:spPr bwMode="auto">
              <a:xfrm>
                <a:off x="3690" y="2074"/>
                <a:ext cx="151" cy="76"/>
              </a:xfrm>
              <a:prstGeom prst="ellipse">
                <a:avLst/>
              </a:prstGeom>
              <a:solidFill>
                <a:srgbClr val="3874BA"/>
              </a:solidFill>
              <a:ln w="9525">
                <a:noFill/>
                <a:round/>
                <a:headEnd/>
                <a:tailEnd/>
              </a:ln>
            </p:spPr>
            <p:txBody>
              <a:bodyPr/>
              <a:lstStyle/>
              <a:p>
                <a:endParaRPr lang="en-US" altLang="zh-CN" sz="1200">
                  <a:solidFill>
                    <a:schemeClr val="tx1"/>
                  </a:solidFill>
                  <a:latin typeface="+mn-ea"/>
                  <a:ea typeface="+mn-ea"/>
                </a:endParaRPr>
              </a:p>
            </p:txBody>
          </p:sp>
          <p:sp>
            <p:nvSpPr>
              <p:cNvPr id="222" name="Oval 102"/>
              <p:cNvSpPr>
                <a:spLocks noChangeArrowheads="1"/>
              </p:cNvSpPr>
              <p:nvPr/>
            </p:nvSpPr>
            <p:spPr bwMode="auto">
              <a:xfrm>
                <a:off x="3688" y="1961"/>
                <a:ext cx="156" cy="158"/>
              </a:xfrm>
              <a:prstGeom prst="ellipse">
                <a:avLst/>
              </a:prstGeom>
              <a:solidFill>
                <a:srgbClr val="6BA5D9"/>
              </a:solidFill>
              <a:ln w="9525">
                <a:noFill/>
                <a:round/>
                <a:headEnd/>
                <a:tailEnd/>
              </a:ln>
            </p:spPr>
            <p:txBody>
              <a:bodyPr/>
              <a:lstStyle/>
              <a:p>
                <a:endParaRPr lang="en-US" altLang="zh-CN" sz="1200">
                  <a:solidFill>
                    <a:schemeClr val="tx1"/>
                  </a:solidFill>
                  <a:latin typeface="+mn-ea"/>
                  <a:ea typeface="+mn-ea"/>
                </a:endParaRPr>
              </a:p>
            </p:txBody>
          </p:sp>
          <p:sp>
            <p:nvSpPr>
              <p:cNvPr id="223" name="Freeform 103"/>
              <p:cNvSpPr>
                <a:spLocks/>
              </p:cNvSpPr>
              <p:nvPr/>
            </p:nvSpPr>
            <p:spPr bwMode="auto">
              <a:xfrm>
                <a:off x="3641" y="1959"/>
                <a:ext cx="248" cy="451"/>
              </a:xfrm>
              <a:custGeom>
                <a:avLst/>
                <a:gdLst>
                  <a:gd name="T0" fmla="*/ 2147483647 w 105"/>
                  <a:gd name="T1" fmla="*/ 2147483647 h 191"/>
                  <a:gd name="T2" fmla="*/ 2147483647 w 105"/>
                  <a:gd name="T3" fmla="*/ 2147483647 h 191"/>
                  <a:gd name="T4" fmla="*/ 2147483647 w 105"/>
                  <a:gd name="T5" fmla="*/ 2147483647 h 191"/>
                  <a:gd name="T6" fmla="*/ 2147483647 w 105"/>
                  <a:gd name="T7" fmla="*/ 2147483647 h 191"/>
                  <a:gd name="T8" fmla="*/ 2147483647 w 105"/>
                  <a:gd name="T9" fmla="*/ 2147483647 h 191"/>
                  <a:gd name="T10" fmla="*/ 2147483647 w 105"/>
                  <a:gd name="T11" fmla="*/ 0 h 191"/>
                  <a:gd name="T12" fmla="*/ 2147483647 w 105"/>
                  <a:gd name="T13" fmla="*/ 2147483647 h 191"/>
                  <a:gd name="T14" fmla="*/ 2147483647 w 105"/>
                  <a:gd name="T15" fmla="*/ 2147483647 h 191"/>
                  <a:gd name="T16" fmla="*/ 2147483647 w 105"/>
                  <a:gd name="T17" fmla="*/ 2147483647 h 191"/>
                  <a:gd name="T18" fmla="*/ 2147483647 w 105"/>
                  <a:gd name="T19" fmla="*/ 2147483647 h 191"/>
                  <a:gd name="T20" fmla="*/ 814971336 w 105"/>
                  <a:gd name="T21" fmla="*/ 2147483647 h 191"/>
                  <a:gd name="T22" fmla="*/ 1459429674 w 105"/>
                  <a:gd name="T23" fmla="*/ 2147483647 h 191"/>
                  <a:gd name="T24" fmla="*/ 2147483647 w 105"/>
                  <a:gd name="T25" fmla="*/ 2147483647 h 191"/>
                  <a:gd name="T26" fmla="*/ 2147483647 w 105"/>
                  <a:gd name="T27" fmla="*/ 2147483647 h 191"/>
                  <a:gd name="T28" fmla="*/ 2147483647 w 105"/>
                  <a:gd name="T29" fmla="*/ 2147483647 h 191"/>
                  <a:gd name="T30" fmla="*/ 2147483647 w 105"/>
                  <a:gd name="T31" fmla="*/ 2147483647 h 191"/>
                  <a:gd name="T32" fmla="*/ 2147483647 w 105"/>
                  <a:gd name="T33" fmla="*/ 2147483647 h 191"/>
                  <a:gd name="T34" fmla="*/ 2147483647 w 105"/>
                  <a:gd name="T35" fmla="*/ 2147483647 h 191"/>
                  <a:gd name="T36" fmla="*/ 2147483647 w 105"/>
                  <a:gd name="T37" fmla="*/ 2147483647 h 191"/>
                  <a:gd name="T38" fmla="*/ 2147483647 w 105"/>
                  <a:gd name="T39" fmla="*/ 2147483647 h 191"/>
                  <a:gd name="T40" fmla="*/ 2147483647 w 105"/>
                  <a:gd name="T41" fmla="*/ 2147483647 h 191"/>
                  <a:gd name="T42" fmla="*/ 2147483647 w 105"/>
                  <a:gd name="T43" fmla="*/ 2147483647 h 191"/>
                  <a:gd name="T44" fmla="*/ 2147483647 w 105"/>
                  <a:gd name="T45" fmla="*/ 2147483647 h 191"/>
                  <a:gd name="T46" fmla="*/ 2147483647 w 105"/>
                  <a:gd name="T47" fmla="*/ 2147483647 h 191"/>
                  <a:gd name="T48" fmla="*/ 2147483647 w 105"/>
                  <a:gd name="T49" fmla="*/ 2147483647 h 191"/>
                  <a:gd name="T50" fmla="*/ 2147483647 w 105"/>
                  <a:gd name="T51" fmla="*/ 2147483647 h 191"/>
                  <a:gd name="T52" fmla="*/ 2147483647 w 105"/>
                  <a:gd name="T53" fmla="*/ 2147483647 h 191"/>
                  <a:gd name="T54" fmla="*/ 2147483647 w 105"/>
                  <a:gd name="T55" fmla="*/ 2147483647 h 191"/>
                  <a:gd name="T56" fmla="*/ 2147483647 w 105"/>
                  <a:gd name="T57" fmla="*/ 2147483647 h 191"/>
                  <a:gd name="T58" fmla="*/ 2147483647 w 105"/>
                  <a:gd name="T59" fmla="*/ 2147483647 h 191"/>
                  <a:gd name="T60" fmla="*/ 2147483647 w 105"/>
                  <a:gd name="T61" fmla="*/ 2147483647 h 191"/>
                  <a:gd name="T62" fmla="*/ 2147483647 w 105"/>
                  <a:gd name="T63" fmla="*/ 2147483647 h 191"/>
                  <a:gd name="T64" fmla="*/ 2147483647 w 105"/>
                  <a:gd name="T65" fmla="*/ 2147483647 h 191"/>
                  <a:gd name="T66" fmla="*/ 2147483647 w 105"/>
                  <a:gd name="T67" fmla="*/ 2147483647 h 191"/>
                  <a:gd name="T68" fmla="*/ 2147483647 w 105"/>
                  <a:gd name="T69" fmla="*/ 2147483647 h 191"/>
                  <a:gd name="T70" fmla="*/ 2147483647 w 105"/>
                  <a:gd name="T71" fmla="*/ 2147483647 h 191"/>
                  <a:gd name="T72" fmla="*/ 2147483647 w 105"/>
                  <a:gd name="T73" fmla="*/ 2147483647 h 191"/>
                  <a:gd name="T74" fmla="*/ 2147483647 w 105"/>
                  <a:gd name="T75" fmla="*/ 2147483647 h 191"/>
                  <a:gd name="T76" fmla="*/ 2147483647 w 105"/>
                  <a:gd name="T77" fmla="*/ 2147483647 h 191"/>
                  <a:gd name="T78" fmla="*/ 2147483647 w 105"/>
                  <a:gd name="T79" fmla="*/ 2147483647 h 191"/>
                  <a:gd name="T80" fmla="*/ 2147483647 w 105"/>
                  <a:gd name="T81" fmla="*/ 2147483647 h 191"/>
                  <a:gd name="T82" fmla="*/ 2147483647 w 105"/>
                  <a:gd name="T83" fmla="*/ 2147483647 h 191"/>
                  <a:gd name="T84" fmla="*/ 1924883647 w 105"/>
                  <a:gd name="T85" fmla="*/ 2147483647 h 191"/>
                  <a:gd name="T86" fmla="*/ 2147483647 w 105"/>
                  <a:gd name="T87" fmla="*/ 2147483647 h 191"/>
                  <a:gd name="T88" fmla="*/ 2147483647 w 105"/>
                  <a:gd name="T89" fmla="*/ 2147483647 h 191"/>
                  <a:gd name="T90" fmla="*/ 2147483647 w 105"/>
                  <a:gd name="T91" fmla="*/ 2147483647 h 191"/>
                  <a:gd name="T92" fmla="*/ 2147483647 w 105"/>
                  <a:gd name="T93" fmla="*/ 2147483647 h 191"/>
                  <a:gd name="T94" fmla="*/ 2147483647 w 105"/>
                  <a:gd name="T95" fmla="*/ 1155234535 h 191"/>
                  <a:gd name="T96" fmla="*/ 2147483647 w 105"/>
                  <a:gd name="T97" fmla="*/ 2147483647 h 191"/>
                  <a:gd name="T98" fmla="*/ 2147483647 w 105"/>
                  <a:gd name="T99" fmla="*/ 2147483647 h 191"/>
                  <a:gd name="T100" fmla="*/ 2147483647 w 105"/>
                  <a:gd name="T101" fmla="*/ 2147483647 h 191"/>
                  <a:gd name="T102" fmla="*/ 2147483647 w 105"/>
                  <a:gd name="T103" fmla="*/ 2147483647 h 191"/>
                  <a:gd name="T104" fmla="*/ 2147483647 w 105"/>
                  <a:gd name="T105" fmla="*/ 2147483647 h 191"/>
                  <a:gd name="T106" fmla="*/ 2147483647 w 105"/>
                  <a:gd name="T107" fmla="*/ 2147483647 h 191"/>
                  <a:gd name="T108" fmla="*/ 2147483647 w 105"/>
                  <a:gd name="T109" fmla="*/ 2147483647 h 191"/>
                  <a:gd name="T110" fmla="*/ 2147483647 w 105"/>
                  <a:gd name="T111" fmla="*/ 2147483647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8"/>
                    </a:moveTo>
                    <a:cubicBezTo>
                      <a:pt x="105" y="61"/>
                      <a:pt x="97" y="55"/>
                      <a:pt x="81" y="51"/>
                    </a:cubicBezTo>
                    <a:cubicBezTo>
                      <a:pt x="82" y="51"/>
                      <a:pt x="82" y="51"/>
                      <a:pt x="82" y="52"/>
                    </a:cubicBezTo>
                    <a:cubicBezTo>
                      <a:pt x="82" y="52"/>
                      <a:pt x="82" y="53"/>
                      <a:pt x="82" y="53"/>
                    </a:cubicBezTo>
                    <a:cubicBezTo>
                      <a:pt x="89" y="42"/>
                      <a:pt x="89" y="29"/>
                      <a:pt x="83" y="18"/>
                    </a:cubicBezTo>
                    <a:cubicBezTo>
                      <a:pt x="77" y="7"/>
                      <a:pt x="66" y="0"/>
                      <a:pt x="53" y="0"/>
                    </a:cubicBezTo>
                    <a:cubicBezTo>
                      <a:pt x="40" y="0"/>
                      <a:pt x="29" y="7"/>
                      <a:pt x="23" y="18"/>
                    </a:cubicBezTo>
                    <a:cubicBezTo>
                      <a:pt x="17" y="29"/>
                      <a:pt x="17" y="42"/>
                      <a:pt x="24" y="53"/>
                    </a:cubicBezTo>
                    <a:cubicBezTo>
                      <a:pt x="23" y="53"/>
                      <a:pt x="23" y="52"/>
                      <a:pt x="24" y="52"/>
                    </a:cubicBezTo>
                    <a:cubicBezTo>
                      <a:pt x="24" y="51"/>
                      <a:pt x="24" y="51"/>
                      <a:pt x="25" y="51"/>
                    </a:cubicBezTo>
                    <a:cubicBezTo>
                      <a:pt x="3" y="56"/>
                      <a:pt x="0" y="65"/>
                      <a:pt x="2" y="72"/>
                    </a:cubicBezTo>
                    <a:cubicBezTo>
                      <a:pt x="4" y="84"/>
                      <a:pt x="4" y="84"/>
                      <a:pt x="4" y="84"/>
                    </a:cubicBezTo>
                    <a:cubicBezTo>
                      <a:pt x="7" y="96"/>
                      <a:pt x="7" y="96"/>
                      <a:pt x="7" y="96"/>
                    </a:cubicBezTo>
                    <a:cubicBezTo>
                      <a:pt x="15" y="132"/>
                      <a:pt x="15" y="132"/>
                      <a:pt x="15" y="132"/>
                    </a:cubicBezTo>
                    <a:cubicBezTo>
                      <a:pt x="23" y="167"/>
                      <a:pt x="23" y="167"/>
                      <a:pt x="23" y="167"/>
                    </a:cubicBezTo>
                    <a:cubicBezTo>
                      <a:pt x="25" y="177"/>
                      <a:pt x="25" y="177"/>
                      <a:pt x="25" y="177"/>
                    </a:cubicBezTo>
                    <a:cubicBezTo>
                      <a:pt x="26" y="178"/>
                      <a:pt x="26" y="178"/>
                      <a:pt x="26" y="178"/>
                    </a:cubicBezTo>
                    <a:cubicBezTo>
                      <a:pt x="26" y="180"/>
                      <a:pt x="26" y="182"/>
                      <a:pt x="28" y="184"/>
                    </a:cubicBezTo>
                    <a:cubicBezTo>
                      <a:pt x="33" y="189"/>
                      <a:pt x="43" y="191"/>
                      <a:pt x="57" y="190"/>
                    </a:cubicBezTo>
                    <a:cubicBezTo>
                      <a:pt x="62"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3" y="77"/>
                      <a:pt x="105" y="73"/>
                      <a:pt x="105" y="68"/>
                    </a:cubicBezTo>
                    <a:cubicBezTo>
                      <a:pt x="105" y="68"/>
                      <a:pt x="105" y="68"/>
                      <a:pt x="105" y="68"/>
                    </a:cubicBezTo>
                    <a:cubicBezTo>
                      <a:pt x="105" y="68"/>
                      <a:pt x="104" y="67"/>
                      <a:pt x="103" y="67"/>
                    </a:cubicBezTo>
                    <a:cubicBezTo>
                      <a:pt x="102" y="67"/>
                      <a:pt x="102" y="68"/>
                      <a:pt x="102" y="68"/>
                    </a:cubicBezTo>
                    <a:cubicBezTo>
                      <a:pt x="102" y="68"/>
                      <a:pt x="102" y="68"/>
                      <a:pt x="102" y="68"/>
                    </a:cubicBezTo>
                    <a:cubicBezTo>
                      <a:pt x="102" y="72"/>
                      <a:pt x="100" y="77"/>
                      <a:pt x="99" y="81"/>
                    </a:cubicBezTo>
                    <a:cubicBezTo>
                      <a:pt x="99" y="83"/>
                      <a:pt x="98" y="85"/>
                      <a:pt x="98" y="87"/>
                    </a:cubicBezTo>
                    <a:cubicBezTo>
                      <a:pt x="93" y="108"/>
                      <a:pt x="93" y="108"/>
                      <a:pt x="93" y="108"/>
                    </a:cubicBezTo>
                    <a:cubicBezTo>
                      <a:pt x="88" y="128"/>
                      <a:pt x="88" y="128"/>
                      <a:pt x="88" y="128"/>
                    </a:cubicBezTo>
                    <a:cubicBezTo>
                      <a:pt x="77" y="179"/>
                      <a:pt x="77" y="179"/>
                      <a:pt x="77" y="179"/>
                    </a:cubicBezTo>
                    <a:cubicBezTo>
                      <a:pt x="76" y="182"/>
                      <a:pt x="72" y="186"/>
                      <a:pt x="57" y="187"/>
                    </a:cubicBezTo>
                    <a:cubicBezTo>
                      <a:pt x="44" y="188"/>
                      <a:pt x="35" y="186"/>
                      <a:pt x="30" y="181"/>
                    </a:cubicBezTo>
                    <a:cubicBezTo>
                      <a:pt x="29" y="180"/>
                      <a:pt x="29" y="179"/>
                      <a:pt x="29" y="177"/>
                    </a:cubicBezTo>
                    <a:cubicBezTo>
                      <a:pt x="28" y="177"/>
                      <a:pt x="28" y="177"/>
                      <a:pt x="28" y="177"/>
                    </a:cubicBezTo>
                    <a:cubicBezTo>
                      <a:pt x="26" y="167"/>
                      <a:pt x="26" y="167"/>
                      <a:pt x="26" y="167"/>
                    </a:cubicBezTo>
                    <a:cubicBezTo>
                      <a:pt x="18" y="131"/>
                      <a:pt x="18" y="131"/>
                      <a:pt x="18" y="131"/>
                    </a:cubicBezTo>
                    <a:cubicBezTo>
                      <a:pt x="10" y="96"/>
                      <a:pt x="10" y="96"/>
                      <a:pt x="10" y="96"/>
                    </a:cubicBezTo>
                    <a:cubicBezTo>
                      <a:pt x="7" y="83"/>
                      <a:pt x="7" y="83"/>
                      <a:pt x="7" y="83"/>
                    </a:cubicBezTo>
                    <a:cubicBezTo>
                      <a:pt x="5" y="71"/>
                      <a:pt x="5" y="71"/>
                      <a:pt x="5" y="71"/>
                    </a:cubicBezTo>
                    <a:cubicBezTo>
                      <a:pt x="2" y="62"/>
                      <a:pt x="15" y="56"/>
                      <a:pt x="25" y="54"/>
                    </a:cubicBezTo>
                    <a:cubicBezTo>
                      <a:pt x="26" y="54"/>
                      <a:pt x="26" y="53"/>
                      <a:pt x="26" y="53"/>
                    </a:cubicBezTo>
                    <a:cubicBezTo>
                      <a:pt x="27" y="52"/>
                      <a:pt x="27" y="52"/>
                      <a:pt x="26" y="52"/>
                    </a:cubicBezTo>
                    <a:cubicBezTo>
                      <a:pt x="20" y="42"/>
                      <a:pt x="20" y="30"/>
                      <a:pt x="25" y="19"/>
                    </a:cubicBezTo>
                    <a:cubicBezTo>
                      <a:pt x="31" y="9"/>
                      <a:pt x="41" y="3"/>
                      <a:pt x="53" y="3"/>
                    </a:cubicBezTo>
                    <a:cubicBezTo>
                      <a:pt x="64" y="3"/>
                      <a:pt x="75" y="9"/>
                      <a:pt x="80" y="19"/>
                    </a:cubicBezTo>
                    <a:cubicBezTo>
                      <a:pt x="86" y="30"/>
                      <a:pt x="86" y="42"/>
                      <a:pt x="80" y="52"/>
                    </a:cubicBezTo>
                    <a:cubicBezTo>
                      <a:pt x="79" y="52"/>
                      <a:pt x="79" y="52"/>
                      <a:pt x="79" y="53"/>
                    </a:cubicBezTo>
                    <a:cubicBezTo>
                      <a:pt x="80" y="53"/>
                      <a:pt x="80" y="54"/>
                      <a:pt x="80" y="54"/>
                    </a:cubicBezTo>
                    <a:cubicBezTo>
                      <a:pt x="94" y="57"/>
                      <a:pt x="102" y="62"/>
                      <a:pt x="102" y="68"/>
                    </a:cubicBezTo>
                    <a:cubicBezTo>
                      <a:pt x="102" y="68"/>
                      <a:pt x="102" y="68"/>
                      <a:pt x="102" y="68"/>
                    </a:cubicBezTo>
                    <a:cubicBezTo>
                      <a:pt x="102" y="69"/>
                      <a:pt x="102" y="70"/>
                      <a:pt x="103" y="70"/>
                    </a:cubicBezTo>
                    <a:cubicBezTo>
                      <a:pt x="104" y="70"/>
                      <a:pt x="105" y="69"/>
                      <a:pt x="105" y="68"/>
                    </a:cubicBezTo>
                    <a:close/>
                  </a:path>
                </a:pathLst>
              </a:custGeom>
              <a:solidFill>
                <a:srgbClr val="231F20"/>
              </a:solidFill>
              <a:ln w="9525">
                <a:noFill/>
                <a:round/>
                <a:headEnd/>
                <a:tailEnd/>
              </a:ln>
            </p:spPr>
            <p:txBody>
              <a:bodyPr/>
              <a:lstStyle/>
              <a:p>
                <a:endParaRPr lang="zh-CN" altLang="en-US" sz="1200">
                  <a:latin typeface="+mn-ea"/>
                  <a:ea typeface="+mn-ea"/>
                </a:endParaRPr>
              </a:p>
            </p:txBody>
          </p:sp>
        </p:grpSp>
      </p:grpSp>
      <p:sp>
        <p:nvSpPr>
          <p:cNvPr id="224" name="右箭头 223"/>
          <p:cNvSpPr/>
          <p:nvPr/>
        </p:nvSpPr>
        <p:spPr>
          <a:xfrm>
            <a:off x="4827628" y="1722008"/>
            <a:ext cx="745941" cy="161216"/>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25" name="右箭头 224"/>
          <p:cNvSpPr/>
          <p:nvPr/>
        </p:nvSpPr>
        <p:spPr>
          <a:xfrm rot="5400000" flipV="1">
            <a:off x="5680142" y="2571949"/>
            <a:ext cx="652176" cy="163945"/>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26" name="右箭头 225"/>
          <p:cNvSpPr/>
          <p:nvPr/>
        </p:nvSpPr>
        <p:spPr>
          <a:xfrm rot="16200000">
            <a:off x="5830931" y="2565050"/>
            <a:ext cx="692712" cy="165881"/>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27" name="文本框 226"/>
          <p:cNvSpPr txBox="1"/>
          <p:nvPr/>
        </p:nvSpPr>
        <p:spPr>
          <a:xfrm>
            <a:off x="2845807" y="1494738"/>
            <a:ext cx="1458406" cy="276999"/>
          </a:xfrm>
          <a:prstGeom prst="rect">
            <a:avLst/>
          </a:prstGeom>
          <a:noFill/>
        </p:spPr>
        <p:txBody>
          <a:bodyPr wrap="square" rtlCol="0">
            <a:spAutoFit/>
          </a:bodyPr>
          <a:lstStyle/>
          <a:p>
            <a:r>
              <a:rPr lang="en-US" altLang="zh-CN" sz="1200" dirty="0" smtClean="0">
                <a:solidFill>
                  <a:srgbClr val="C00000"/>
                </a:solidFill>
                <a:latin typeface="+mn-ea"/>
                <a:ea typeface="+mn-ea"/>
              </a:rPr>
              <a:t>1.</a:t>
            </a:r>
            <a:r>
              <a:rPr lang="zh-CN" altLang="en-US" sz="1200" dirty="0" smtClean="0">
                <a:solidFill>
                  <a:srgbClr val="C00000"/>
                </a:solidFill>
                <a:latin typeface="+mn-ea"/>
                <a:ea typeface="+mn-ea"/>
              </a:rPr>
              <a:t>点击登录</a:t>
            </a:r>
            <a:r>
              <a:rPr lang="en-US" altLang="zh-CN" sz="1200" dirty="0" smtClean="0">
                <a:solidFill>
                  <a:srgbClr val="C00000"/>
                </a:solidFill>
                <a:latin typeface="+mn-ea"/>
                <a:ea typeface="+mn-ea"/>
              </a:rPr>
              <a:t>VM</a:t>
            </a:r>
            <a:endParaRPr lang="zh-CN" altLang="en-US" sz="1200" dirty="0">
              <a:solidFill>
                <a:srgbClr val="C00000"/>
              </a:solidFill>
              <a:latin typeface="+mn-ea"/>
              <a:ea typeface="+mn-ea"/>
            </a:endParaRPr>
          </a:p>
        </p:txBody>
      </p:sp>
      <p:sp>
        <p:nvSpPr>
          <p:cNvPr id="228" name="文本框 227"/>
          <p:cNvSpPr txBox="1"/>
          <p:nvPr/>
        </p:nvSpPr>
        <p:spPr>
          <a:xfrm>
            <a:off x="4602074" y="1510369"/>
            <a:ext cx="1458406" cy="276999"/>
          </a:xfrm>
          <a:prstGeom prst="rect">
            <a:avLst/>
          </a:prstGeom>
          <a:noFill/>
        </p:spPr>
        <p:txBody>
          <a:bodyPr wrap="square" rtlCol="0">
            <a:spAutoFit/>
          </a:bodyPr>
          <a:lstStyle/>
          <a:p>
            <a:r>
              <a:rPr lang="en-US" altLang="zh-CN" sz="1200" dirty="0" smtClean="0">
                <a:solidFill>
                  <a:srgbClr val="C00000"/>
                </a:solidFill>
                <a:latin typeface="+mn-ea"/>
                <a:ea typeface="+mn-ea"/>
              </a:rPr>
              <a:t>2.</a:t>
            </a:r>
            <a:r>
              <a:rPr lang="zh-CN" altLang="en-US" sz="1200" dirty="0" smtClean="0">
                <a:solidFill>
                  <a:srgbClr val="C00000"/>
                </a:solidFill>
                <a:latin typeface="+mn-ea"/>
                <a:ea typeface="+mn-ea"/>
              </a:rPr>
              <a:t>点击登录</a:t>
            </a:r>
            <a:r>
              <a:rPr lang="en-US" altLang="zh-CN" sz="1200" dirty="0" smtClean="0">
                <a:solidFill>
                  <a:srgbClr val="C00000"/>
                </a:solidFill>
                <a:latin typeface="+mn-ea"/>
                <a:ea typeface="+mn-ea"/>
              </a:rPr>
              <a:t>VM</a:t>
            </a:r>
            <a:endParaRPr lang="zh-CN" altLang="en-US" sz="1200" dirty="0">
              <a:solidFill>
                <a:srgbClr val="C00000"/>
              </a:solidFill>
              <a:latin typeface="+mn-ea"/>
              <a:ea typeface="+mn-ea"/>
            </a:endParaRPr>
          </a:p>
        </p:txBody>
      </p:sp>
      <p:sp>
        <p:nvSpPr>
          <p:cNvPr id="229" name="文本框 228"/>
          <p:cNvSpPr txBox="1"/>
          <p:nvPr/>
        </p:nvSpPr>
        <p:spPr>
          <a:xfrm>
            <a:off x="6210652" y="2312316"/>
            <a:ext cx="674814" cy="646331"/>
          </a:xfrm>
          <a:prstGeom prst="rect">
            <a:avLst/>
          </a:prstGeom>
          <a:noFill/>
        </p:spPr>
        <p:txBody>
          <a:bodyPr wrap="square" rtlCol="0">
            <a:spAutoFit/>
          </a:bodyPr>
          <a:lstStyle/>
          <a:p>
            <a:r>
              <a:rPr lang="en-US" altLang="zh-CN" sz="1200" dirty="0" smtClean="0">
                <a:solidFill>
                  <a:srgbClr val="C00000"/>
                </a:solidFill>
                <a:latin typeface="+mn-ea"/>
                <a:ea typeface="+mn-ea"/>
              </a:rPr>
              <a:t>3.</a:t>
            </a:r>
            <a:r>
              <a:rPr lang="zh-CN" altLang="en-US" sz="1200" dirty="0" smtClean="0">
                <a:solidFill>
                  <a:srgbClr val="C00000"/>
                </a:solidFill>
                <a:latin typeface="+mn-ea"/>
                <a:ea typeface="+mn-ea"/>
              </a:rPr>
              <a:t>查询登录信息</a:t>
            </a:r>
            <a:endParaRPr lang="zh-CN" altLang="en-US" sz="1200" dirty="0">
              <a:solidFill>
                <a:srgbClr val="C00000"/>
              </a:solidFill>
              <a:latin typeface="+mn-ea"/>
              <a:ea typeface="+mn-ea"/>
            </a:endParaRPr>
          </a:p>
        </p:txBody>
      </p:sp>
      <p:sp>
        <p:nvSpPr>
          <p:cNvPr id="230" name="右箭头 229"/>
          <p:cNvSpPr/>
          <p:nvPr/>
        </p:nvSpPr>
        <p:spPr>
          <a:xfrm rot="21044484">
            <a:off x="6608127" y="2922116"/>
            <a:ext cx="2184557" cy="154575"/>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31" name="右箭头 230"/>
          <p:cNvSpPr/>
          <p:nvPr/>
        </p:nvSpPr>
        <p:spPr>
          <a:xfrm rot="10259336">
            <a:off x="6756638" y="3050072"/>
            <a:ext cx="2176957" cy="155714"/>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32" name="文本框 231"/>
          <p:cNvSpPr txBox="1"/>
          <p:nvPr/>
        </p:nvSpPr>
        <p:spPr>
          <a:xfrm rot="21102793">
            <a:off x="7098811" y="2616335"/>
            <a:ext cx="1458406" cy="276999"/>
          </a:xfrm>
          <a:prstGeom prst="rect">
            <a:avLst/>
          </a:prstGeom>
          <a:noFill/>
        </p:spPr>
        <p:txBody>
          <a:bodyPr wrap="square" rtlCol="0">
            <a:spAutoFit/>
          </a:bodyPr>
          <a:lstStyle/>
          <a:p>
            <a:r>
              <a:rPr lang="en-US" altLang="zh-CN" sz="1200" dirty="0">
                <a:solidFill>
                  <a:srgbClr val="C00000"/>
                </a:solidFill>
                <a:latin typeface="+mn-ea"/>
                <a:ea typeface="+mn-ea"/>
              </a:rPr>
              <a:t>4</a:t>
            </a:r>
            <a:r>
              <a:rPr lang="en-US" altLang="zh-CN" sz="1200" dirty="0" smtClean="0">
                <a:solidFill>
                  <a:srgbClr val="C00000"/>
                </a:solidFill>
                <a:latin typeface="+mn-ea"/>
                <a:ea typeface="+mn-ea"/>
              </a:rPr>
              <a:t>.</a:t>
            </a:r>
            <a:r>
              <a:rPr lang="zh-CN" altLang="en-US" sz="1200" dirty="0" smtClean="0">
                <a:solidFill>
                  <a:srgbClr val="C00000"/>
                </a:solidFill>
                <a:latin typeface="+mn-ea"/>
                <a:ea typeface="+mn-ea"/>
              </a:rPr>
              <a:t>查询虚拟机信息</a:t>
            </a:r>
            <a:endParaRPr lang="zh-CN" altLang="en-US" sz="1200" dirty="0">
              <a:solidFill>
                <a:srgbClr val="C00000"/>
              </a:solidFill>
              <a:latin typeface="+mn-ea"/>
              <a:ea typeface="+mn-ea"/>
            </a:endParaRPr>
          </a:p>
        </p:txBody>
      </p:sp>
      <p:sp>
        <p:nvSpPr>
          <p:cNvPr id="233" name="文本框 232"/>
          <p:cNvSpPr txBox="1"/>
          <p:nvPr/>
        </p:nvSpPr>
        <p:spPr>
          <a:xfrm rot="20847896">
            <a:off x="7039592" y="3143288"/>
            <a:ext cx="1787287" cy="276999"/>
          </a:xfrm>
          <a:prstGeom prst="rect">
            <a:avLst/>
          </a:prstGeom>
          <a:noFill/>
        </p:spPr>
        <p:txBody>
          <a:bodyPr wrap="square" rtlCol="0">
            <a:spAutoFit/>
          </a:bodyPr>
          <a:lstStyle/>
          <a:p>
            <a:r>
              <a:rPr lang="en-US" altLang="zh-CN" sz="1200" dirty="0" smtClean="0">
                <a:solidFill>
                  <a:srgbClr val="C00000"/>
                </a:solidFill>
                <a:latin typeface="+mn-ea"/>
                <a:ea typeface="+mn-ea"/>
              </a:rPr>
              <a:t>5.</a:t>
            </a:r>
            <a:r>
              <a:rPr lang="zh-CN" altLang="en-US" sz="1200" dirty="0" smtClean="0">
                <a:solidFill>
                  <a:srgbClr val="C00000"/>
                </a:solidFill>
                <a:latin typeface="+mn-ea"/>
                <a:ea typeface="+mn-ea"/>
              </a:rPr>
              <a:t>返回虚拟机</a:t>
            </a:r>
            <a:r>
              <a:rPr lang="en-US" altLang="zh-CN" sz="1200" dirty="0" smtClean="0">
                <a:solidFill>
                  <a:srgbClr val="C00000"/>
                </a:solidFill>
                <a:latin typeface="+mn-ea"/>
                <a:ea typeface="+mn-ea"/>
              </a:rPr>
              <a:t>IP</a:t>
            </a:r>
            <a:r>
              <a:rPr lang="zh-CN" altLang="en-US" sz="1200" dirty="0" smtClean="0">
                <a:solidFill>
                  <a:srgbClr val="C00000"/>
                </a:solidFill>
                <a:latin typeface="+mn-ea"/>
                <a:ea typeface="+mn-ea"/>
              </a:rPr>
              <a:t>、状态</a:t>
            </a:r>
            <a:endParaRPr lang="zh-CN" altLang="en-US" sz="1200" dirty="0">
              <a:solidFill>
                <a:srgbClr val="C00000"/>
              </a:solidFill>
              <a:latin typeface="+mn-ea"/>
              <a:ea typeface="+mn-ea"/>
            </a:endParaRPr>
          </a:p>
        </p:txBody>
      </p:sp>
      <p:sp>
        <p:nvSpPr>
          <p:cNvPr id="234" name="右箭头 233"/>
          <p:cNvSpPr/>
          <p:nvPr/>
        </p:nvSpPr>
        <p:spPr>
          <a:xfrm rot="10800000">
            <a:off x="3010859" y="1853880"/>
            <a:ext cx="745941" cy="161216"/>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35" name="右箭头 234"/>
          <p:cNvSpPr/>
          <p:nvPr/>
        </p:nvSpPr>
        <p:spPr>
          <a:xfrm rot="10800000">
            <a:off x="4811324" y="1887245"/>
            <a:ext cx="745941" cy="161216"/>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36" name="文本框 235"/>
          <p:cNvSpPr txBox="1"/>
          <p:nvPr/>
        </p:nvSpPr>
        <p:spPr>
          <a:xfrm>
            <a:off x="2853952" y="1956298"/>
            <a:ext cx="1458406" cy="276999"/>
          </a:xfrm>
          <a:prstGeom prst="rect">
            <a:avLst/>
          </a:prstGeom>
          <a:noFill/>
        </p:spPr>
        <p:txBody>
          <a:bodyPr wrap="square" rtlCol="0">
            <a:spAutoFit/>
          </a:bodyPr>
          <a:lstStyle/>
          <a:p>
            <a:r>
              <a:rPr lang="en-US" altLang="zh-CN" sz="1200" dirty="0" smtClean="0">
                <a:solidFill>
                  <a:srgbClr val="C00000"/>
                </a:solidFill>
                <a:latin typeface="+mn-ea"/>
                <a:ea typeface="+mn-ea"/>
              </a:rPr>
              <a:t>12.</a:t>
            </a:r>
            <a:r>
              <a:rPr lang="zh-CN" altLang="en-US" sz="1200" dirty="0" smtClean="0">
                <a:solidFill>
                  <a:srgbClr val="C00000"/>
                </a:solidFill>
                <a:latin typeface="+mn-ea"/>
                <a:ea typeface="+mn-ea"/>
              </a:rPr>
              <a:t>返回登录信息</a:t>
            </a:r>
            <a:endParaRPr lang="zh-CN" altLang="en-US" sz="1200" dirty="0">
              <a:solidFill>
                <a:srgbClr val="C00000"/>
              </a:solidFill>
              <a:latin typeface="+mn-ea"/>
              <a:ea typeface="+mn-ea"/>
            </a:endParaRPr>
          </a:p>
        </p:txBody>
      </p:sp>
      <p:sp>
        <p:nvSpPr>
          <p:cNvPr id="237" name="文本框 236"/>
          <p:cNvSpPr txBox="1"/>
          <p:nvPr/>
        </p:nvSpPr>
        <p:spPr>
          <a:xfrm>
            <a:off x="4619188" y="2029122"/>
            <a:ext cx="1458406" cy="276999"/>
          </a:xfrm>
          <a:prstGeom prst="rect">
            <a:avLst/>
          </a:prstGeom>
          <a:noFill/>
        </p:spPr>
        <p:txBody>
          <a:bodyPr wrap="square" rtlCol="0">
            <a:spAutoFit/>
          </a:bodyPr>
          <a:lstStyle/>
          <a:p>
            <a:r>
              <a:rPr lang="en-US" altLang="zh-CN" sz="1200" dirty="0" smtClean="0">
                <a:solidFill>
                  <a:srgbClr val="C00000"/>
                </a:solidFill>
                <a:latin typeface="+mn-ea"/>
                <a:ea typeface="+mn-ea"/>
              </a:rPr>
              <a:t>11.</a:t>
            </a:r>
            <a:r>
              <a:rPr lang="zh-CN" altLang="en-US" sz="1200" dirty="0" smtClean="0">
                <a:solidFill>
                  <a:srgbClr val="C00000"/>
                </a:solidFill>
                <a:latin typeface="+mn-ea"/>
                <a:ea typeface="+mn-ea"/>
              </a:rPr>
              <a:t>返回登录信息</a:t>
            </a:r>
            <a:endParaRPr lang="zh-CN" altLang="en-US" sz="1200" dirty="0">
              <a:solidFill>
                <a:srgbClr val="C00000"/>
              </a:solidFill>
              <a:latin typeface="+mn-ea"/>
              <a:ea typeface="+mn-ea"/>
            </a:endParaRPr>
          </a:p>
        </p:txBody>
      </p:sp>
      <p:sp>
        <p:nvSpPr>
          <p:cNvPr id="238" name="文本框 237"/>
          <p:cNvSpPr txBox="1"/>
          <p:nvPr/>
        </p:nvSpPr>
        <p:spPr>
          <a:xfrm>
            <a:off x="5319268" y="2315117"/>
            <a:ext cx="647697" cy="646331"/>
          </a:xfrm>
          <a:prstGeom prst="rect">
            <a:avLst/>
          </a:prstGeom>
          <a:noFill/>
        </p:spPr>
        <p:txBody>
          <a:bodyPr wrap="square" rtlCol="0">
            <a:spAutoFit/>
          </a:bodyPr>
          <a:lstStyle/>
          <a:p>
            <a:r>
              <a:rPr lang="en-US" altLang="zh-CN" sz="1200" dirty="0" smtClean="0">
                <a:solidFill>
                  <a:srgbClr val="C00000"/>
                </a:solidFill>
                <a:latin typeface="+mn-ea"/>
                <a:ea typeface="+mn-ea"/>
              </a:rPr>
              <a:t>10.</a:t>
            </a:r>
            <a:r>
              <a:rPr lang="zh-CN" altLang="en-US" sz="1200" dirty="0" smtClean="0">
                <a:solidFill>
                  <a:srgbClr val="C00000"/>
                </a:solidFill>
                <a:latin typeface="+mn-ea"/>
                <a:ea typeface="+mn-ea"/>
              </a:rPr>
              <a:t>返回登录信息</a:t>
            </a:r>
            <a:endParaRPr lang="zh-CN" altLang="en-US" sz="1200" dirty="0">
              <a:solidFill>
                <a:srgbClr val="C00000"/>
              </a:solidFill>
              <a:latin typeface="+mn-ea"/>
              <a:ea typeface="+mn-ea"/>
            </a:endParaRPr>
          </a:p>
        </p:txBody>
      </p:sp>
      <p:sp>
        <p:nvSpPr>
          <p:cNvPr id="239" name="右箭头 238"/>
          <p:cNvSpPr/>
          <p:nvPr/>
        </p:nvSpPr>
        <p:spPr>
          <a:xfrm rot="20172203">
            <a:off x="3211654" y="4204108"/>
            <a:ext cx="1416297" cy="155069"/>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40" name="文本框 239"/>
          <p:cNvSpPr txBox="1"/>
          <p:nvPr/>
        </p:nvSpPr>
        <p:spPr>
          <a:xfrm rot="19957148">
            <a:off x="3266838" y="3879784"/>
            <a:ext cx="1458406" cy="276999"/>
          </a:xfrm>
          <a:prstGeom prst="rect">
            <a:avLst/>
          </a:prstGeom>
          <a:noFill/>
        </p:spPr>
        <p:txBody>
          <a:bodyPr wrap="square" rtlCol="0">
            <a:spAutoFit/>
          </a:bodyPr>
          <a:lstStyle/>
          <a:p>
            <a:r>
              <a:rPr lang="en-US" altLang="zh-CN" sz="1200" dirty="0">
                <a:solidFill>
                  <a:srgbClr val="C00000"/>
                </a:solidFill>
                <a:latin typeface="+mn-ea"/>
                <a:ea typeface="+mn-ea"/>
              </a:rPr>
              <a:t>7</a:t>
            </a:r>
            <a:r>
              <a:rPr lang="en-US" altLang="zh-CN" sz="1200" dirty="0" smtClean="0">
                <a:solidFill>
                  <a:srgbClr val="C00000"/>
                </a:solidFill>
                <a:latin typeface="+mn-ea"/>
                <a:ea typeface="+mn-ea"/>
              </a:rPr>
              <a:t>.</a:t>
            </a:r>
            <a:r>
              <a:rPr lang="zh-CN" altLang="en-US" sz="1200" dirty="0">
                <a:solidFill>
                  <a:srgbClr val="C00000"/>
                </a:solidFill>
                <a:latin typeface="+mn-ea"/>
                <a:ea typeface="+mn-ea"/>
              </a:rPr>
              <a:t>预</a:t>
            </a:r>
            <a:r>
              <a:rPr lang="zh-CN" altLang="en-US" sz="1200" dirty="0" smtClean="0">
                <a:solidFill>
                  <a:srgbClr val="C00000"/>
                </a:solidFill>
                <a:latin typeface="+mn-ea"/>
                <a:ea typeface="+mn-ea"/>
              </a:rPr>
              <a:t>连接成功</a:t>
            </a:r>
            <a:endParaRPr lang="zh-CN" altLang="en-US" sz="1200" dirty="0">
              <a:solidFill>
                <a:srgbClr val="C00000"/>
              </a:solidFill>
              <a:latin typeface="+mn-ea"/>
              <a:ea typeface="+mn-ea"/>
            </a:endParaRPr>
          </a:p>
        </p:txBody>
      </p:sp>
      <p:sp>
        <p:nvSpPr>
          <p:cNvPr id="241" name="右箭头 240"/>
          <p:cNvSpPr/>
          <p:nvPr/>
        </p:nvSpPr>
        <p:spPr>
          <a:xfrm rot="9266104">
            <a:off x="3284006" y="4392514"/>
            <a:ext cx="1409756" cy="150760"/>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42" name="文本框 241"/>
          <p:cNvSpPr txBox="1"/>
          <p:nvPr/>
        </p:nvSpPr>
        <p:spPr>
          <a:xfrm rot="20104000">
            <a:off x="3576280" y="4392921"/>
            <a:ext cx="1458406" cy="276999"/>
          </a:xfrm>
          <a:prstGeom prst="rect">
            <a:avLst/>
          </a:prstGeom>
          <a:noFill/>
        </p:spPr>
        <p:txBody>
          <a:bodyPr wrap="square" rtlCol="0">
            <a:spAutoFit/>
          </a:bodyPr>
          <a:lstStyle/>
          <a:p>
            <a:r>
              <a:rPr lang="en-US" altLang="zh-CN" sz="1200" dirty="0">
                <a:solidFill>
                  <a:srgbClr val="C00000"/>
                </a:solidFill>
                <a:latin typeface="+mn-ea"/>
                <a:ea typeface="+mn-ea"/>
              </a:rPr>
              <a:t>6</a:t>
            </a:r>
            <a:r>
              <a:rPr lang="en-US" altLang="zh-CN" sz="1200" dirty="0" smtClean="0">
                <a:solidFill>
                  <a:srgbClr val="C00000"/>
                </a:solidFill>
                <a:latin typeface="+mn-ea"/>
                <a:ea typeface="+mn-ea"/>
              </a:rPr>
              <a:t>.</a:t>
            </a:r>
            <a:r>
              <a:rPr lang="zh-CN" altLang="en-US" sz="1200" dirty="0">
                <a:solidFill>
                  <a:srgbClr val="C00000"/>
                </a:solidFill>
                <a:latin typeface="+mn-ea"/>
                <a:ea typeface="+mn-ea"/>
              </a:rPr>
              <a:t>预</a:t>
            </a:r>
            <a:r>
              <a:rPr lang="zh-CN" altLang="en-US" sz="1200" dirty="0" smtClean="0">
                <a:solidFill>
                  <a:srgbClr val="C00000"/>
                </a:solidFill>
                <a:latin typeface="+mn-ea"/>
                <a:ea typeface="+mn-ea"/>
              </a:rPr>
              <a:t>连接请求</a:t>
            </a:r>
            <a:endParaRPr lang="zh-CN" altLang="en-US" sz="1200" dirty="0">
              <a:solidFill>
                <a:srgbClr val="C00000"/>
              </a:solidFill>
              <a:latin typeface="+mn-ea"/>
              <a:ea typeface="+mn-ea"/>
            </a:endParaRPr>
          </a:p>
        </p:txBody>
      </p:sp>
      <p:sp>
        <p:nvSpPr>
          <p:cNvPr id="243" name="文本框 242"/>
          <p:cNvSpPr txBox="1"/>
          <p:nvPr/>
        </p:nvSpPr>
        <p:spPr>
          <a:xfrm rot="1331694">
            <a:off x="7478635" y="4250471"/>
            <a:ext cx="1458406" cy="276999"/>
          </a:xfrm>
          <a:prstGeom prst="rect">
            <a:avLst/>
          </a:prstGeom>
          <a:noFill/>
        </p:spPr>
        <p:txBody>
          <a:bodyPr wrap="square" rtlCol="0">
            <a:spAutoFit/>
          </a:bodyPr>
          <a:lstStyle/>
          <a:p>
            <a:r>
              <a:rPr lang="en-US" altLang="zh-CN" sz="1200" dirty="0" smtClean="0">
                <a:solidFill>
                  <a:srgbClr val="C00000"/>
                </a:solidFill>
                <a:latin typeface="+mn-ea"/>
                <a:ea typeface="+mn-ea"/>
              </a:rPr>
              <a:t>8.</a:t>
            </a:r>
            <a:r>
              <a:rPr lang="zh-CN" altLang="en-US" sz="1200" dirty="0" smtClean="0">
                <a:solidFill>
                  <a:srgbClr val="C00000"/>
                </a:solidFill>
                <a:latin typeface="+mn-ea"/>
                <a:ea typeface="+mn-ea"/>
              </a:rPr>
              <a:t>验证</a:t>
            </a:r>
            <a:r>
              <a:rPr lang="en-US" altLang="zh-CN" sz="1200" dirty="0" smtClean="0">
                <a:solidFill>
                  <a:srgbClr val="C00000"/>
                </a:solidFill>
                <a:latin typeface="+mn-ea"/>
                <a:ea typeface="+mn-ea"/>
              </a:rPr>
              <a:t>License</a:t>
            </a:r>
            <a:endParaRPr lang="zh-CN" altLang="en-US" sz="1200" dirty="0">
              <a:solidFill>
                <a:srgbClr val="C00000"/>
              </a:solidFill>
              <a:latin typeface="+mn-ea"/>
              <a:ea typeface="+mn-ea"/>
            </a:endParaRPr>
          </a:p>
        </p:txBody>
      </p:sp>
      <p:sp>
        <p:nvSpPr>
          <p:cNvPr id="244" name="右箭头 243"/>
          <p:cNvSpPr/>
          <p:nvPr/>
        </p:nvSpPr>
        <p:spPr>
          <a:xfrm rot="1373284">
            <a:off x="7441228" y="4402503"/>
            <a:ext cx="966145" cy="169979"/>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latin typeface="+mn-ea"/>
            </a:endParaRPr>
          </a:p>
        </p:txBody>
      </p:sp>
      <p:sp>
        <p:nvSpPr>
          <p:cNvPr id="245" name="文本框 244"/>
          <p:cNvSpPr txBox="1"/>
          <p:nvPr/>
        </p:nvSpPr>
        <p:spPr>
          <a:xfrm>
            <a:off x="5405810" y="3803399"/>
            <a:ext cx="1795735" cy="276999"/>
          </a:xfrm>
          <a:prstGeom prst="rect">
            <a:avLst/>
          </a:prstGeom>
          <a:noFill/>
        </p:spPr>
        <p:txBody>
          <a:bodyPr wrap="square" rtlCol="0">
            <a:spAutoFit/>
          </a:bodyPr>
          <a:lstStyle/>
          <a:p>
            <a:r>
              <a:rPr lang="en-US" altLang="zh-CN" sz="1200" dirty="0">
                <a:solidFill>
                  <a:srgbClr val="C00000"/>
                </a:solidFill>
                <a:latin typeface="+mn-ea"/>
                <a:ea typeface="+mn-ea"/>
              </a:rPr>
              <a:t>9</a:t>
            </a:r>
            <a:r>
              <a:rPr lang="en-US" altLang="zh-CN" sz="1200" dirty="0" smtClean="0">
                <a:solidFill>
                  <a:srgbClr val="C00000"/>
                </a:solidFill>
                <a:latin typeface="+mn-ea"/>
                <a:ea typeface="+mn-ea"/>
              </a:rPr>
              <a:t>.</a:t>
            </a:r>
            <a:r>
              <a:rPr lang="zh-CN" altLang="en-US" sz="1200" dirty="0" smtClean="0">
                <a:solidFill>
                  <a:srgbClr val="C00000"/>
                </a:solidFill>
                <a:latin typeface="+mn-ea"/>
                <a:ea typeface="+mn-ea"/>
              </a:rPr>
              <a:t> 生成</a:t>
            </a:r>
            <a:r>
              <a:rPr lang="en-US" altLang="zh-CN" sz="1200" dirty="0" smtClean="0">
                <a:solidFill>
                  <a:srgbClr val="C00000"/>
                </a:solidFill>
                <a:latin typeface="+mn-ea"/>
                <a:ea typeface="+mn-ea"/>
              </a:rPr>
              <a:t>login Ticket</a:t>
            </a:r>
            <a:endParaRPr lang="zh-CN" altLang="en-US" sz="1200" dirty="0">
              <a:solidFill>
                <a:srgbClr val="C00000"/>
              </a:solidFill>
              <a:latin typeface="+mn-ea"/>
              <a:ea typeface="+mn-ea"/>
            </a:endParaRPr>
          </a:p>
        </p:txBody>
      </p:sp>
    </p:spTree>
    <p:extLst>
      <p:ext uri="{BB962C8B-B14F-4D97-AF65-F5344CB8AC3E}">
        <p14:creationId xmlns:p14="http://schemas.microsoft.com/office/powerpoint/2010/main" val="186817484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访问虚拟机流程 </a:t>
            </a:r>
            <a:r>
              <a:rPr lang="en-US" altLang="zh-CN" dirty="0" smtClean="0"/>
              <a:t>- HDP</a:t>
            </a:r>
            <a:r>
              <a:rPr lang="zh-CN" altLang="en-US" dirty="0" smtClean="0"/>
              <a:t>不经过网关</a:t>
            </a:r>
            <a:r>
              <a:rPr lang="en-US" altLang="zh-CN" dirty="0" smtClean="0"/>
              <a:t> </a:t>
            </a:r>
            <a:endParaRPr lang="zh-CN" altLang="en-US" dirty="0"/>
          </a:p>
        </p:txBody>
      </p:sp>
      <p:sp>
        <p:nvSpPr>
          <p:cNvPr id="4" name="圆角矩形 3"/>
          <p:cNvSpPr/>
          <p:nvPr/>
        </p:nvSpPr>
        <p:spPr>
          <a:xfrm>
            <a:off x="4943872" y="3068960"/>
            <a:ext cx="3512247" cy="20040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latin typeface="+mn-ea"/>
            </a:endParaRPr>
          </a:p>
        </p:txBody>
      </p:sp>
      <p:grpSp>
        <p:nvGrpSpPr>
          <p:cNvPr id="6" name="组合 142"/>
          <p:cNvGrpSpPr/>
          <p:nvPr/>
        </p:nvGrpSpPr>
        <p:grpSpPr>
          <a:xfrm>
            <a:off x="2815303" y="1751337"/>
            <a:ext cx="680605" cy="486135"/>
            <a:chOff x="7089459" y="3598864"/>
            <a:chExt cx="134937" cy="100014"/>
          </a:xfrm>
        </p:grpSpPr>
        <p:sp>
          <p:nvSpPr>
            <p:cNvPr id="7"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8"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9"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10"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grpSp>
      <p:grpSp>
        <p:nvGrpSpPr>
          <p:cNvPr id="11" name="组合 19612"/>
          <p:cNvGrpSpPr/>
          <p:nvPr/>
        </p:nvGrpSpPr>
        <p:grpSpPr>
          <a:xfrm>
            <a:off x="4566128" y="1757196"/>
            <a:ext cx="586453" cy="474243"/>
            <a:chOff x="6245225" y="965201"/>
            <a:chExt cx="439738" cy="355600"/>
          </a:xfrm>
          <a:solidFill>
            <a:srgbClr val="3C3C3B"/>
          </a:solidFill>
        </p:grpSpPr>
        <p:sp>
          <p:nvSpPr>
            <p:cNvPr id="12" name="Freeform 58"/>
            <p:cNvSpPr>
              <a:spLocks/>
            </p:cNvSpPr>
            <p:nvPr/>
          </p:nvSpPr>
          <p:spPr bwMode="auto">
            <a:xfrm>
              <a:off x="6245225" y="965201"/>
              <a:ext cx="439738" cy="344488"/>
            </a:xfrm>
            <a:custGeom>
              <a:avLst/>
              <a:gdLst>
                <a:gd name="T0" fmla="*/ 492 w 517"/>
                <a:gd name="T1" fmla="*/ 402 h 402"/>
                <a:gd name="T2" fmla="*/ 492 w 517"/>
                <a:gd name="T3" fmla="*/ 402 h 402"/>
                <a:gd name="T4" fmla="*/ 418 w 517"/>
                <a:gd name="T5" fmla="*/ 402 h 402"/>
                <a:gd name="T6" fmla="*/ 406 w 517"/>
                <a:gd name="T7" fmla="*/ 389 h 402"/>
                <a:gd name="T8" fmla="*/ 418 w 517"/>
                <a:gd name="T9" fmla="*/ 377 h 402"/>
                <a:gd name="T10" fmla="*/ 492 w 517"/>
                <a:gd name="T11" fmla="*/ 377 h 402"/>
                <a:gd name="T12" fmla="*/ 492 w 517"/>
                <a:gd name="T13" fmla="*/ 24 h 402"/>
                <a:gd name="T14" fmla="*/ 25 w 517"/>
                <a:gd name="T15" fmla="*/ 24 h 402"/>
                <a:gd name="T16" fmla="*/ 25 w 517"/>
                <a:gd name="T17" fmla="*/ 377 h 402"/>
                <a:gd name="T18" fmla="*/ 333 w 517"/>
                <a:gd name="T19" fmla="*/ 377 h 402"/>
                <a:gd name="T20" fmla="*/ 345 w 517"/>
                <a:gd name="T21" fmla="*/ 389 h 402"/>
                <a:gd name="T22" fmla="*/ 333 w 517"/>
                <a:gd name="T23" fmla="*/ 402 h 402"/>
                <a:gd name="T24" fmla="*/ 25 w 517"/>
                <a:gd name="T25" fmla="*/ 402 h 402"/>
                <a:gd name="T26" fmla="*/ 0 w 517"/>
                <a:gd name="T27" fmla="*/ 377 h 402"/>
                <a:gd name="T28" fmla="*/ 0 w 517"/>
                <a:gd name="T29" fmla="*/ 24 h 402"/>
                <a:gd name="T30" fmla="*/ 25 w 517"/>
                <a:gd name="T31" fmla="*/ 0 h 402"/>
                <a:gd name="T32" fmla="*/ 492 w 517"/>
                <a:gd name="T33" fmla="*/ 0 h 402"/>
                <a:gd name="T34" fmla="*/ 517 w 517"/>
                <a:gd name="T35" fmla="*/ 24 h 402"/>
                <a:gd name="T36" fmla="*/ 517 w 517"/>
                <a:gd name="T37" fmla="*/ 377 h 402"/>
                <a:gd name="T38" fmla="*/ 492 w 517"/>
                <a:gd name="T39"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7" h="402">
                  <a:moveTo>
                    <a:pt x="492" y="402"/>
                  </a:moveTo>
                  <a:lnTo>
                    <a:pt x="492" y="402"/>
                  </a:lnTo>
                  <a:lnTo>
                    <a:pt x="418" y="402"/>
                  </a:lnTo>
                  <a:cubicBezTo>
                    <a:pt x="412" y="402"/>
                    <a:pt x="406" y="396"/>
                    <a:pt x="406" y="389"/>
                  </a:cubicBezTo>
                  <a:cubicBezTo>
                    <a:pt x="406" y="383"/>
                    <a:pt x="412" y="377"/>
                    <a:pt x="418" y="377"/>
                  </a:cubicBezTo>
                  <a:lnTo>
                    <a:pt x="492" y="377"/>
                  </a:lnTo>
                  <a:lnTo>
                    <a:pt x="492" y="24"/>
                  </a:lnTo>
                  <a:lnTo>
                    <a:pt x="25" y="24"/>
                  </a:lnTo>
                  <a:lnTo>
                    <a:pt x="25" y="377"/>
                  </a:lnTo>
                  <a:lnTo>
                    <a:pt x="333" y="377"/>
                  </a:lnTo>
                  <a:cubicBezTo>
                    <a:pt x="339" y="377"/>
                    <a:pt x="345" y="383"/>
                    <a:pt x="345" y="389"/>
                  </a:cubicBezTo>
                  <a:cubicBezTo>
                    <a:pt x="345" y="396"/>
                    <a:pt x="339" y="402"/>
                    <a:pt x="333" y="402"/>
                  </a:cubicBezTo>
                  <a:lnTo>
                    <a:pt x="25" y="402"/>
                  </a:lnTo>
                  <a:cubicBezTo>
                    <a:pt x="11" y="402"/>
                    <a:pt x="0" y="391"/>
                    <a:pt x="0" y="377"/>
                  </a:cubicBezTo>
                  <a:lnTo>
                    <a:pt x="0" y="24"/>
                  </a:lnTo>
                  <a:cubicBezTo>
                    <a:pt x="0" y="11"/>
                    <a:pt x="11" y="0"/>
                    <a:pt x="25" y="0"/>
                  </a:cubicBezTo>
                  <a:lnTo>
                    <a:pt x="492" y="0"/>
                  </a:lnTo>
                  <a:cubicBezTo>
                    <a:pt x="506" y="0"/>
                    <a:pt x="517" y="11"/>
                    <a:pt x="517" y="24"/>
                  </a:cubicBezTo>
                  <a:lnTo>
                    <a:pt x="517" y="377"/>
                  </a:lnTo>
                  <a:cubicBezTo>
                    <a:pt x="517" y="391"/>
                    <a:pt x="506" y="402"/>
                    <a:pt x="492" y="40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 name="Freeform 59"/>
            <p:cNvSpPr>
              <a:spLocks/>
            </p:cNvSpPr>
            <p:nvPr/>
          </p:nvSpPr>
          <p:spPr bwMode="auto">
            <a:xfrm>
              <a:off x="6516688" y="1277938"/>
              <a:ext cx="42863" cy="42863"/>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1" y="51"/>
                    <a:pt x="0" y="39"/>
                    <a:pt x="0" y="25"/>
                  </a:cubicBezTo>
                  <a:cubicBezTo>
                    <a:pt x="0" y="11"/>
                    <a:pt x="11" y="0"/>
                    <a:pt x="26" y="0"/>
                  </a:cubicBezTo>
                  <a:cubicBezTo>
                    <a:pt x="40" y="0"/>
                    <a:pt x="51" y="11"/>
                    <a:pt x="51" y="25"/>
                  </a:cubicBezTo>
                  <a:cubicBezTo>
                    <a:pt x="51" y="39"/>
                    <a:pt x="40" y="51"/>
                    <a:pt x="26"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 name="Freeform 60"/>
            <p:cNvSpPr>
              <a:spLocks/>
            </p:cNvSpPr>
            <p:nvPr/>
          </p:nvSpPr>
          <p:spPr bwMode="auto">
            <a:xfrm>
              <a:off x="6583363" y="1277938"/>
              <a:ext cx="42863" cy="42863"/>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40" y="0"/>
                    <a:pt x="51" y="11"/>
                    <a:pt x="51" y="25"/>
                  </a:cubicBezTo>
                  <a:cubicBezTo>
                    <a:pt x="51" y="39"/>
                    <a:pt x="40"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 name="Freeform 61"/>
            <p:cNvSpPr>
              <a:spLocks/>
            </p:cNvSpPr>
            <p:nvPr/>
          </p:nvSpPr>
          <p:spPr bwMode="auto">
            <a:xfrm>
              <a:off x="6513513" y="1127126"/>
              <a:ext cx="80963" cy="22225"/>
            </a:xfrm>
            <a:custGeom>
              <a:avLst/>
              <a:gdLst>
                <a:gd name="T0" fmla="*/ 96 w 96"/>
                <a:gd name="T1" fmla="*/ 25 h 25"/>
                <a:gd name="T2" fmla="*/ 96 w 96"/>
                <a:gd name="T3" fmla="*/ 25 h 25"/>
                <a:gd name="T4" fmla="*/ 0 w 96"/>
                <a:gd name="T5" fmla="*/ 24 h 25"/>
                <a:gd name="T6" fmla="*/ 0 w 96"/>
                <a:gd name="T7" fmla="*/ 0 h 25"/>
                <a:gd name="T8" fmla="*/ 96 w 96"/>
                <a:gd name="T9" fmla="*/ 0 h 25"/>
                <a:gd name="T10" fmla="*/ 96 w 96"/>
                <a:gd name="T11" fmla="*/ 25 h 25"/>
              </a:gdLst>
              <a:ahLst/>
              <a:cxnLst>
                <a:cxn ang="0">
                  <a:pos x="T0" y="T1"/>
                </a:cxn>
                <a:cxn ang="0">
                  <a:pos x="T2" y="T3"/>
                </a:cxn>
                <a:cxn ang="0">
                  <a:pos x="T4" y="T5"/>
                </a:cxn>
                <a:cxn ang="0">
                  <a:pos x="T6" y="T7"/>
                </a:cxn>
                <a:cxn ang="0">
                  <a:pos x="T8" y="T9"/>
                </a:cxn>
                <a:cxn ang="0">
                  <a:pos x="T10" y="T11"/>
                </a:cxn>
              </a:cxnLst>
              <a:rect l="0" t="0" r="r" b="b"/>
              <a:pathLst>
                <a:path w="96" h="25">
                  <a:moveTo>
                    <a:pt x="96" y="25"/>
                  </a:moveTo>
                  <a:lnTo>
                    <a:pt x="96" y="25"/>
                  </a:lnTo>
                  <a:lnTo>
                    <a:pt x="0" y="24"/>
                  </a:lnTo>
                  <a:lnTo>
                    <a:pt x="0" y="0"/>
                  </a:lnTo>
                  <a:lnTo>
                    <a:pt x="96" y="0"/>
                  </a:lnTo>
                  <a:lnTo>
                    <a:pt x="96" y="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 name="Freeform 62"/>
            <p:cNvSpPr>
              <a:spLocks/>
            </p:cNvSpPr>
            <p:nvPr/>
          </p:nvSpPr>
          <p:spPr bwMode="auto">
            <a:xfrm>
              <a:off x="6578600" y="1103313"/>
              <a:ext cx="38100" cy="69850"/>
            </a:xfrm>
            <a:custGeom>
              <a:avLst/>
              <a:gdLst>
                <a:gd name="T0" fmla="*/ 0 w 46"/>
                <a:gd name="T1" fmla="*/ 0 h 81"/>
                <a:gd name="T2" fmla="*/ 0 w 46"/>
                <a:gd name="T3" fmla="*/ 0 h 81"/>
                <a:gd name="T4" fmla="*/ 46 w 46"/>
                <a:gd name="T5" fmla="*/ 40 h 81"/>
                <a:gd name="T6" fmla="*/ 0 w 46"/>
                <a:gd name="T7" fmla="*/ 81 h 81"/>
                <a:gd name="T8" fmla="*/ 0 w 46"/>
                <a:gd name="T9" fmla="*/ 0 h 81"/>
              </a:gdLst>
              <a:ahLst/>
              <a:cxnLst>
                <a:cxn ang="0">
                  <a:pos x="T0" y="T1"/>
                </a:cxn>
                <a:cxn ang="0">
                  <a:pos x="T2" y="T3"/>
                </a:cxn>
                <a:cxn ang="0">
                  <a:pos x="T4" y="T5"/>
                </a:cxn>
                <a:cxn ang="0">
                  <a:pos x="T6" y="T7"/>
                </a:cxn>
                <a:cxn ang="0">
                  <a:pos x="T8" y="T9"/>
                </a:cxn>
              </a:cxnLst>
              <a:rect l="0" t="0" r="r" b="b"/>
              <a:pathLst>
                <a:path w="46" h="81">
                  <a:moveTo>
                    <a:pt x="0" y="0"/>
                  </a:moveTo>
                  <a:lnTo>
                    <a:pt x="0" y="0"/>
                  </a:lnTo>
                  <a:lnTo>
                    <a:pt x="46" y="40"/>
                  </a:lnTo>
                  <a:lnTo>
                    <a:pt x="0" y="81"/>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 name="Freeform 63"/>
            <p:cNvSpPr>
              <a:spLocks/>
            </p:cNvSpPr>
            <p:nvPr/>
          </p:nvSpPr>
          <p:spPr bwMode="auto">
            <a:xfrm>
              <a:off x="6515100" y="1052513"/>
              <a:ext cx="84138" cy="49213"/>
            </a:xfrm>
            <a:custGeom>
              <a:avLst/>
              <a:gdLst>
                <a:gd name="T0" fmla="*/ 9 w 98"/>
                <a:gd name="T1" fmla="*/ 58 h 58"/>
                <a:gd name="T2" fmla="*/ 9 w 98"/>
                <a:gd name="T3" fmla="*/ 58 h 58"/>
                <a:gd name="T4" fmla="*/ 0 w 98"/>
                <a:gd name="T5" fmla="*/ 35 h 58"/>
                <a:gd name="T6" fmla="*/ 89 w 98"/>
                <a:gd name="T7" fmla="*/ 0 h 58"/>
                <a:gd name="T8" fmla="*/ 98 w 98"/>
                <a:gd name="T9" fmla="*/ 23 h 58"/>
                <a:gd name="T10" fmla="*/ 9 w 98"/>
                <a:gd name="T11" fmla="*/ 58 h 58"/>
              </a:gdLst>
              <a:ahLst/>
              <a:cxnLst>
                <a:cxn ang="0">
                  <a:pos x="T0" y="T1"/>
                </a:cxn>
                <a:cxn ang="0">
                  <a:pos x="T2" y="T3"/>
                </a:cxn>
                <a:cxn ang="0">
                  <a:pos x="T4" y="T5"/>
                </a:cxn>
                <a:cxn ang="0">
                  <a:pos x="T6" y="T7"/>
                </a:cxn>
                <a:cxn ang="0">
                  <a:pos x="T8" y="T9"/>
                </a:cxn>
                <a:cxn ang="0">
                  <a:pos x="T10" y="T11"/>
                </a:cxn>
              </a:cxnLst>
              <a:rect l="0" t="0" r="r" b="b"/>
              <a:pathLst>
                <a:path w="98" h="58">
                  <a:moveTo>
                    <a:pt x="9" y="58"/>
                  </a:moveTo>
                  <a:lnTo>
                    <a:pt x="9" y="58"/>
                  </a:lnTo>
                  <a:lnTo>
                    <a:pt x="0" y="35"/>
                  </a:lnTo>
                  <a:lnTo>
                    <a:pt x="89" y="0"/>
                  </a:lnTo>
                  <a:lnTo>
                    <a:pt x="98" y="23"/>
                  </a:lnTo>
                  <a:lnTo>
                    <a:pt x="9" y="5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 name="Freeform 64"/>
            <p:cNvSpPr>
              <a:spLocks/>
            </p:cNvSpPr>
            <p:nvPr/>
          </p:nvSpPr>
          <p:spPr bwMode="auto">
            <a:xfrm>
              <a:off x="6567488" y="1036638"/>
              <a:ext cx="47625" cy="63500"/>
            </a:xfrm>
            <a:custGeom>
              <a:avLst/>
              <a:gdLst>
                <a:gd name="T0" fmla="*/ 0 w 57"/>
                <a:gd name="T1" fmla="*/ 0 h 75"/>
                <a:gd name="T2" fmla="*/ 0 w 57"/>
                <a:gd name="T3" fmla="*/ 0 h 75"/>
                <a:gd name="T4" fmla="*/ 57 w 57"/>
                <a:gd name="T5" fmla="*/ 21 h 75"/>
                <a:gd name="T6" fmla="*/ 30 w 57"/>
                <a:gd name="T7" fmla="*/ 75 h 75"/>
                <a:gd name="T8" fmla="*/ 0 w 57"/>
                <a:gd name="T9" fmla="*/ 0 h 75"/>
              </a:gdLst>
              <a:ahLst/>
              <a:cxnLst>
                <a:cxn ang="0">
                  <a:pos x="T0" y="T1"/>
                </a:cxn>
                <a:cxn ang="0">
                  <a:pos x="T2" y="T3"/>
                </a:cxn>
                <a:cxn ang="0">
                  <a:pos x="T4" y="T5"/>
                </a:cxn>
                <a:cxn ang="0">
                  <a:pos x="T6" y="T7"/>
                </a:cxn>
                <a:cxn ang="0">
                  <a:pos x="T8" y="T9"/>
                </a:cxn>
              </a:cxnLst>
              <a:rect l="0" t="0" r="r" b="b"/>
              <a:pathLst>
                <a:path w="57" h="75">
                  <a:moveTo>
                    <a:pt x="0" y="0"/>
                  </a:moveTo>
                  <a:lnTo>
                    <a:pt x="0" y="0"/>
                  </a:lnTo>
                  <a:lnTo>
                    <a:pt x="57" y="21"/>
                  </a:lnTo>
                  <a:lnTo>
                    <a:pt x="30" y="7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9" name="Freeform 65"/>
            <p:cNvSpPr>
              <a:spLocks/>
            </p:cNvSpPr>
            <p:nvPr/>
          </p:nvSpPr>
          <p:spPr bwMode="auto">
            <a:xfrm>
              <a:off x="6515100" y="1173163"/>
              <a:ext cx="84138" cy="50800"/>
            </a:xfrm>
            <a:custGeom>
              <a:avLst/>
              <a:gdLst>
                <a:gd name="T0" fmla="*/ 89 w 98"/>
                <a:gd name="T1" fmla="*/ 59 h 59"/>
                <a:gd name="T2" fmla="*/ 89 w 98"/>
                <a:gd name="T3" fmla="*/ 59 h 59"/>
                <a:gd name="T4" fmla="*/ 0 w 98"/>
                <a:gd name="T5" fmla="*/ 23 h 59"/>
                <a:gd name="T6" fmla="*/ 9 w 98"/>
                <a:gd name="T7" fmla="*/ 0 h 59"/>
                <a:gd name="T8" fmla="*/ 98 w 98"/>
                <a:gd name="T9" fmla="*/ 36 h 59"/>
                <a:gd name="T10" fmla="*/ 89 w 98"/>
                <a:gd name="T11" fmla="*/ 59 h 59"/>
              </a:gdLst>
              <a:ahLst/>
              <a:cxnLst>
                <a:cxn ang="0">
                  <a:pos x="T0" y="T1"/>
                </a:cxn>
                <a:cxn ang="0">
                  <a:pos x="T2" y="T3"/>
                </a:cxn>
                <a:cxn ang="0">
                  <a:pos x="T4" y="T5"/>
                </a:cxn>
                <a:cxn ang="0">
                  <a:pos x="T6" y="T7"/>
                </a:cxn>
                <a:cxn ang="0">
                  <a:pos x="T8" y="T9"/>
                </a:cxn>
                <a:cxn ang="0">
                  <a:pos x="T10" y="T11"/>
                </a:cxn>
              </a:cxnLst>
              <a:rect l="0" t="0" r="r" b="b"/>
              <a:pathLst>
                <a:path w="98" h="59">
                  <a:moveTo>
                    <a:pt x="89" y="59"/>
                  </a:moveTo>
                  <a:lnTo>
                    <a:pt x="89" y="59"/>
                  </a:lnTo>
                  <a:lnTo>
                    <a:pt x="0" y="23"/>
                  </a:lnTo>
                  <a:lnTo>
                    <a:pt x="9" y="0"/>
                  </a:lnTo>
                  <a:lnTo>
                    <a:pt x="98" y="36"/>
                  </a:lnTo>
                  <a:lnTo>
                    <a:pt x="89" y="59"/>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0" name="Freeform 66"/>
            <p:cNvSpPr>
              <a:spLocks/>
            </p:cNvSpPr>
            <p:nvPr/>
          </p:nvSpPr>
          <p:spPr bwMode="auto">
            <a:xfrm>
              <a:off x="6567488" y="1174751"/>
              <a:ext cx="47625" cy="65088"/>
            </a:xfrm>
            <a:custGeom>
              <a:avLst/>
              <a:gdLst>
                <a:gd name="T0" fmla="*/ 0 w 57"/>
                <a:gd name="T1" fmla="*/ 75 h 75"/>
                <a:gd name="T2" fmla="*/ 0 w 57"/>
                <a:gd name="T3" fmla="*/ 75 h 75"/>
                <a:gd name="T4" fmla="*/ 57 w 57"/>
                <a:gd name="T5" fmla="*/ 55 h 75"/>
                <a:gd name="T6" fmla="*/ 30 w 57"/>
                <a:gd name="T7" fmla="*/ 0 h 75"/>
                <a:gd name="T8" fmla="*/ 0 w 57"/>
                <a:gd name="T9" fmla="*/ 75 h 75"/>
              </a:gdLst>
              <a:ahLst/>
              <a:cxnLst>
                <a:cxn ang="0">
                  <a:pos x="T0" y="T1"/>
                </a:cxn>
                <a:cxn ang="0">
                  <a:pos x="T2" y="T3"/>
                </a:cxn>
                <a:cxn ang="0">
                  <a:pos x="T4" y="T5"/>
                </a:cxn>
                <a:cxn ang="0">
                  <a:pos x="T6" y="T7"/>
                </a:cxn>
                <a:cxn ang="0">
                  <a:pos x="T8" y="T9"/>
                </a:cxn>
              </a:cxnLst>
              <a:rect l="0" t="0" r="r" b="b"/>
              <a:pathLst>
                <a:path w="57" h="75">
                  <a:moveTo>
                    <a:pt x="0" y="75"/>
                  </a:moveTo>
                  <a:lnTo>
                    <a:pt x="0" y="75"/>
                  </a:lnTo>
                  <a:lnTo>
                    <a:pt x="57" y="55"/>
                  </a:lnTo>
                  <a:lnTo>
                    <a:pt x="30" y="0"/>
                  </a:lnTo>
                  <a:lnTo>
                    <a:pt x="0" y="7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1" name="Freeform 67"/>
            <p:cNvSpPr>
              <a:spLocks/>
            </p:cNvSpPr>
            <p:nvPr/>
          </p:nvSpPr>
          <p:spPr bwMode="auto">
            <a:xfrm>
              <a:off x="6299200" y="1120776"/>
              <a:ext cx="112713" cy="33338"/>
            </a:xfrm>
            <a:custGeom>
              <a:avLst/>
              <a:gdLst>
                <a:gd name="T0" fmla="*/ 132 w 132"/>
                <a:gd name="T1" fmla="*/ 39 h 39"/>
                <a:gd name="T2" fmla="*/ 132 w 132"/>
                <a:gd name="T3" fmla="*/ 39 h 39"/>
                <a:gd name="T4" fmla="*/ 0 w 132"/>
                <a:gd name="T5" fmla="*/ 39 h 39"/>
                <a:gd name="T6" fmla="*/ 0 w 132"/>
                <a:gd name="T7" fmla="*/ 0 h 39"/>
                <a:gd name="T8" fmla="*/ 132 w 132"/>
                <a:gd name="T9" fmla="*/ 0 h 39"/>
                <a:gd name="T10" fmla="*/ 132 w 132"/>
                <a:gd name="T11" fmla="*/ 39 h 39"/>
              </a:gdLst>
              <a:ahLst/>
              <a:cxnLst>
                <a:cxn ang="0">
                  <a:pos x="T0" y="T1"/>
                </a:cxn>
                <a:cxn ang="0">
                  <a:pos x="T2" y="T3"/>
                </a:cxn>
                <a:cxn ang="0">
                  <a:pos x="T4" y="T5"/>
                </a:cxn>
                <a:cxn ang="0">
                  <a:pos x="T6" y="T7"/>
                </a:cxn>
                <a:cxn ang="0">
                  <a:pos x="T8" y="T9"/>
                </a:cxn>
                <a:cxn ang="0">
                  <a:pos x="T10" y="T11"/>
                </a:cxn>
              </a:cxnLst>
              <a:rect l="0" t="0" r="r" b="b"/>
              <a:pathLst>
                <a:path w="132" h="39">
                  <a:moveTo>
                    <a:pt x="132" y="39"/>
                  </a:moveTo>
                  <a:lnTo>
                    <a:pt x="132" y="39"/>
                  </a:lnTo>
                  <a:lnTo>
                    <a:pt x="0" y="39"/>
                  </a:lnTo>
                  <a:lnTo>
                    <a:pt x="0" y="0"/>
                  </a:lnTo>
                  <a:lnTo>
                    <a:pt x="132" y="0"/>
                  </a:lnTo>
                  <a:lnTo>
                    <a:pt x="132" y="39"/>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2" name="Freeform 68"/>
            <p:cNvSpPr>
              <a:spLocks/>
            </p:cNvSpPr>
            <p:nvPr/>
          </p:nvSpPr>
          <p:spPr bwMode="auto">
            <a:xfrm>
              <a:off x="6388100" y="1087438"/>
              <a:ext cx="57150" cy="101600"/>
            </a:xfrm>
            <a:custGeom>
              <a:avLst/>
              <a:gdLst>
                <a:gd name="T0" fmla="*/ 0 w 67"/>
                <a:gd name="T1" fmla="*/ 0 h 118"/>
                <a:gd name="T2" fmla="*/ 0 w 67"/>
                <a:gd name="T3" fmla="*/ 0 h 118"/>
                <a:gd name="T4" fmla="*/ 67 w 67"/>
                <a:gd name="T5" fmla="*/ 59 h 118"/>
                <a:gd name="T6" fmla="*/ 0 w 67"/>
                <a:gd name="T7" fmla="*/ 118 h 118"/>
                <a:gd name="T8" fmla="*/ 0 w 67"/>
                <a:gd name="T9" fmla="*/ 0 h 118"/>
              </a:gdLst>
              <a:ahLst/>
              <a:cxnLst>
                <a:cxn ang="0">
                  <a:pos x="T0" y="T1"/>
                </a:cxn>
                <a:cxn ang="0">
                  <a:pos x="T2" y="T3"/>
                </a:cxn>
                <a:cxn ang="0">
                  <a:pos x="T4" y="T5"/>
                </a:cxn>
                <a:cxn ang="0">
                  <a:pos x="T6" y="T7"/>
                </a:cxn>
                <a:cxn ang="0">
                  <a:pos x="T8" y="T9"/>
                </a:cxn>
              </a:cxnLst>
              <a:rect l="0" t="0" r="r" b="b"/>
              <a:pathLst>
                <a:path w="67" h="118">
                  <a:moveTo>
                    <a:pt x="0" y="0"/>
                  </a:moveTo>
                  <a:lnTo>
                    <a:pt x="0" y="0"/>
                  </a:lnTo>
                  <a:lnTo>
                    <a:pt x="67" y="59"/>
                  </a:lnTo>
                  <a:lnTo>
                    <a:pt x="0" y="118"/>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3" name="Freeform 69"/>
            <p:cNvSpPr>
              <a:spLocks/>
            </p:cNvSpPr>
            <p:nvPr/>
          </p:nvSpPr>
          <p:spPr bwMode="auto">
            <a:xfrm>
              <a:off x="6457950" y="1071563"/>
              <a:ext cx="33338" cy="131763"/>
            </a:xfrm>
            <a:custGeom>
              <a:avLst/>
              <a:gdLst>
                <a:gd name="T0" fmla="*/ 40 w 40"/>
                <a:gd name="T1" fmla="*/ 138 h 153"/>
                <a:gd name="T2" fmla="*/ 40 w 40"/>
                <a:gd name="T3" fmla="*/ 138 h 153"/>
                <a:gd name="T4" fmla="*/ 23 w 40"/>
                <a:gd name="T5" fmla="*/ 153 h 153"/>
                <a:gd name="T6" fmla="*/ 18 w 40"/>
                <a:gd name="T7" fmla="*/ 153 h 153"/>
                <a:gd name="T8" fmla="*/ 0 w 40"/>
                <a:gd name="T9" fmla="*/ 138 h 153"/>
                <a:gd name="T10" fmla="*/ 0 w 40"/>
                <a:gd name="T11" fmla="*/ 15 h 153"/>
                <a:gd name="T12" fmla="*/ 18 w 40"/>
                <a:gd name="T13" fmla="*/ 0 h 153"/>
                <a:gd name="T14" fmla="*/ 23 w 40"/>
                <a:gd name="T15" fmla="*/ 0 h 153"/>
                <a:gd name="T16" fmla="*/ 40 w 40"/>
                <a:gd name="T17" fmla="*/ 15 h 153"/>
                <a:gd name="T18" fmla="*/ 40 w 40"/>
                <a:gd name="T19" fmla="*/ 1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53">
                  <a:moveTo>
                    <a:pt x="40" y="138"/>
                  </a:moveTo>
                  <a:lnTo>
                    <a:pt x="40" y="138"/>
                  </a:lnTo>
                  <a:cubicBezTo>
                    <a:pt x="40" y="146"/>
                    <a:pt x="32" y="153"/>
                    <a:pt x="23" y="153"/>
                  </a:cubicBezTo>
                  <a:lnTo>
                    <a:pt x="18" y="153"/>
                  </a:lnTo>
                  <a:cubicBezTo>
                    <a:pt x="8" y="153"/>
                    <a:pt x="0" y="146"/>
                    <a:pt x="0" y="138"/>
                  </a:cubicBezTo>
                  <a:lnTo>
                    <a:pt x="0" y="15"/>
                  </a:lnTo>
                  <a:cubicBezTo>
                    <a:pt x="0" y="7"/>
                    <a:pt x="8" y="0"/>
                    <a:pt x="18" y="0"/>
                  </a:cubicBezTo>
                  <a:lnTo>
                    <a:pt x="23" y="0"/>
                  </a:lnTo>
                  <a:cubicBezTo>
                    <a:pt x="32" y="0"/>
                    <a:pt x="40" y="7"/>
                    <a:pt x="40" y="15"/>
                  </a:cubicBezTo>
                  <a:lnTo>
                    <a:pt x="40" y="13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24" name="组合 18396"/>
          <p:cNvGrpSpPr/>
          <p:nvPr/>
        </p:nvGrpSpPr>
        <p:grpSpPr>
          <a:xfrm>
            <a:off x="6461239" y="3195506"/>
            <a:ext cx="363627" cy="615791"/>
            <a:chOff x="1463676" y="588963"/>
            <a:chExt cx="274638" cy="638175"/>
          </a:xfrm>
          <a:solidFill>
            <a:srgbClr val="3C3C3B"/>
          </a:solidFill>
        </p:grpSpPr>
        <p:sp>
          <p:nvSpPr>
            <p:cNvPr id="25"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6"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7"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8"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9"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0"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1"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2"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3"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4"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5"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6"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7"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8"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9"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0"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1"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2"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3"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4"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5"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6"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7"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8"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9"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50" name="组合 18396"/>
          <p:cNvGrpSpPr/>
          <p:nvPr/>
        </p:nvGrpSpPr>
        <p:grpSpPr>
          <a:xfrm>
            <a:off x="5560046" y="4047068"/>
            <a:ext cx="363627" cy="615791"/>
            <a:chOff x="1463676" y="588963"/>
            <a:chExt cx="274638" cy="638175"/>
          </a:xfrm>
          <a:solidFill>
            <a:srgbClr val="3C3C3B"/>
          </a:solidFill>
        </p:grpSpPr>
        <p:sp>
          <p:nvSpPr>
            <p:cNvPr id="51"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2"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3"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4"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5"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6"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7"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8"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9"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0"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1"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2"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3"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4"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5"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6"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7"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8"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9"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0"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1"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2"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3"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4"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5"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76" name="组合 18396"/>
          <p:cNvGrpSpPr/>
          <p:nvPr/>
        </p:nvGrpSpPr>
        <p:grpSpPr>
          <a:xfrm>
            <a:off x="7364822" y="4158891"/>
            <a:ext cx="363627" cy="615791"/>
            <a:chOff x="1463676" y="588963"/>
            <a:chExt cx="274638" cy="638175"/>
          </a:xfrm>
          <a:solidFill>
            <a:srgbClr val="3C3C3B"/>
          </a:solidFill>
        </p:grpSpPr>
        <p:sp>
          <p:nvSpPr>
            <p:cNvPr id="77"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8"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9"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0"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1"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2"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3"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4"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5"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6"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7"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8"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9"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0"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1"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2"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3"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4"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5"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6"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7"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8"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9"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0"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1"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02" name="组合 18396"/>
          <p:cNvGrpSpPr/>
          <p:nvPr/>
        </p:nvGrpSpPr>
        <p:grpSpPr>
          <a:xfrm>
            <a:off x="6445162" y="1645373"/>
            <a:ext cx="363627" cy="615791"/>
            <a:chOff x="1463676" y="588963"/>
            <a:chExt cx="274638" cy="638175"/>
          </a:xfrm>
          <a:solidFill>
            <a:srgbClr val="3C3C3B"/>
          </a:solidFill>
        </p:grpSpPr>
        <p:sp>
          <p:nvSpPr>
            <p:cNvPr id="103"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4"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5"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6"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7"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8"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9"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0"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1"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2"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3"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4"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5"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6"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7"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8"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9"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0"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1"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2"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3"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4"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5"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6"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7"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28" name="组合 18396"/>
          <p:cNvGrpSpPr/>
          <p:nvPr/>
        </p:nvGrpSpPr>
        <p:grpSpPr>
          <a:xfrm>
            <a:off x="6484045" y="5497944"/>
            <a:ext cx="363627" cy="615791"/>
            <a:chOff x="1463676" y="588963"/>
            <a:chExt cx="274638" cy="638175"/>
          </a:xfrm>
          <a:solidFill>
            <a:srgbClr val="3C3C3B"/>
          </a:solidFill>
        </p:grpSpPr>
        <p:sp>
          <p:nvSpPr>
            <p:cNvPr id="129"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0"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1"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2"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3"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4"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5"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6"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7"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8"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9"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0"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1"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2"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3"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4"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5"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6"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7"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8"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9"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0"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1"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2"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3"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54" name="组合 18396"/>
          <p:cNvGrpSpPr/>
          <p:nvPr/>
        </p:nvGrpSpPr>
        <p:grpSpPr>
          <a:xfrm>
            <a:off x="9015657" y="4831974"/>
            <a:ext cx="363627" cy="615791"/>
            <a:chOff x="1463676" y="588963"/>
            <a:chExt cx="274638" cy="638175"/>
          </a:xfrm>
          <a:solidFill>
            <a:srgbClr val="3C3C3B"/>
          </a:solidFill>
        </p:grpSpPr>
        <p:sp>
          <p:nvSpPr>
            <p:cNvPr id="155"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6"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7"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8"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9"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0"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1"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2"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3"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4"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5"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6"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7"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8"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9"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0"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1"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2"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3"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4"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5"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6"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7"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8"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9"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80" name="组合 16582"/>
          <p:cNvGrpSpPr/>
          <p:nvPr/>
        </p:nvGrpSpPr>
        <p:grpSpPr>
          <a:xfrm>
            <a:off x="9418624" y="2394487"/>
            <a:ext cx="428319" cy="546273"/>
            <a:chOff x="8407400" y="2055813"/>
            <a:chExt cx="360363" cy="458788"/>
          </a:xfrm>
          <a:solidFill>
            <a:srgbClr val="3C3C3B"/>
          </a:solidFill>
        </p:grpSpPr>
        <p:sp>
          <p:nvSpPr>
            <p:cNvPr id="181"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2"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3"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4"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85" name="文本框 184"/>
          <p:cNvSpPr txBox="1"/>
          <p:nvPr/>
        </p:nvSpPr>
        <p:spPr>
          <a:xfrm>
            <a:off x="6429104" y="3801755"/>
            <a:ext cx="935718" cy="276999"/>
          </a:xfrm>
          <a:prstGeom prst="rect">
            <a:avLst/>
          </a:prstGeom>
          <a:noFill/>
        </p:spPr>
        <p:txBody>
          <a:bodyPr wrap="square" rtlCol="0">
            <a:spAutoFit/>
          </a:bodyPr>
          <a:lstStyle/>
          <a:p>
            <a:r>
              <a:rPr lang="en-US" altLang="zh-CN" sz="1200" dirty="0" smtClean="0">
                <a:latin typeface="+mn-ea"/>
                <a:ea typeface="+mn-ea"/>
              </a:rPr>
              <a:t>HDC</a:t>
            </a:r>
            <a:endParaRPr lang="zh-CN" altLang="en-US" sz="1200" dirty="0">
              <a:latin typeface="+mn-ea"/>
              <a:ea typeface="+mn-ea"/>
            </a:endParaRPr>
          </a:p>
        </p:txBody>
      </p:sp>
      <p:sp>
        <p:nvSpPr>
          <p:cNvPr id="186" name="文本框 185"/>
          <p:cNvSpPr txBox="1"/>
          <p:nvPr/>
        </p:nvSpPr>
        <p:spPr>
          <a:xfrm>
            <a:off x="5540848" y="4661641"/>
            <a:ext cx="935718" cy="276999"/>
          </a:xfrm>
          <a:prstGeom prst="rect">
            <a:avLst/>
          </a:prstGeom>
          <a:noFill/>
        </p:spPr>
        <p:txBody>
          <a:bodyPr wrap="square" rtlCol="0">
            <a:spAutoFit/>
          </a:bodyPr>
          <a:lstStyle/>
          <a:p>
            <a:r>
              <a:rPr lang="en-US" altLang="zh-CN" sz="1200" dirty="0" smtClean="0">
                <a:latin typeface="+mn-ea"/>
                <a:ea typeface="+mn-ea"/>
              </a:rPr>
              <a:t>HDC</a:t>
            </a:r>
            <a:endParaRPr lang="zh-CN" altLang="en-US" sz="1200" dirty="0">
              <a:latin typeface="+mn-ea"/>
              <a:ea typeface="+mn-ea"/>
            </a:endParaRPr>
          </a:p>
        </p:txBody>
      </p:sp>
      <p:sp>
        <p:nvSpPr>
          <p:cNvPr id="187" name="文本框 186"/>
          <p:cNvSpPr txBox="1"/>
          <p:nvPr/>
        </p:nvSpPr>
        <p:spPr>
          <a:xfrm>
            <a:off x="7363129" y="4804338"/>
            <a:ext cx="935718" cy="276999"/>
          </a:xfrm>
          <a:prstGeom prst="rect">
            <a:avLst/>
          </a:prstGeom>
          <a:noFill/>
        </p:spPr>
        <p:txBody>
          <a:bodyPr wrap="square" rtlCol="0">
            <a:spAutoFit/>
          </a:bodyPr>
          <a:lstStyle/>
          <a:p>
            <a:r>
              <a:rPr lang="en-US" altLang="zh-CN" sz="1200" dirty="0" smtClean="0">
                <a:latin typeface="+mn-ea"/>
                <a:ea typeface="+mn-ea"/>
              </a:rPr>
              <a:t>HDC</a:t>
            </a:r>
            <a:endParaRPr lang="zh-CN" altLang="en-US" sz="1200" dirty="0">
              <a:latin typeface="+mn-ea"/>
              <a:ea typeface="+mn-ea"/>
            </a:endParaRPr>
          </a:p>
        </p:txBody>
      </p:sp>
      <p:sp>
        <p:nvSpPr>
          <p:cNvPr id="188" name="Freeform 12"/>
          <p:cNvSpPr>
            <a:spLocks noEditPoints="1"/>
          </p:cNvSpPr>
          <p:nvPr/>
        </p:nvSpPr>
        <p:spPr bwMode="auto">
          <a:xfrm>
            <a:off x="2862344" y="5022678"/>
            <a:ext cx="433388" cy="376238"/>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89" name="Freeform 12"/>
          <p:cNvSpPr>
            <a:spLocks noEditPoints="1"/>
          </p:cNvSpPr>
          <p:nvPr/>
        </p:nvSpPr>
        <p:spPr bwMode="auto">
          <a:xfrm>
            <a:off x="3333810" y="5024297"/>
            <a:ext cx="433388" cy="376238"/>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90" name="Freeform 12"/>
          <p:cNvSpPr>
            <a:spLocks noEditPoints="1"/>
          </p:cNvSpPr>
          <p:nvPr/>
        </p:nvSpPr>
        <p:spPr bwMode="auto">
          <a:xfrm>
            <a:off x="3825266" y="5021308"/>
            <a:ext cx="433388" cy="376238"/>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91" name="文本框 190"/>
          <p:cNvSpPr txBox="1"/>
          <p:nvPr/>
        </p:nvSpPr>
        <p:spPr>
          <a:xfrm>
            <a:off x="2524030" y="2231439"/>
            <a:ext cx="1301236" cy="276999"/>
          </a:xfrm>
          <a:prstGeom prst="rect">
            <a:avLst/>
          </a:prstGeom>
          <a:noFill/>
        </p:spPr>
        <p:txBody>
          <a:bodyPr wrap="square" rtlCol="0">
            <a:spAutoFit/>
          </a:bodyPr>
          <a:lstStyle/>
          <a:p>
            <a:r>
              <a:rPr lang="en-US" altLang="zh-CN" sz="1200" dirty="0" smtClean="0">
                <a:latin typeface="+mn-ea"/>
                <a:ea typeface="+mn-ea"/>
              </a:rPr>
              <a:t>Client</a:t>
            </a:r>
            <a:r>
              <a:rPr lang="zh-CN" altLang="en-US" sz="1200" dirty="0" smtClean="0">
                <a:latin typeface="+mn-ea"/>
                <a:ea typeface="+mn-ea"/>
              </a:rPr>
              <a:t>（</a:t>
            </a:r>
            <a:r>
              <a:rPr lang="en-US" altLang="zh-CN" sz="1200" dirty="0" smtClean="0">
                <a:latin typeface="+mn-ea"/>
                <a:ea typeface="+mn-ea"/>
              </a:rPr>
              <a:t>TC/SC</a:t>
            </a:r>
            <a:r>
              <a:rPr lang="zh-CN" altLang="en-US" sz="1200" dirty="0" smtClean="0">
                <a:latin typeface="+mn-ea"/>
                <a:ea typeface="+mn-ea"/>
              </a:rPr>
              <a:t>）</a:t>
            </a:r>
            <a:endParaRPr lang="zh-CN" altLang="en-US" sz="1200" dirty="0">
              <a:latin typeface="+mn-ea"/>
              <a:ea typeface="+mn-ea"/>
            </a:endParaRPr>
          </a:p>
        </p:txBody>
      </p:sp>
      <p:sp>
        <p:nvSpPr>
          <p:cNvPr id="192" name="文本框 191"/>
          <p:cNvSpPr txBox="1"/>
          <p:nvPr/>
        </p:nvSpPr>
        <p:spPr>
          <a:xfrm>
            <a:off x="4513139" y="2256180"/>
            <a:ext cx="1301236" cy="276999"/>
          </a:xfrm>
          <a:prstGeom prst="rect">
            <a:avLst/>
          </a:prstGeom>
          <a:noFill/>
        </p:spPr>
        <p:txBody>
          <a:bodyPr wrap="square" rtlCol="0">
            <a:spAutoFit/>
          </a:bodyPr>
          <a:lstStyle/>
          <a:p>
            <a:r>
              <a:rPr lang="en-US" altLang="zh-CN" sz="1200" dirty="0" err="1" smtClean="0">
                <a:latin typeface="+mn-ea"/>
                <a:ea typeface="+mn-ea"/>
              </a:rPr>
              <a:t>vAG</a:t>
            </a:r>
            <a:r>
              <a:rPr lang="en-US" altLang="zh-CN" sz="1200" dirty="0" smtClean="0">
                <a:latin typeface="+mn-ea"/>
                <a:ea typeface="+mn-ea"/>
              </a:rPr>
              <a:t>/</a:t>
            </a:r>
            <a:r>
              <a:rPr lang="en-US" altLang="zh-CN" sz="1200" dirty="0" err="1" smtClean="0">
                <a:latin typeface="+mn-ea"/>
                <a:ea typeface="+mn-ea"/>
              </a:rPr>
              <a:t>vLB</a:t>
            </a:r>
            <a:endParaRPr lang="zh-CN" altLang="en-US" sz="1200" dirty="0">
              <a:latin typeface="+mn-ea"/>
              <a:ea typeface="+mn-ea"/>
            </a:endParaRPr>
          </a:p>
        </p:txBody>
      </p:sp>
      <p:sp>
        <p:nvSpPr>
          <p:cNvPr id="193" name="文本框 192"/>
          <p:cNvSpPr txBox="1"/>
          <p:nvPr/>
        </p:nvSpPr>
        <p:spPr>
          <a:xfrm>
            <a:off x="6500862" y="2256603"/>
            <a:ext cx="1301236" cy="276999"/>
          </a:xfrm>
          <a:prstGeom prst="rect">
            <a:avLst/>
          </a:prstGeom>
          <a:noFill/>
        </p:spPr>
        <p:txBody>
          <a:bodyPr wrap="square" rtlCol="0">
            <a:spAutoFit/>
          </a:bodyPr>
          <a:lstStyle/>
          <a:p>
            <a:r>
              <a:rPr lang="en-US" altLang="zh-CN" sz="1200" dirty="0" smtClean="0">
                <a:latin typeface="+mn-ea"/>
                <a:ea typeface="+mn-ea"/>
              </a:rPr>
              <a:t>WI</a:t>
            </a:r>
          </a:p>
        </p:txBody>
      </p:sp>
      <p:sp>
        <p:nvSpPr>
          <p:cNvPr id="194" name="文本框 193"/>
          <p:cNvSpPr txBox="1"/>
          <p:nvPr/>
        </p:nvSpPr>
        <p:spPr>
          <a:xfrm>
            <a:off x="6779675" y="5629680"/>
            <a:ext cx="1301236" cy="276999"/>
          </a:xfrm>
          <a:prstGeom prst="rect">
            <a:avLst/>
          </a:prstGeom>
          <a:noFill/>
        </p:spPr>
        <p:txBody>
          <a:bodyPr wrap="square" rtlCol="0">
            <a:spAutoFit/>
          </a:bodyPr>
          <a:lstStyle/>
          <a:p>
            <a:r>
              <a:rPr lang="en-US" altLang="zh-CN" sz="1200" dirty="0" smtClean="0">
                <a:latin typeface="+mn-ea"/>
                <a:ea typeface="+mn-ea"/>
              </a:rPr>
              <a:t>AD</a:t>
            </a:r>
            <a:endParaRPr lang="zh-CN" altLang="en-US" sz="1200" dirty="0">
              <a:latin typeface="+mn-ea"/>
              <a:ea typeface="+mn-ea"/>
            </a:endParaRPr>
          </a:p>
        </p:txBody>
      </p:sp>
      <p:sp>
        <p:nvSpPr>
          <p:cNvPr id="195" name="文本框 194"/>
          <p:cNvSpPr txBox="1"/>
          <p:nvPr/>
        </p:nvSpPr>
        <p:spPr>
          <a:xfrm>
            <a:off x="8834047" y="5432447"/>
            <a:ext cx="1301236" cy="276999"/>
          </a:xfrm>
          <a:prstGeom prst="rect">
            <a:avLst/>
          </a:prstGeom>
          <a:noFill/>
        </p:spPr>
        <p:txBody>
          <a:bodyPr wrap="square" rtlCol="0">
            <a:spAutoFit/>
          </a:bodyPr>
          <a:lstStyle/>
          <a:p>
            <a:r>
              <a:rPr lang="en-US" altLang="zh-CN" sz="1200" dirty="0" smtClean="0">
                <a:latin typeface="+mn-ea"/>
                <a:ea typeface="+mn-ea"/>
              </a:rPr>
              <a:t>License</a:t>
            </a:r>
            <a:endParaRPr lang="zh-CN" altLang="en-US" sz="1200" dirty="0">
              <a:latin typeface="+mn-ea"/>
              <a:ea typeface="+mn-ea"/>
            </a:endParaRPr>
          </a:p>
        </p:txBody>
      </p:sp>
      <p:sp>
        <p:nvSpPr>
          <p:cNvPr id="196" name="文本框 195"/>
          <p:cNvSpPr txBox="1"/>
          <p:nvPr/>
        </p:nvSpPr>
        <p:spPr>
          <a:xfrm>
            <a:off x="9484665" y="2908625"/>
            <a:ext cx="1301236" cy="276999"/>
          </a:xfrm>
          <a:prstGeom prst="rect">
            <a:avLst/>
          </a:prstGeom>
          <a:noFill/>
        </p:spPr>
        <p:txBody>
          <a:bodyPr wrap="square" rtlCol="0">
            <a:spAutoFit/>
          </a:bodyPr>
          <a:lstStyle/>
          <a:p>
            <a:r>
              <a:rPr lang="en-US" altLang="zh-CN" sz="1200" dirty="0" smtClean="0">
                <a:latin typeface="+mn-ea"/>
                <a:ea typeface="+mn-ea"/>
              </a:rPr>
              <a:t>DB</a:t>
            </a:r>
            <a:endParaRPr lang="zh-CN" altLang="en-US" sz="1200" dirty="0">
              <a:latin typeface="+mn-ea"/>
              <a:ea typeface="+mn-ea"/>
            </a:endParaRPr>
          </a:p>
        </p:txBody>
      </p:sp>
      <p:sp>
        <p:nvSpPr>
          <p:cNvPr id="197" name="文本框 196"/>
          <p:cNvSpPr txBox="1"/>
          <p:nvPr/>
        </p:nvSpPr>
        <p:spPr>
          <a:xfrm>
            <a:off x="3136722" y="5443051"/>
            <a:ext cx="1301236" cy="276999"/>
          </a:xfrm>
          <a:prstGeom prst="rect">
            <a:avLst/>
          </a:prstGeom>
          <a:noFill/>
        </p:spPr>
        <p:txBody>
          <a:bodyPr wrap="square" rtlCol="0">
            <a:spAutoFit/>
          </a:bodyPr>
          <a:lstStyle/>
          <a:p>
            <a:r>
              <a:rPr lang="en-US" altLang="zh-CN" sz="1200" dirty="0" smtClean="0">
                <a:latin typeface="+mn-ea"/>
                <a:ea typeface="+mn-ea"/>
              </a:rPr>
              <a:t>HDAs</a:t>
            </a:r>
          </a:p>
        </p:txBody>
      </p:sp>
      <p:sp>
        <p:nvSpPr>
          <p:cNvPr id="198" name="圆角右箭头 197"/>
          <p:cNvSpPr/>
          <p:nvPr/>
        </p:nvSpPr>
        <p:spPr>
          <a:xfrm rot="5400000">
            <a:off x="7191418" y="3533122"/>
            <a:ext cx="425675" cy="445273"/>
          </a:xfrm>
          <a:prstGeom prst="ben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tx1"/>
              </a:solidFill>
              <a:latin typeface="+mn-ea"/>
            </a:endParaRPr>
          </a:p>
        </p:txBody>
      </p:sp>
      <p:sp>
        <p:nvSpPr>
          <p:cNvPr id="199" name="圆角右箭头 198"/>
          <p:cNvSpPr/>
          <p:nvPr/>
        </p:nvSpPr>
        <p:spPr>
          <a:xfrm>
            <a:off x="5773494" y="3500762"/>
            <a:ext cx="425675" cy="445273"/>
          </a:xfrm>
          <a:prstGeom prst="ben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tx1"/>
              </a:solidFill>
              <a:latin typeface="+mn-ea"/>
            </a:endParaRPr>
          </a:p>
        </p:txBody>
      </p:sp>
      <p:sp>
        <p:nvSpPr>
          <p:cNvPr id="200" name="左箭头 199"/>
          <p:cNvSpPr/>
          <p:nvPr/>
        </p:nvSpPr>
        <p:spPr>
          <a:xfrm>
            <a:off x="6199168" y="4344911"/>
            <a:ext cx="947055" cy="228231"/>
          </a:xfrm>
          <a:prstGeom prst="lef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tx1"/>
              </a:solidFill>
              <a:latin typeface="+mn-ea"/>
            </a:endParaRPr>
          </a:p>
        </p:txBody>
      </p:sp>
      <p:grpSp>
        <p:nvGrpSpPr>
          <p:cNvPr id="201" name="Group 81"/>
          <p:cNvGrpSpPr>
            <a:grpSpLocks/>
          </p:cNvGrpSpPr>
          <p:nvPr/>
        </p:nvGrpSpPr>
        <p:grpSpPr bwMode="auto">
          <a:xfrm>
            <a:off x="6247521" y="1641773"/>
            <a:ext cx="298596" cy="346093"/>
            <a:chOff x="2627" y="1822"/>
            <a:chExt cx="510" cy="677"/>
          </a:xfrm>
        </p:grpSpPr>
        <p:sp>
          <p:nvSpPr>
            <p:cNvPr id="202" name="Freeform 82"/>
            <p:cNvSpPr>
              <a:spLocks/>
            </p:cNvSpPr>
            <p:nvPr/>
          </p:nvSpPr>
          <p:spPr bwMode="auto">
            <a:xfrm>
              <a:off x="2630" y="1826"/>
              <a:ext cx="503" cy="669"/>
            </a:xfrm>
            <a:custGeom>
              <a:avLst/>
              <a:gdLst>
                <a:gd name="T0" fmla="*/ 2147483647 w 213"/>
                <a:gd name="T1" fmla="*/ 2147483647 h 283"/>
                <a:gd name="T2" fmla="*/ 2147483647 w 213"/>
                <a:gd name="T3" fmla="*/ 2147483647 h 283"/>
                <a:gd name="T4" fmla="*/ 2147483647 w 213"/>
                <a:gd name="T5" fmla="*/ 2147483647 h 283"/>
                <a:gd name="T6" fmla="*/ 0 w 213"/>
                <a:gd name="T7" fmla="*/ 2147483647 h 283"/>
                <a:gd name="T8" fmla="*/ 0 w 213"/>
                <a:gd name="T9" fmla="*/ 2147483647 h 283"/>
                <a:gd name="T10" fmla="*/ 2147483647 w 213"/>
                <a:gd name="T11" fmla="*/ 0 h 283"/>
                <a:gd name="T12" fmla="*/ 2147483647 w 213"/>
                <a:gd name="T13" fmla="*/ 0 h 283"/>
                <a:gd name="T14" fmla="*/ 2147483647 w 213"/>
                <a:gd name="T15" fmla="*/ 2147483647 h 283"/>
                <a:gd name="T16" fmla="*/ 2147483647 w 213"/>
                <a:gd name="T17" fmla="*/ 2147483647 h 2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3"/>
                <a:gd name="T28" fmla="*/ 0 h 283"/>
                <a:gd name="T29" fmla="*/ 213 w 213"/>
                <a:gd name="T30" fmla="*/ 283 h 2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3" h="283">
                  <a:moveTo>
                    <a:pt x="213" y="276"/>
                  </a:moveTo>
                  <a:cubicBezTo>
                    <a:pt x="213" y="280"/>
                    <a:pt x="210" y="283"/>
                    <a:pt x="206" y="283"/>
                  </a:cubicBezTo>
                  <a:cubicBezTo>
                    <a:pt x="8" y="283"/>
                    <a:pt x="8" y="283"/>
                    <a:pt x="8" y="283"/>
                  </a:cubicBezTo>
                  <a:cubicBezTo>
                    <a:pt x="4" y="283"/>
                    <a:pt x="0" y="280"/>
                    <a:pt x="0" y="276"/>
                  </a:cubicBezTo>
                  <a:cubicBezTo>
                    <a:pt x="0" y="7"/>
                    <a:pt x="0" y="7"/>
                    <a:pt x="0" y="7"/>
                  </a:cubicBezTo>
                  <a:cubicBezTo>
                    <a:pt x="0" y="3"/>
                    <a:pt x="4" y="0"/>
                    <a:pt x="8" y="0"/>
                  </a:cubicBezTo>
                  <a:cubicBezTo>
                    <a:pt x="206" y="0"/>
                    <a:pt x="206" y="0"/>
                    <a:pt x="206" y="0"/>
                  </a:cubicBezTo>
                  <a:cubicBezTo>
                    <a:pt x="210" y="0"/>
                    <a:pt x="213" y="3"/>
                    <a:pt x="213" y="7"/>
                  </a:cubicBezTo>
                  <a:lnTo>
                    <a:pt x="213" y="276"/>
                  </a:lnTo>
                  <a:close/>
                </a:path>
              </a:pathLst>
            </a:custGeom>
            <a:solidFill>
              <a:srgbClr val="A6ACBE"/>
            </a:solidFill>
            <a:ln w="9525">
              <a:noFill/>
              <a:round/>
              <a:headEnd/>
              <a:tailEnd/>
            </a:ln>
          </p:spPr>
          <p:txBody>
            <a:bodyPr/>
            <a:lstStyle/>
            <a:p>
              <a:endParaRPr lang="zh-CN" altLang="en-US" sz="1200">
                <a:latin typeface="+mn-ea"/>
                <a:ea typeface="+mn-ea"/>
              </a:endParaRPr>
            </a:p>
          </p:txBody>
        </p:sp>
        <p:sp>
          <p:nvSpPr>
            <p:cNvPr id="203" name="Freeform 83"/>
            <p:cNvSpPr>
              <a:spLocks noEditPoints="1"/>
            </p:cNvSpPr>
            <p:nvPr/>
          </p:nvSpPr>
          <p:spPr bwMode="auto">
            <a:xfrm>
              <a:off x="2627" y="1822"/>
              <a:ext cx="510" cy="677"/>
            </a:xfrm>
            <a:custGeom>
              <a:avLst/>
              <a:gdLst>
                <a:gd name="T0" fmla="*/ 2147483647 w 216"/>
                <a:gd name="T1" fmla="*/ 2147483647 h 287"/>
                <a:gd name="T2" fmla="*/ 2147483647 w 216"/>
                <a:gd name="T3" fmla="*/ 2147483647 h 287"/>
                <a:gd name="T4" fmla="*/ 2147483647 w 216"/>
                <a:gd name="T5" fmla="*/ 2147483647 h 287"/>
                <a:gd name="T6" fmla="*/ 1154258572 w 216"/>
                <a:gd name="T7" fmla="*/ 2147483647 h 287"/>
                <a:gd name="T8" fmla="*/ 1154258572 w 216"/>
                <a:gd name="T9" fmla="*/ 2147483647 h 287"/>
                <a:gd name="T10" fmla="*/ 2147483647 w 216"/>
                <a:gd name="T11" fmla="*/ 1136128820 h 287"/>
                <a:gd name="T12" fmla="*/ 2147483647 w 216"/>
                <a:gd name="T13" fmla="*/ 1136128820 h 287"/>
                <a:gd name="T14" fmla="*/ 2147483647 w 216"/>
                <a:gd name="T15" fmla="*/ 2147483647 h 287"/>
                <a:gd name="T16" fmla="*/ 2147483647 w 216"/>
                <a:gd name="T17" fmla="*/ 2147483647 h 287"/>
                <a:gd name="T18" fmla="*/ 2147483647 w 216"/>
                <a:gd name="T19" fmla="*/ 2147483647 h 287"/>
                <a:gd name="T20" fmla="*/ 2147483647 w 216"/>
                <a:gd name="T21" fmla="*/ 0 h 287"/>
                <a:gd name="T22" fmla="*/ 2147483647 w 216"/>
                <a:gd name="T23" fmla="*/ 0 h 287"/>
                <a:gd name="T24" fmla="*/ 0 w 216"/>
                <a:gd name="T25" fmla="*/ 2147483647 h 287"/>
                <a:gd name="T26" fmla="*/ 0 w 216"/>
                <a:gd name="T27" fmla="*/ 2147483647 h 287"/>
                <a:gd name="T28" fmla="*/ 2147483647 w 216"/>
                <a:gd name="T29" fmla="*/ 2147483647 h 287"/>
                <a:gd name="T30" fmla="*/ 2147483647 w 216"/>
                <a:gd name="T31" fmla="*/ 2147483647 h 287"/>
                <a:gd name="T32" fmla="*/ 2147483647 w 216"/>
                <a:gd name="T33" fmla="*/ 2147483647 h 287"/>
                <a:gd name="T34" fmla="*/ 2147483647 w 216"/>
                <a:gd name="T35" fmla="*/ 2147483647 h 2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
                <a:gd name="T55" fmla="*/ 0 h 287"/>
                <a:gd name="T56" fmla="*/ 216 w 216"/>
                <a:gd name="T57" fmla="*/ 287 h 28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 h="287">
                  <a:moveTo>
                    <a:pt x="213" y="278"/>
                  </a:moveTo>
                  <a:cubicBezTo>
                    <a:pt x="213" y="281"/>
                    <a:pt x="210" y="284"/>
                    <a:pt x="207" y="284"/>
                  </a:cubicBezTo>
                  <a:cubicBezTo>
                    <a:pt x="9" y="284"/>
                    <a:pt x="9" y="284"/>
                    <a:pt x="9" y="284"/>
                  </a:cubicBezTo>
                  <a:cubicBezTo>
                    <a:pt x="6" y="284"/>
                    <a:pt x="3" y="281"/>
                    <a:pt x="3" y="278"/>
                  </a:cubicBezTo>
                  <a:cubicBezTo>
                    <a:pt x="3" y="9"/>
                    <a:pt x="3" y="9"/>
                    <a:pt x="3" y="9"/>
                  </a:cubicBezTo>
                  <a:cubicBezTo>
                    <a:pt x="3" y="6"/>
                    <a:pt x="6" y="3"/>
                    <a:pt x="9" y="3"/>
                  </a:cubicBezTo>
                  <a:cubicBezTo>
                    <a:pt x="207" y="3"/>
                    <a:pt x="207" y="3"/>
                    <a:pt x="207" y="3"/>
                  </a:cubicBezTo>
                  <a:cubicBezTo>
                    <a:pt x="210" y="3"/>
                    <a:pt x="213" y="6"/>
                    <a:pt x="213" y="9"/>
                  </a:cubicBezTo>
                  <a:lnTo>
                    <a:pt x="213" y="278"/>
                  </a:lnTo>
                  <a:close/>
                  <a:moveTo>
                    <a:pt x="216" y="9"/>
                  </a:moveTo>
                  <a:cubicBezTo>
                    <a:pt x="216" y="4"/>
                    <a:pt x="212" y="0"/>
                    <a:pt x="207" y="0"/>
                  </a:cubicBezTo>
                  <a:cubicBezTo>
                    <a:pt x="9" y="0"/>
                    <a:pt x="9" y="0"/>
                    <a:pt x="9" y="0"/>
                  </a:cubicBezTo>
                  <a:cubicBezTo>
                    <a:pt x="4" y="0"/>
                    <a:pt x="0" y="4"/>
                    <a:pt x="0" y="9"/>
                  </a:cubicBezTo>
                  <a:cubicBezTo>
                    <a:pt x="0" y="278"/>
                    <a:pt x="0" y="278"/>
                    <a:pt x="0" y="278"/>
                  </a:cubicBezTo>
                  <a:cubicBezTo>
                    <a:pt x="0" y="283"/>
                    <a:pt x="4" y="287"/>
                    <a:pt x="9" y="287"/>
                  </a:cubicBezTo>
                  <a:cubicBezTo>
                    <a:pt x="207" y="287"/>
                    <a:pt x="207" y="287"/>
                    <a:pt x="207" y="287"/>
                  </a:cubicBezTo>
                  <a:cubicBezTo>
                    <a:pt x="212" y="287"/>
                    <a:pt x="216" y="283"/>
                    <a:pt x="216" y="278"/>
                  </a:cubicBezTo>
                  <a:lnTo>
                    <a:pt x="216" y="9"/>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04" name="Freeform 84"/>
            <p:cNvSpPr>
              <a:spLocks/>
            </p:cNvSpPr>
            <p:nvPr/>
          </p:nvSpPr>
          <p:spPr bwMode="auto">
            <a:xfrm>
              <a:off x="2644" y="1843"/>
              <a:ext cx="474" cy="460"/>
            </a:xfrm>
            <a:custGeom>
              <a:avLst/>
              <a:gdLst>
                <a:gd name="T0" fmla="*/ 2147483647 w 201"/>
                <a:gd name="T1" fmla="*/ 2147483647 h 195"/>
                <a:gd name="T2" fmla="*/ 2147483647 w 201"/>
                <a:gd name="T3" fmla="*/ 2147483647 h 195"/>
                <a:gd name="T4" fmla="*/ 2147483647 w 201"/>
                <a:gd name="T5" fmla="*/ 0 h 195"/>
                <a:gd name="T6" fmla="*/ 2147483647 w 201"/>
                <a:gd name="T7" fmla="*/ 0 h 195"/>
                <a:gd name="T8" fmla="*/ 0 w 201"/>
                <a:gd name="T9" fmla="*/ 2147483647 h 195"/>
                <a:gd name="T10" fmla="*/ 0 w 201"/>
                <a:gd name="T11" fmla="*/ 2147483647 h 195"/>
                <a:gd name="T12" fmla="*/ 2147483647 w 201"/>
                <a:gd name="T13" fmla="*/ 2147483647 h 195"/>
                <a:gd name="T14" fmla="*/ 2147483647 w 201"/>
                <a:gd name="T15" fmla="*/ 2147483647 h 19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195"/>
                <a:gd name="T26" fmla="*/ 201 w 201"/>
                <a:gd name="T27" fmla="*/ 195 h 1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195">
                  <a:moveTo>
                    <a:pt x="201" y="155"/>
                  </a:moveTo>
                  <a:cubicBezTo>
                    <a:pt x="201" y="7"/>
                    <a:pt x="201" y="7"/>
                    <a:pt x="201" y="7"/>
                  </a:cubicBezTo>
                  <a:cubicBezTo>
                    <a:pt x="201" y="3"/>
                    <a:pt x="198" y="0"/>
                    <a:pt x="194" y="0"/>
                  </a:cubicBezTo>
                  <a:cubicBezTo>
                    <a:pt x="7" y="0"/>
                    <a:pt x="7" y="0"/>
                    <a:pt x="7" y="0"/>
                  </a:cubicBezTo>
                  <a:cubicBezTo>
                    <a:pt x="3" y="0"/>
                    <a:pt x="0" y="3"/>
                    <a:pt x="0" y="7"/>
                  </a:cubicBezTo>
                  <a:cubicBezTo>
                    <a:pt x="0" y="139"/>
                    <a:pt x="0" y="139"/>
                    <a:pt x="0" y="139"/>
                  </a:cubicBezTo>
                  <a:cubicBezTo>
                    <a:pt x="27" y="140"/>
                    <a:pt x="54" y="159"/>
                    <a:pt x="79" y="172"/>
                  </a:cubicBezTo>
                  <a:cubicBezTo>
                    <a:pt x="123" y="195"/>
                    <a:pt x="165" y="181"/>
                    <a:pt x="201" y="155"/>
                  </a:cubicBezTo>
                  <a:close/>
                </a:path>
              </a:pathLst>
            </a:custGeom>
            <a:gradFill rotWithShape="1">
              <a:gsLst>
                <a:gs pos="0">
                  <a:srgbClr val="CFD2DC"/>
                </a:gs>
                <a:gs pos="100000">
                  <a:srgbClr val="A6ACBE"/>
                </a:gs>
              </a:gsLst>
              <a:lin ang="5400000" scaled="1"/>
            </a:gradFill>
            <a:ln w="9525">
              <a:noFill/>
              <a:round/>
              <a:headEnd/>
              <a:tailEnd/>
            </a:ln>
          </p:spPr>
          <p:txBody>
            <a:bodyPr/>
            <a:lstStyle/>
            <a:p>
              <a:endParaRPr lang="zh-CN" altLang="en-US" sz="1200">
                <a:latin typeface="+mn-ea"/>
                <a:ea typeface="+mn-ea"/>
              </a:endParaRPr>
            </a:p>
          </p:txBody>
        </p:sp>
        <p:sp>
          <p:nvSpPr>
            <p:cNvPr id="205" name="Freeform 85"/>
            <p:cNvSpPr>
              <a:spLocks/>
            </p:cNvSpPr>
            <p:nvPr/>
          </p:nvSpPr>
          <p:spPr bwMode="auto">
            <a:xfrm>
              <a:off x="2691" y="1907"/>
              <a:ext cx="380" cy="363"/>
            </a:xfrm>
            <a:custGeom>
              <a:avLst/>
              <a:gdLst>
                <a:gd name="T0" fmla="*/ 2147483647 w 161"/>
                <a:gd name="T1" fmla="*/ 2147483647 h 154"/>
                <a:gd name="T2" fmla="*/ 2147483647 w 161"/>
                <a:gd name="T3" fmla="*/ 2147483647 h 154"/>
                <a:gd name="T4" fmla="*/ 2147483647 w 161"/>
                <a:gd name="T5" fmla="*/ 2147483647 h 154"/>
                <a:gd name="T6" fmla="*/ 0 w 161"/>
                <a:gd name="T7" fmla="*/ 2147483647 h 154"/>
                <a:gd name="T8" fmla="*/ 0 w 161"/>
                <a:gd name="T9" fmla="*/ 2147483647 h 154"/>
                <a:gd name="T10" fmla="*/ 2147483647 w 161"/>
                <a:gd name="T11" fmla="*/ 0 h 154"/>
                <a:gd name="T12" fmla="*/ 2147483647 w 161"/>
                <a:gd name="T13" fmla="*/ 0 h 154"/>
                <a:gd name="T14" fmla="*/ 2147483647 w 161"/>
                <a:gd name="T15" fmla="*/ 2147483647 h 154"/>
                <a:gd name="T16" fmla="*/ 2147483647 w 161"/>
                <a:gd name="T17" fmla="*/ 2147483647 h 1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
                <a:gd name="T28" fmla="*/ 0 h 154"/>
                <a:gd name="T29" fmla="*/ 161 w 161"/>
                <a:gd name="T30" fmla="*/ 154 h 1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 h="154">
                  <a:moveTo>
                    <a:pt x="161" y="146"/>
                  </a:moveTo>
                  <a:cubicBezTo>
                    <a:pt x="161" y="150"/>
                    <a:pt x="157" y="154"/>
                    <a:pt x="153" y="154"/>
                  </a:cubicBezTo>
                  <a:cubicBezTo>
                    <a:pt x="7" y="154"/>
                    <a:pt x="7" y="154"/>
                    <a:pt x="7" y="154"/>
                  </a:cubicBezTo>
                  <a:cubicBezTo>
                    <a:pt x="3" y="154"/>
                    <a:pt x="0" y="150"/>
                    <a:pt x="0" y="146"/>
                  </a:cubicBezTo>
                  <a:cubicBezTo>
                    <a:pt x="0" y="7"/>
                    <a:pt x="0" y="7"/>
                    <a:pt x="0" y="7"/>
                  </a:cubicBezTo>
                  <a:cubicBezTo>
                    <a:pt x="0" y="3"/>
                    <a:pt x="3" y="0"/>
                    <a:pt x="7" y="0"/>
                  </a:cubicBezTo>
                  <a:cubicBezTo>
                    <a:pt x="153" y="0"/>
                    <a:pt x="153" y="0"/>
                    <a:pt x="153" y="0"/>
                  </a:cubicBezTo>
                  <a:cubicBezTo>
                    <a:pt x="157" y="0"/>
                    <a:pt x="161" y="3"/>
                    <a:pt x="161" y="7"/>
                  </a:cubicBezTo>
                  <a:lnTo>
                    <a:pt x="161" y="146"/>
                  </a:lnTo>
                  <a:close/>
                </a:path>
              </a:pathLst>
            </a:custGeom>
            <a:solidFill>
              <a:srgbClr val="FFFFFF"/>
            </a:solidFill>
            <a:ln w="9525">
              <a:noFill/>
              <a:round/>
              <a:headEnd/>
              <a:tailEnd/>
            </a:ln>
          </p:spPr>
          <p:txBody>
            <a:bodyPr/>
            <a:lstStyle/>
            <a:p>
              <a:endParaRPr lang="zh-CN" altLang="en-US" sz="1200">
                <a:latin typeface="+mn-ea"/>
                <a:ea typeface="+mn-ea"/>
              </a:endParaRPr>
            </a:p>
          </p:txBody>
        </p:sp>
        <p:sp>
          <p:nvSpPr>
            <p:cNvPr id="206" name="Freeform 86"/>
            <p:cNvSpPr>
              <a:spLocks noEditPoints="1"/>
            </p:cNvSpPr>
            <p:nvPr/>
          </p:nvSpPr>
          <p:spPr bwMode="auto">
            <a:xfrm>
              <a:off x="2686" y="1902"/>
              <a:ext cx="390" cy="373"/>
            </a:xfrm>
            <a:custGeom>
              <a:avLst/>
              <a:gdLst>
                <a:gd name="T0" fmla="*/ 2147483647 w 165"/>
                <a:gd name="T1" fmla="*/ 2147483647 h 158"/>
                <a:gd name="T2" fmla="*/ 2147483647 w 165"/>
                <a:gd name="T3" fmla="*/ 2147483647 h 158"/>
                <a:gd name="T4" fmla="*/ 2147483647 w 165"/>
                <a:gd name="T5" fmla="*/ 2147483647 h 158"/>
                <a:gd name="T6" fmla="*/ 1478722432 w 165"/>
                <a:gd name="T7" fmla="*/ 2147483647 h 158"/>
                <a:gd name="T8" fmla="*/ 1478722432 w 165"/>
                <a:gd name="T9" fmla="*/ 2147483647 h 158"/>
                <a:gd name="T10" fmla="*/ 2147483647 w 165"/>
                <a:gd name="T11" fmla="*/ 1448081609 h 158"/>
                <a:gd name="T12" fmla="*/ 2147483647 w 165"/>
                <a:gd name="T13" fmla="*/ 1448081609 h 158"/>
                <a:gd name="T14" fmla="*/ 2147483647 w 165"/>
                <a:gd name="T15" fmla="*/ 2147483647 h 158"/>
                <a:gd name="T16" fmla="*/ 2147483647 w 165"/>
                <a:gd name="T17" fmla="*/ 2147483647 h 158"/>
                <a:gd name="T18" fmla="*/ 2147483647 w 165"/>
                <a:gd name="T19" fmla="*/ 2147483647 h 158"/>
                <a:gd name="T20" fmla="*/ 2147483647 w 165"/>
                <a:gd name="T21" fmla="*/ 0 h 158"/>
                <a:gd name="T22" fmla="*/ 2147483647 w 165"/>
                <a:gd name="T23" fmla="*/ 0 h 158"/>
                <a:gd name="T24" fmla="*/ 0 w 165"/>
                <a:gd name="T25" fmla="*/ 2147483647 h 158"/>
                <a:gd name="T26" fmla="*/ 0 w 165"/>
                <a:gd name="T27" fmla="*/ 2147483647 h 158"/>
                <a:gd name="T28" fmla="*/ 2147483647 w 165"/>
                <a:gd name="T29" fmla="*/ 2147483647 h 158"/>
                <a:gd name="T30" fmla="*/ 2147483647 w 165"/>
                <a:gd name="T31" fmla="*/ 2147483647 h 158"/>
                <a:gd name="T32" fmla="*/ 2147483647 w 165"/>
                <a:gd name="T33" fmla="*/ 2147483647 h 158"/>
                <a:gd name="T34" fmla="*/ 2147483647 w 165"/>
                <a:gd name="T35" fmla="*/ 2147483647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5"/>
                <a:gd name="T55" fmla="*/ 0 h 158"/>
                <a:gd name="T56" fmla="*/ 165 w 165"/>
                <a:gd name="T57" fmla="*/ 158 h 1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5" h="158">
                  <a:moveTo>
                    <a:pt x="161" y="148"/>
                  </a:moveTo>
                  <a:cubicBezTo>
                    <a:pt x="161" y="151"/>
                    <a:pt x="158" y="154"/>
                    <a:pt x="155" y="154"/>
                  </a:cubicBezTo>
                  <a:cubicBezTo>
                    <a:pt x="9" y="154"/>
                    <a:pt x="9" y="154"/>
                    <a:pt x="9" y="154"/>
                  </a:cubicBezTo>
                  <a:cubicBezTo>
                    <a:pt x="6" y="154"/>
                    <a:pt x="4" y="151"/>
                    <a:pt x="4" y="148"/>
                  </a:cubicBezTo>
                  <a:cubicBezTo>
                    <a:pt x="4" y="9"/>
                    <a:pt x="4" y="9"/>
                    <a:pt x="4" y="9"/>
                  </a:cubicBezTo>
                  <a:cubicBezTo>
                    <a:pt x="4" y="6"/>
                    <a:pt x="6" y="4"/>
                    <a:pt x="9" y="4"/>
                  </a:cubicBezTo>
                  <a:cubicBezTo>
                    <a:pt x="155" y="4"/>
                    <a:pt x="155" y="4"/>
                    <a:pt x="155" y="4"/>
                  </a:cubicBezTo>
                  <a:cubicBezTo>
                    <a:pt x="158" y="4"/>
                    <a:pt x="161" y="6"/>
                    <a:pt x="161" y="9"/>
                  </a:cubicBezTo>
                  <a:lnTo>
                    <a:pt x="161" y="148"/>
                  </a:lnTo>
                  <a:close/>
                  <a:moveTo>
                    <a:pt x="165" y="9"/>
                  </a:moveTo>
                  <a:cubicBezTo>
                    <a:pt x="165" y="4"/>
                    <a:pt x="160" y="0"/>
                    <a:pt x="155" y="0"/>
                  </a:cubicBezTo>
                  <a:cubicBezTo>
                    <a:pt x="9" y="0"/>
                    <a:pt x="9" y="0"/>
                    <a:pt x="9" y="0"/>
                  </a:cubicBezTo>
                  <a:cubicBezTo>
                    <a:pt x="4" y="0"/>
                    <a:pt x="0" y="4"/>
                    <a:pt x="0" y="9"/>
                  </a:cubicBezTo>
                  <a:cubicBezTo>
                    <a:pt x="0" y="148"/>
                    <a:pt x="0" y="148"/>
                    <a:pt x="0" y="148"/>
                  </a:cubicBezTo>
                  <a:cubicBezTo>
                    <a:pt x="0" y="153"/>
                    <a:pt x="4" y="158"/>
                    <a:pt x="9" y="158"/>
                  </a:cubicBezTo>
                  <a:cubicBezTo>
                    <a:pt x="155" y="158"/>
                    <a:pt x="155" y="158"/>
                    <a:pt x="155" y="158"/>
                  </a:cubicBezTo>
                  <a:cubicBezTo>
                    <a:pt x="160" y="158"/>
                    <a:pt x="165" y="153"/>
                    <a:pt x="165" y="148"/>
                  </a:cubicBezTo>
                  <a:lnTo>
                    <a:pt x="165" y="9"/>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07" name="Freeform 87"/>
            <p:cNvSpPr>
              <a:spLocks/>
            </p:cNvSpPr>
            <p:nvPr/>
          </p:nvSpPr>
          <p:spPr bwMode="auto">
            <a:xfrm>
              <a:off x="2956" y="2325"/>
              <a:ext cx="120" cy="115"/>
            </a:xfrm>
            <a:custGeom>
              <a:avLst/>
              <a:gdLst>
                <a:gd name="T0" fmla="*/ 61 w 120"/>
                <a:gd name="T1" fmla="*/ 0 h 115"/>
                <a:gd name="T2" fmla="*/ 75 w 120"/>
                <a:gd name="T3" fmla="*/ 45 h 115"/>
                <a:gd name="T4" fmla="*/ 120 w 120"/>
                <a:gd name="T5" fmla="*/ 45 h 115"/>
                <a:gd name="T6" fmla="*/ 85 w 120"/>
                <a:gd name="T7" fmla="*/ 71 h 115"/>
                <a:gd name="T8" fmla="*/ 99 w 120"/>
                <a:gd name="T9" fmla="*/ 115 h 115"/>
                <a:gd name="T10" fmla="*/ 61 w 120"/>
                <a:gd name="T11" fmla="*/ 87 h 115"/>
                <a:gd name="T12" fmla="*/ 23 w 120"/>
                <a:gd name="T13" fmla="*/ 115 h 115"/>
                <a:gd name="T14" fmla="*/ 37 w 120"/>
                <a:gd name="T15" fmla="*/ 71 h 115"/>
                <a:gd name="T16" fmla="*/ 0 w 120"/>
                <a:gd name="T17" fmla="*/ 45 h 115"/>
                <a:gd name="T18" fmla="*/ 47 w 120"/>
                <a:gd name="T19" fmla="*/ 45 h 115"/>
                <a:gd name="T20" fmla="*/ 61 w 120"/>
                <a:gd name="T21" fmla="*/ 0 h 1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
                <a:gd name="T34" fmla="*/ 0 h 115"/>
                <a:gd name="T35" fmla="*/ 120 w 120"/>
                <a:gd name="T36" fmla="*/ 115 h 1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 h="115">
                  <a:moveTo>
                    <a:pt x="61" y="0"/>
                  </a:moveTo>
                  <a:lnTo>
                    <a:pt x="75" y="45"/>
                  </a:lnTo>
                  <a:lnTo>
                    <a:pt x="120" y="45"/>
                  </a:lnTo>
                  <a:lnTo>
                    <a:pt x="85" y="71"/>
                  </a:lnTo>
                  <a:lnTo>
                    <a:pt x="99" y="115"/>
                  </a:lnTo>
                  <a:lnTo>
                    <a:pt x="61" y="87"/>
                  </a:lnTo>
                  <a:lnTo>
                    <a:pt x="23" y="115"/>
                  </a:lnTo>
                  <a:lnTo>
                    <a:pt x="37" y="71"/>
                  </a:lnTo>
                  <a:lnTo>
                    <a:pt x="0" y="45"/>
                  </a:lnTo>
                  <a:lnTo>
                    <a:pt x="47" y="45"/>
                  </a:lnTo>
                  <a:lnTo>
                    <a:pt x="61" y="0"/>
                  </a:lnTo>
                  <a:close/>
                </a:path>
              </a:pathLst>
            </a:custGeom>
            <a:solidFill>
              <a:srgbClr val="646C89"/>
            </a:solidFill>
            <a:ln w="9525">
              <a:noFill/>
              <a:round/>
              <a:headEnd/>
              <a:tailEnd/>
            </a:ln>
          </p:spPr>
          <p:txBody>
            <a:bodyPr/>
            <a:lstStyle/>
            <a:p>
              <a:endParaRPr lang="zh-CN" altLang="en-US" sz="1200">
                <a:latin typeface="+mn-ea"/>
                <a:ea typeface="+mn-ea"/>
              </a:endParaRPr>
            </a:p>
          </p:txBody>
        </p:sp>
        <p:sp>
          <p:nvSpPr>
            <p:cNvPr id="208" name="Freeform 88"/>
            <p:cNvSpPr>
              <a:spLocks/>
            </p:cNvSpPr>
            <p:nvPr/>
          </p:nvSpPr>
          <p:spPr bwMode="auto">
            <a:xfrm>
              <a:off x="2965" y="2334"/>
              <a:ext cx="102" cy="97"/>
            </a:xfrm>
            <a:custGeom>
              <a:avLst/>
              <a:gdLst>
                <a:gd name="T0" fmla="*/ 52 w 102"/>
                <a:gd name="T1" fmla="*/ 0 h 97"/>
                <a:gd name="T2" fmla="*/ 64 w 102"/>
                <a:gd name="T3" fmla="*/ 38 h 97"/>
                <a:gd name="T4" fmla="*/ 102 w 102"/>
                <a:gd name="T5" fmla="*/ 38 h 97"/>
                <a:gd name="T6" fmla="*/ 71 w 102"/>
                <a:gd name="T7" fmla="*/ 59 h 97"/>
                <a:gd name="T8" fmla="*/ 83 w 102"/>
                <a:gd name="T9" fmla="*/ 97 h 97"/>
                <a:gd name="T10" fmla="*/ 52 w 102"/>
                <a:gd name="T11" fmla="*/ 73 h 97"/>
                <a:gd name="T12" fmla="*/ 21 w 102"/>
                <a:gd name="T13" fmla="*/ 97 h 97"/>
                <a:gd name="T14" fmla="*/ 33 w 102"/>
                <a:gd name="T15" fmla="*/ 59 h 97"/>
                <a:gd name="T16" fmla="*/ 0 w 102"/>
                <a:gd name="T17" fmla="*/ 38 h 97"/>
                <a:gd name="T18" fmla="*/ 40 w 102"/>
                <a:gd name="T19" fmla="*/ 38 h 97"/>
                <a:gd name="T20" fmla="*/ 52 w 102"/>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2"/>
                <a:gd name="T34" fmla="*/ 0 h 97"/>
                <a:gd name="T35" fmla="*/ 102 w 102"/>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2" h="97">
                  <a:moveTo>
                    <a:pt x="52" y="0"/>
                  </a:moveTo>
                  <a:lnTo>
                    <a:pt x="64" y="38"/>
                  </a:lnTo>
                  <a:lnTo>
                    <a:pt x="102" y="38"/>
                  </a:lnTo>
                  <a:lnTo>
                    <a:pt x="71" y="59"/>
                  </a:lnTo>
                  <a:lnTo>
                    <a:pt x="83" y="97"/>
                  </a:lnTo>
                  <a:lnTo>
                    <a:pt x="52" y="73"/>
                  </a:lnTo>
                  <a:lnTo>
                    <a:pt x="21" y="97"/>
                  </a:lnTo>
                  <a:lnTo>
                    <a:pt x="33" y="59"/>
                  </a:lnTo>
                  <a:lnTo>
                    <a:pt x="0" y="38"/>
                  </a:lnTo>
                  <a:lnTo>
                    <a:pt x="40" y="38"/>
                  </a:lnTo>
                  <a:lnTo>
                    <a:pt x="52" y="0"/>
                  </a:lnTo>
                  <a:close/>
                </a:path>
              </a:pathLst>
            </a:custGeom>
            <a:solidFill>
              <a:srgbClr val="FFCC68"/>
            </a:solidFill>
            <a:ln w="9525">
              <a:noFill/>
              <a:round/>
              <a:headEnd/>
              <a:tailEnd/>
            </a:ln>
          </p:spPr>
          <p:txBody>
            <a:bodyPr/>
            <a:lstStyle/>
            <a:p>
              <a:endParaRPr lang="zh-CN" altLang="en-US" sz="1200">
                <a:latin typeface="+mn-ea"/>
                <a:ea typeface="+mn-ea"/>
              </a:endParaRPr>
            </a:p>
          </p:txBody>
        </p:sp>
        <p:sp>
          <p:nvSpPr>
            <p:cNvPr id="209" name="Freeform 89"/>
            <p:cNvSpPr>
              <a:spLocks noEditPoints="1"/>
            </p:cNvSpPr>
            <p:nvPr/>
          </p:nvSpPr>
          <p:spPr bwMode="auto">
            <a:xfrm>
              <a:off x="2963" y="2329"/>
              <a:ext cx="108" cy="104"/>
            </a:xfrm>
            <a:custGeom>
              <a:avLst/>
              <a:gdLst>
                <a:gd name="T0" fmla="*/ 52 w 108"/>
                <a:gd name="T1" fmla="*/ 5 h 104"/>
                <a:gd name="T2" fmla="*/ 63 w 108"/>
                <a:gd name="T3" fmla="*/ 43 h 104"/>
                <a:gd name="T4" fmla="*/ 66 w 108"/>
                <a:gd name="T5" fmla="*/ 43 h 104"/>
                <a:gd name="T6" fmla="*/ 66 w 108"/>
                <a:gd name="T7" fmla="*/ 43 h 104"/>
                <a:gd name="T8" fmla="*/ 104 w 108"/>
                <a:gd name="T9" fmla="*/ 43 h 104"/>
                <a:gd name="T10" fmla="*/ 104 w 108"/>
                <a:gd name="T11" fmla="*/ 41 h 104"/>
                <a:gd name="T12" fmla="*/ 73 w 108"/>
                <a:gd name="T13" fmla="*/ 64 h 104"/>
                <a:gd name="T14" fmla="*/ 70 w 108"/>
                <a:gd name="T15" fmla="*/ 64 h 104"/>
                <a:gd name="T16" fmla="*/ 73 w 108"/>
                <a:gd name="T17" fmla="*/ 64 h 104"/>
                <a:gd name="T18" fmla="*/ 85 w 108"/>
                <a:gd name="T19" fmla="*/ 102 h 104"/>
                <a:gd name="T20" fmla="*/ 85 w 108"/>
                <a:gd name="T21" fmla="*/ 100 h 104"/>
                <a:gd name="T22" fmla="*/ 54 w 108"/>
                <a:gd name="T23" fmla="*/ 78 h 104"/>
                <a:gd name="T24" fmla="*/ 54 w 108"/>
                <a:gd name="T25" fmla="*/ 78 h 104"/>
                <a:gd name="T26" fmla="*/ 54 w 108"/>
                <a:gd name="T27" fmla="*/ 78 h 104"/>
                <a:gd name="T28" fmla="*/ 21 w 108"/>
                <a:gd name="T29" fmla="*/ 100 h 104"/>
                <a:gd name="T30" fmla="*/ 23 w 108"/>
                <a:gd name="T31" fmla="*/ 102 h 104"/>
                <a:gd name="T32" fmla="*/ 35 w 108"/>
                <a:gd name="T33" fmla="*/ 64 h 104"/>
                <a:gd name="T34" fmla="*/ 35 w 108"/>
                <a:gd name="T35" fmla="*/ 64 h 104"/>
                <a:gd name="T36" fmla="*/ 35 w 108"/>
                <a:gd name="T37" fmla="*/ 64 h 104"/>
                <a:gd name="T38" fmla="*/ 4 w 108"/>
                <a:gd name="T39" fmla="*/ 41 h 104"/>
                <a:gd name="T40" fmla="*/ 2 w 108"/>
                <a:gd name="T41" fmla="*/ 43 h 104"/>
                <a:gd name="T42" fmla="*/ 42 w 108"/>
                <a:gd name="T43" fmla="*/ 43 h 104"/>
                <a:gd name="T44" fmla="*/ 42 w 108"/>
                <a:gd name="T45" fmla="*/ 43 h 104"/>
                <a:gd name="T46" fmla="*/ 42 w 108"/>
                <a:gd name="T47" fmla="*/ 43 h 104"/>
                <a:gd name="T48" fmla="*/ 54 w 108"/>
                <a:gd name="T49" fmla="*/ 5 h 104"/>
                <a:gd name="T50" fmla="*/ 52 w 108"/>
                <a:gd name="T51" fmla="*/ 5 h 104"/>
                <a:gd name="T52" fmla="*/ 42 w 108"/>
                <a:gd name="T53" fmla="*/ 41 h 104"/>
                <a:gd name="T54" fmla="*/ 2 w 108"/>
                <a:gd name="T55" fmla="*/ 41 h 104"/>
                <a:gd name="T56" fmla="*/ 0 w 108"/>
                <a:gd name="T57" fmla="*/ 41 h 104"/>
                <a:gd name="T58" fmla="*/ 2 w 108"/>
                <a:gd name="T59" fmla="*/ 43 h 104"/>
                <a:gd name="T60" fmla="*/ 33 w 108"/>
                <a:gd name="T61" fmla="*/ 67 h 104"/>
                <a:gd name="T62" fmla="*/ 33 w 108"/>
                <a:gd name="T63" fmla="*/ 64 h 104"/>
                <a:gd name="T64" fmla="*/ 21 w 108"/>
                <a:gd name="T65" fmla="*/ 102 h 104"/>
                <a:gd name="T66" fmla="*/ 21 w 108"/>
                <a:gd name="T67" fmla="*/ 104 h 104"/>
                <a:gd name="T68" fmla="*/ 23 w 108"/>
                <a:gd name="T69" fmla="*/ 102 h 104"/>
                <a:gd name="T70" fmla="*/ 54 w 108"/>
                <a:gd name="T71" fmla="*/ 81 h 104"/>
                <a:gd name="T72" fmla="*/ 54 w 108"/>
                <a:gd name="T73" fmla="*/ 81 h 104"/>
                <a:gd name="T74" fmla="*/ 85 w 108"/>
                <a:gd name="T75" fmla="*/ 102 h 104"/>
                <a:gd name="T76" fmla="*/ 87 w 108"/>
                <a:gd name="T77" fmla="*/ 104 h 104"/>
                <a:gd name="T78" fmla="*/ 87 w 108"/>
                <a:gd name="T79" fmla="*/ 102 h 104"/>
                <a:gd name="T80" fmla="*/ 75 w 108"/>
                <a:gd name="T81" fmla="*/ 64 h 104"/>
                <a:gd name="T82" fmla="*/ 73 w 108"/>
                <a:gd name="T83" fmla="*/ 67 h 104"/>
                <a:gd name="T84" fmla="*/ 106 w 108"/>
                <a:gd name="T85" fmla="*/ 43 h 104"/>
                <a:gd name="T86" fmla="*/ 108 w 108"/>
                <a:gd name="T87" fmla="*/ 41 h 104"/>
                <a:gd name="T88" fmla="*/ 104 w 108"/>
                <a:gd name="T89" fmla="*/ 41 h 104"/>
                <a:gd name="T90" fmla="*/ 66 w 108"/>
                <a:gd name="T91" fmla="*/ 41 h 104"/>
                <a:gd name="T92" fmla="*/ 66 w 108"/>
                <a:gd name="T93" fmla="*/ 41 h 104"/>
                <a:gd name="T94" fmla="*/ 54 w 108"/>
                <a:gd name="T95" fmla="*/ 5 h 104"/>
                <a:gd name="T96" fmla="*/ 54 w 108"/>
                <a:gd name="T97" fmla="*/ 0 h 104"/>
                <a:gd name="T98" fmla="*/ 52 w 108"/>
                <a:gd name="T99" fmla="*/ 5 h 104"/>
                <a:gd name="T100" fmla="*/ 40 w 108"/>
                <a:gd name="T101" fmla="*/ 41 h 104"/>
                <a:gd name="T102" fmla="*/ 42 w 108"/>
                <a:gd name="T103" fmla="*/ 41 h 1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8"/>
                <a:gd name="T157" fmla="*/ 0 h 104"/>
                <a:gd name="T158" fmla="*/ 108 w 108"/>
                <a:gd name="T159" fmla="*/ 104 h 10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8" h="104">
                  <a:moveTo>
                    <a:pt x="52" y="5"/>
                  </a:moveTo>
                  <a:lnTo>
                    <a:pt x="63" y="43"/>
                  </a:lnTo>
                  <a:lnTo>
                    <a:pt x="66" y="43"/>
                  </a:lnTo>
                  <a:lnTo>
                    <a:pt x="104" y="43"/>
                  </a:lnTo>
                  <a:lnTo>
                    <a:pt x="104" y="41"/>
                  </a:lnTo>
                  <a:lnTo>
                    <a:pt x="73" y="64"/>
                  </a:lnTo>
                  <a:lnTo>
                    <a:pt x="70" y="64"/>
                  </a:lnTo>
                  <a:lnTo>
                    <a:pt x="73" y="64"/>
                  </a:lnTo>
                  <a:lnTo>
                    <a:pt x="85" y="102"/>
                  </a:lnTo>
                  <a:lnTo>
                    <a:pt x="85" y="100"/>
                  </a:lnTo>
                  <a:lnTo>
                    <a:pt x="54" y="78"/>
                  </a:lnTo>
                  <a:lnTo>
                    <a:pt x="21" y="100"/>
                  </a:lnTo>
                  <a:lnTo>
                    <a:pt x="23" y="102"/>
                  </a:lnTo>
                  <a:lnTo>
                    <a:pt x="35" y="64"/>
                  </a:lnTo>
                  <a:lnTo>
                    <a:pt x="4" y="41"/>
                  </a:lnTo>
                  <a:lnTo>
                    <a:pt x="2" y="43"/>
                  </a:lnTo>
                  <a:lnTo>
                    <a:pt x="42" y="43"/>
                  </a:lnTo>
                  <a:lnTo>
                    <a:pt x="54" y="5"/>
                  </a:lnTo>
                  <a:lnTo>
                    <a:pt x="52" y="5"/>
                  </a:lnTo>
                  <a:close/>
                  <a:moveTo>
                    <a:pt x="42" y="41"/>
                  </a:moveTo>
                  <a:lnTo>
                    <a:pt x="2" y="41"/>
                  </a:lnTo>
                  <a:lnTo>
                    <a:pt x="0" y="41"/>
                  </a:lnTo>
                  <a:lnTo>
                    <a:pt x="2" y="43"/>
                  </a:lnTo>
                  <a:lnTo>
                    <a:pt x="33" y="67"/>
                  </a:lnTo>
                  <a:lnTo>
                    <a:pt x="33" y="64"/>
                  </a:lnTo>
                  <a:lnTo>
                    <a:pt x="21" y="102"/>
                  </a:lnTo>
                  <a:lnTo>
                    <a:pt x="21" y="104"/>
                  </a:lnTo>
                  <a:lnTo>
                    <a:pt x="23" y="102"/>
                  </a:lnTo>
                  <a:lnTo>
                    <a:pt x="54" y="81"/>
                  </a:lnTo>
                  <a:lnTo>
                    <a:pt x="85" y="102"/>
                  </a:lnTo>
                  <a:lnTo>
                    <a:pt x="87" y="104"/>
                  </a:lnTo>
                  <a:lnTo>
                    <a:pt x="87" y="102"/>
                  </a:lnTo>
                  <a:lnTo>
                    <a:pt x="75" y="64"/>
                  </a:lnTo>
                  <a:lnTo>
                    <a:pt x="73" y="67"/>
                  </a:lnTo>
                  <a:lnTo>
                    <a:pt x="106" y="43"/>
                  </a:lnTo>
                  <a:lnTo>
                    <a:pt x="108" y="41"/>
                  </a:lnTo>
                  <a:lnTo>
                    <a:pt x="104" y="41"/>
                  </a:lnTo>
                  <a:lnTo>
                    <a:pt x="66" y="41"/>
                  </a:lnTo>
                  <a:lnTo>
                    <a:pt x="54" y="5"/>
                  </a:lnTo>
                  <a:lnTo>
                    <a:pt x="54" y="0"/>
                  </a:lnTo>
                  <a:lnTo>
                    <a:pt x="52" y="5"/>
                  </a:lnTo>
                  <a:lnTo>
                    <a:pt x="40" y="41"/>
                  </a:lnTo>
                  <a:lnTo>
                    <a:pt x="42" y="41"/>
                  </a:lnTo>
                  <a:close/>
                </a:path>
              </a:pathLst>
            </a:custGeom>
            <a:solidFill>
              <a:srgbClr val="F8981D"/>
            </a:solidFill>
            <a:ln w="9525">
              <a:noFill/>
              <a:round/>
              <a:headEnd/>
              <a:tailEnd/>
            </a:ln>
          </p:spPr>
          <p:txBody>
            <a:bodyPr/>
            <a:lstStyle/>
            <a:p>
              <a:endParaRPr lang="zh-CN" altLang="en-US" sz="1200">
                <a:latin typeface="+mn-ea"/>
                <a:ea typeface="+mn-ea"/>
              </a:endParaRPr>
            </a:p>
          </p:txBody>
        </p:sp>
        <p:sp>
          <p:nvSpPr>
            <p:cNvPr id="210" name="Freeform 90"/>
            <p:cNvSpPr>
              <a:spLocks noEditPoints="1"/>
            </p:cNvSpPr>
            <p:nvPr/>
          </p:nvSpPr>
          <p:spPr bwMode="auto">
            <a:xfrm>
              <a:off x="2691" y="2344"/>
              <a:ext cx="33" cy="73"/>
            </a:xfrm>
            <a:custGeom>
              <a:avLst/>
              <a:gdLst>
                <a:gd name="T0" fmla="*/ 33 w 33"/>
                <a:gd name="T1" fmla="*/ 73 h 73"/>
                <a:gd name="T2" fmla="*/ 26 w 33"/>
                <a:gd name="T3" fmla="*/ 73 h 73"/>
                <a:gd name="T4" fmla="*/ 24 w 33"/>
                <a:gd name="T5" fmla="*/ 56 h 73"/>
                <a:gd name="T6" fmla="*/ 10 w 33"/>
                <a:gd name="T7" fmla="*/ 56 h 73"/>
                <a:gd name="T8" fmla="*/ 7 w 33"/>
                <a:gd name="T9" fmla="*/ 73 h 73"/>
                <a:gd name="T10" fmla="*/ 0 w 33"/>
                <a:gd name="T11" fmla="*/ 73 h 73"/>
                <a:gd name="T12" fmla="*/ 0 w 33"/>
                <a:gd name="T13" fmla="*/ 73 h 73"/>
                <a:gd name="T14" fmla="*/ 14 w 33"/>
                <a:gd name="T15" fmla="*/ 0 h 73"/>
                <a:gd name="T16" fmla="*/ 21 w 33"/>
                <a:gd name="T17" fmla="*/ 0 h 73"/>
                <a:gd name="T18" fmla="*/ 33 w 33"/>
                <a:gd name="T19" fmla="*/ 73 h 73"/>
                <a:gd name="T20" fmla="*/ 24 w 33"/>
                <a:gd name="T21" fmla="*/ 52 h 73"/>
                <a:gd name="T22" fmla="*/ 17 w 33"/>
                <a:gd name="T23" fmla="*/ 11 h 73"/>
                <a:gd name="T24" fmla="*/ 10 w 33"/>
                <a:gd name="T25" fmla="*/ 52 h 73"/>
                <a:gd name="T26" fmla="*/ 24 w 33"/>
                <a:gd name="T27" fmla="*/ 52 h 7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73"/>
                <a:gd name="T44" fmla="*/ 33 w 33"/>
                <a:gd name="T45" fmla="*/ 73 h 7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73">
                  <a:moveTo>
                    <a:pt x="33" y="73"/>
                  </a:moveTo>
                  <a:lnTo>
                    <a:pt x="26" y="73"/>
                  </a:lnTo>
                  <a:lnTo>
                    <a:pt x="24" y="56"/>
                  </a:lnTo>
                  <a:lnTo>
                    <a:pt x="10" y="56"/>
                  </a:lnTo>
                  <a:lnTo>
                    <a:pt x="7" y="73"/>
                  </a:lnTo>
                  <a:lnTo>
                    <a:pt x="0" y="73"/>
                  </a:lnTo>
                  <a:lnTo>
                    <a:pt x="14" y="0"/>
                  </a:lnTo>
                  <a:lnTo>
                    <a:pt x="21" y="0"/>
                  </a:lnTo>
                  <a:lnTo>
                    <a:pt x="33" y="73"/>
                  </a:lnTo>
                  <a:close/>
                  <a:moveTo>
                    <a:pt x="24" y="52"/>
                  </a:moveTo>
                  <a:lnTo>
                    <a:pt x="17" y="11"/>
                  </a:lnTo>
                  <a:lnTo>
                    <a:pt x="10" y="52"/>
                  </a:lnTo>
                  <a:lnTo>
                    <a:pt x="24" y="52"/>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1" name="Freeform 91"/>
            <p:cNvSpPr>
              <a:spLocks/>
            </p:cNvSpPr>
            <p:nvPr/>
          </p:nvSpPr>
          <p:spPr bwMode="auto">
            <a:xfrm>
              <a:off x="2734"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856773888 h 19"/>
                <a:gd name="T10" fmla="*/ 827458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2147483647 w 11"/>
                <a:gd name="T21" fmla="*/ 856773888 h 19"/>
                <a:gd name="T22" fmla="*/ 827458203 w 11"/>
                <a:gd name="T23" fmla="*/ 856773888 h 19"/>
                <a:gd name="T24" fmla="*/ 827458203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8" y="19"/>
                  </a:cubicBezTo>
                  <a:cubicBezTo>
                    <a:pt x="2" y="19"/>
                    <a:pt x="2" y="19"/>
                    <a:pt x="2" y="19"/>
                  </a:cubicBezTo>
                  <a:cubicBezTo>
                    <a:pt x="1" y="19"/>
                    <a:pt x="0" y="18"/>
                    <a:pt x="0" y="17"/>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17"/>
                    <a:pt x="2" y="17"/>
                    <a:pt x="2"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2" name="Freeform 92"/>
            <p:cNvSpPr>
              <a:spLocks/>
            </p:cNvSpPr>
            <p:nvPr/>
          </p:nvSpPr>
          <p:spPr bwMode="auto">
            <a:xfrm>
              <a:off x="2769"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856773888 h 19"/>
                <a:gd name="T10" fmla="*/ 827458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2147483647 w 11"/>
                <a:gd name="T21" fmla="*/ 856773888 h 19"/>
                <a:gd name="T22" fmla="*/ 1192816203 w 11"/>
                <a:gd name="T23" fmla="*/ 856773888 h 19"/>
                <a:gd name="T24" fmla="*/ 1192816203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9" y="19"/>
                  </a:cubicBezTo>
                  <a:cubicBezTo>
                    <a:pt x="2" y="19"/>
                    <a:pt x="2" y="19"/>
                    <a:pt x="2" y="19"/>
                  </a:cubicBezTo>
                  <a:cubicBezTo>
                    <a:pt x="1" y="19"/>
                    <a:pt x="0" y="18"/>
                    <a:pt x="0" y="17"/>
                  </a:cubicBezTo>
                  <a:cubicBezTo>
                    <a:pt x="0" y="2"/>
                    <a:pt x="0" y="2"/>
                    <a:pt x="0" y="2"/>
                  </a:cubicBezTo>
                  <a:cubicBezTo>
                    <a:pt x="0" y="0"/>
                    <a:pt x="1" y="0"/>
                    <a:pt x="2" y="0"/>
                  </a:cubicBezTo>
                  <a:cubicBezTo>
                    <a:pt x="9" y="0"/>
                    <a:pt x="9" y="0"/>
                    <a:pt x="9" y="0"/>
                  </a:cubicBezTo>
                  <a:cubicBezTo>
                    <a:pt x="10" y="0"/>
                    <a:pt x="11" y="0"/>
                    <a:pt x="11" y="2"/>
                  </a:cubicBezTo>
                  <a:cubicBezTo>
                    <a:pt x="11" y="6"/>
                    <a:pt x="11" y="6"/>
                    <a:pt x="11" y="6"/>
                  </a:cubicBezTo>
                  <a:cubicBezTo>
                    <a:pt x="8" y="6"/>
                    <a:pt x="8" y="6"/>
                    <a:pt x="8" y="6"/>
                  </a:cubicBezTo>
                  <a:cubicBezTo>
                    <a:pt x="8" y="2"/>
                    <a:pt x="8" y="2"/>
                    <a:pt x="8" y="2"/>
                  </a:cubicBezTo>
                  <a:cubicBezTo>
                    <a:pt x="3" y="2"/>
                    <a:pt x="3" y="2"/>
                    <a:pt x="3" y="2"/>
                  </a:cubicBezTo>
                  <a:cubicBezTo>
                    <a:pt x="3" y="17"/>
                    <a:pt x="3" y="17"/>
                    <a:pt x="3"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3" name="Freeform 93"/>
            <p:cNvSpPr>
              <a:spLocks noEditPoints="1"/>
            </p:cNvSpPr>
            <p:nvPr/>
          </p:nvSpPr>
          <p:spPr bwMode="auto">
            <a:xfrm>
              <a:off x="2804" y="2372"/>
              <a:ext cx="26" cy="45"/>
            </a:xfrm>
            <a:custGeom>
              <a:avLst/>
              <a:gdLst>
                <a:gd name="T0" fmla="*/ 2147483647 w 11"/>
                <a:gd name="T1" fmla="*/ 2147483647 h 19"/>
                <a:gd name="T2" fmla="*/ 2147483647 w 11"/>
                <a:gd name="T3" fmla="*/ 2147483647 h 19"/>
                <a:gd name="T4" fmla="*/ 1192816203 w 11"/>
                <a:gd name="T5" fmla="*/ 2147483647 h 19"/>
                <a:gd name="T6" fmla="*/ 0 w 11"/>
                <a:gd name="T7" fmla="*/ 2147483647 h 19"/>
                <a:gd name="T8" fmla="*/ 0 w 11"/>
                <a:gd name="T9" fmla="*/ 856773888 h 19"/>
                <a:gd name="T10" fmla="*/ 1192816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1192816203 w 11"/>
                <a:gd name="T21" fmla="*/ 2147483647 h 19"/>
                <a:gd name="T22" fmla="*/ 1192816203 w 11"/>
                <a:gd name="T23" fmla="*/ 2147483647 h 19"/>
                <a:gd name="T24" fmla="*/ 2147483647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2147483647 w 11"/>
                <a:gd name="T35" fmla="*/ 856773888 h 19"/>
                <a:gd name="T36" fmla="*/ 1192816203 w 11"/>
                <a:gd name="T37" fmla="*/ 856773888 h 19"/>
                <a:gd name="T38" fmla="*/ 1192816203 w 11"/>
                <a:gd name="T39" fmla="*/ 2147483647 h 19"/>
                <a:gd name="T40" fmla="*/ 2147483647 w 11"/>
                <a:gd name="T41" fmla="*/ 2147483647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9"/>
                <a:gd name="T65" fmla="*/ 11 w 11"/>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9">
                  <a:moveTo>
                    <a:pt x="11" y="17"/>
                  </a:moveTo>
                  <a:cubicBezTo>
                    <a:pt x="11" y="18"/>
                    <a:pt x="11" y="19"/>
                    <a:pt x="9" y="19"/>
                  </a:cubicBezTo>
                  <a:cubicBezTo>
                    <a:pt x="3" y="19"/>
                    <a:pt x="3" y="19"/>
                    <a:pt x="3" y="19"/>
                  </a:cubicBezTo>
                  <a:cubicBezTo>
                    <a:pt x="1" y="19"/>
                    <a:pt x="0" y="19"/>
                    <a:pt x="0" y="17"/>
                  </a:cubicBezTo>
                  <a:cubicBezTo>
                    <a:pt x="0" y="2"/>
                    <a:pt x="0" y="2"/>
                    <a:pt x="0" y="2"/>
                  </a:cubicBezTo>
                  <a:cubicBezTo>
                    <a:pt x="0" y="0"/>
                    <a:pt x="1" y="0"/>
                    <a:pt x="3" y="0"/>
                  </a:cubicBezTo>
                  <a:cubicBezTo>
                    <a:pt x="9" y="0"/>
                    <a:pt x="9" y="0"/>
                    <a:pt x="9" y="0"/>
                  </a:cubicBezTo>
                  <a:cubicBezTo>
                    <a:pt x="11" y="0"/>
                    <a:pt x="11" y="0"/>
                    <a:pt x="11" y="2"/>
                  </a:cubicBezTo>
                  <a:cubicBezTo>
                    <a:pt x="11" y="9"/>
                    <a:pt x="11" y="9"/>
                    <a:pt x="11" y="9"/>
                  </a:cubicBezTo>
                  <a:cubicBezTo>
                    <a:pt x="10" y="10"/>
                    <a:pt x="10" y="10"/>
                    <a:pt x="10" y="10"/>
                  </a:cubicBezTo>
                  <a:cubicBezTo>
                    <a:pt x="3" y="10"/>
                    <a:pt x="3" y="10"/>
                    <a:pt x="3" y="10"/>
                  </a:cubicBezTo>
                  <a:cubicBezTo>
                    <a:pt x="3" y="17"/>
                    <a:pt x="3" y="17"/>
                    <a:pt x="3" y="17"/>
                  </a:cubicBezTo>
                  <a:cubicBezTo>
                    <a:pt x="9" y="17"/>
                    <a:pt x="9" y="17"/>
                    <a:pt x="9" y="17"/>
                  </a:cubicBezTo>
                  <a:cubicBezTo>
                    <a:pt x="9" y="13"/>
                    <a:pt x="9" y="13"/>
                    <a:pt x="9" y="13"/>
                  </a:cubicBezTo>
                  <a:cubicBezTo>
                    <a:pt x="11" y="13"/>
                    <a:pt x="11" y="13"/>
                    <a:pt x="11" y="13"/>
                  </a:cubicBezTo>
                  <a:lnTo>
                    <a:pt x="11" y="17"/>
                  </a:lnTo>
                  <a:close/>
                  <a:moveTo>
                    <a:pt x="9" y="8"/>
                  </a:moveTo>
                  <a:cubicBezTo>
                    <a:pt x="9" y="2"/>
                    <a:pt x="9" y="2"/>
                    <a:pt x="9" y="2"/>
                  </a:cubicBezTo>
                  <a:cubicBezTo>
                    <a:pt x="3" y="2"/>
                    <a:pt x="3" y="2"/>
                    <a:pt x="3" y="2"/>
                  </a:cubicBezTo>
                  <a:cubicBezTo>
                    <a:pt x="3" y="8"/>
                    <a:pt x="3" y="8"/>
                    <a:pt x="3" y="8"/>
                  </a:cubicBezTo>
                  <a:lnTo>
                    <a:pt x="9" y="8"/>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4" name="Freeform 94"/>
            <p:cNvSpPr>
              <a:spLocks/>
            </p:cNvSpPr>
            <p:nvPr/>
          </p:nvSpPr>
          <p:spPr bwMode="auto">
            <a:xfrm>
              <a:off x="2842"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2147483647 h 19"/>
                <a:gd name="T10" fmla="*/ 827458203 w 11"/>
                <a:gd name="T11" fmla="*/ 2147483647 h 19"/>
                <a:gd name="T12" fmla="*/ 827458203 w 11"/>
                <a:gd name="T13" fmla="*/ 2147483647 h 19"/>
                <a:gd name="T14" fmla="*/ 2147483647 w 11"/>
                <a:gd name="T15" fmla="*/ 2147483647 h 19"/>
                <a:gd name="T16" fmla="*/ 2147483647 w 11"/>
                <a:gd name="T17" fmla="*/ 2147483647 h 19"/>
                <a:gd name="T18" fmla="*/ 350078703 w 11"/>
                <a:gd name="T19" fmla="*/ 2147483647 h 19"/>
                <a:gd name="T20" fmla="*/ 0 w 11"/>
                <a:gd name="T21" fmla="*/ 2029200499 h 19"/>
                <a:gd name="T22" fmla="*/ 0 w 11"/>
                <a:gd name="T23" fmla="*/ 856773888 h 19"/>
                <a:gd name="T24" fmla="*/ 827458203 w 11"/>
                <a:gd name="T25" fmla="*/ 0 h 19"/>
                <a:gd name="T26" fmla="*/ 2147483647 w 11"/>
                <a:gd name="T27" fmla="*/ 0 h 19"/>
                <a:gd name="T28" fmla="*/ 2147483647 w 11"/>
                <a:gd name="T29" fmla="*/ 856773888 h 19"/>
                <a:gd name="T30" fmla="*/ 2147483647 w 11"/>
                <a:gd name="T31" fmla="*/ 2147483647 h 19"/>
                <a:gd name="T32" fmla="*/ 2147483647 w 11"/>
                <a:gd name="T33" fmla="*/ 2147483647 h 19"/>
                <a:gd name="T34" fmla="*/ 2147483647 w 11"/>
                <a:gd name="T35" fmla="*/ 856773888 h 19"/>
                <a:gd name="T36" fmla="*/ 827458203 w 11"/>
                <a:gd name="T37" fmla="*/ 856773888 h 19"/>
                <a:gd name="T38" fmla="*/ 827458203 w 11"/>
                <a:gd name="T39" fmla="*/ 2029200499 h 19"/>
                <a:gd name="T40" fmla="*/ 2147483647 w 11"/>
                <a:gd name="T41" fmla="*/ 2147483647 h 19"/>
                <a:gd name="T42" fmla="*/ 2147483647 w 11"/>
                <a:gd name="T43" fmla="*/ 2147483647 h 19"/>
                <a:gd name="T44" fmla="*/ 2147483647 w 11"/>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
                <a:gd name="T70" fmla="*/ 0 h 19"/>
                <a:gd name="T71" fmla="*/ 11 w 11"/>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 h="19">
                  <a:moveTo>
                    <a:pt x="11" y="17"/>
                  </a:moveTo>
                  <a:cubicBezTo>
                    <a:pt x="11" y="18"/>
                    <a:pt x="10" y="19"/>
                    <a:pt x="8" y="19"/>
                  </a:cubicBezTo>
                  <a:cubicBezTo>
                    <a:pt x="2" y="19"/>
                    <a:pt x="2" y="19"/>
                    <a:pt x="2" y="19"/>
                  </a:cubicBezTo>
                  <a:cubicBezTo>
                    <a:pt x="1"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5"/>
                    <a:pt x="2" y="5"/>
                    <a:pt x="2" y="5"/>
                  </a:cubicBezTo>
                  <a:cubicBezTo>
                    <a:pt x="10" y="11"/>
                    <a:pt x="10" y="11"/>
                    <a:pt x="10" y="11"/>
                  </a:cubicBezTo>
                  <a:cubicBezTo>
                    <a:pt x="10" y="12"/>
                    <a:pt x="11" y="12"/>
                    <a:pt x="11" y="13"/>
                  </a:cubicBezTo>
                  <a:lnTo>
                    <a:pt x="11"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5" name="Freeform 95"/>
            <p:cNvSpPr>
              <a:spLocks/>
            </p:cNvSpPr>
            <p:nvPr/>
          </p:nvSpPr>
          <p:spPr bwMode="auto">
            <a:xfrm>
              <a:off x="2878" y="2372"/>
              <a:ext cx="23" cy="45"/>
            </a:xfrm>
            <a:custGeom>
              <a:avLst/>
              <a:gdLst>
                <a:gd name="T0" fmla="*/ 2095974701 w 10"/>
                <a:gd name="T1" fmla="*/ 2147483647 h 19"/>
                <a:gd name="T2" fmla="*/ 1612301593 w 10"/>
                <a:gd name="T3" fmla="*/ 2147483647 h 19"/>
                <a:gd name="T4" fmla="*/ 476470468 w 10"/>
                <a:gd name="T5" fmla="*/ 2147483647 h 19"/>
                <a:gd name="T6" fmla="*/ 0 w 10"/>
                <a:gd name="T7" fmla="*/ 2147483647 h 19"/>
                <a:gd name="T8" fmla="*/ 0 w 10"/>
                <a:gd name="T9" fmla="*/ 2147483647 h 19"/>
                <a:gd name="T10" fmla="*/ 476470468 w 10"/>
                <a:gd name="T11" fmla="*/ 2147483647 h 19"/>
                <a:gd name="T12" fmla="*/ 476470468 w 10"/>
                <a:gd name="T13" fmla="*/ 2147483647 h 19"/>
                <a:gd name="T14" fmla="*/ 1612301593 w 10"/>
                <a:gd name="T15" fmla="*/ 2147483647 h 19"/>
                <a:gd name="T16" fmla="*/ 1612301593 w 10"/>
                <a:gd name="T17" fmla="*/ 2147483647 h 19"/>
                <a:gd name="T18" fmla="*/ 207161179 w 10"/>
                <a:gd name="T19" fmla="*/ 2147483647 h 19"/>
                <a:gd name="T20" fmla="*/ 0 w 10"/>
                <a:gd name="T21" fmla="*/ 2029200499 h 19"/>
                <a:gd name="T22" fmla="*/ 0 w 10"/>
                <a:gd name="T23" fmla="*/ 856773888 h 19"/>
                <a:gd name="T24" fmla="*/ 476470468 w 10"/>
                <a:gd name="T25" fmla="*/ 0 h 19"/>
                <a:gd name="T26" fmla="*/ 1612301593 w 10"/>
                <a:gd name="T27" fmla="*/ 0 h 19"/>
                <a:gd name="T28" fmla="*/ 2095974701 w 10"/>
                <a:gd name="T29" fmla="*/ 856773888 h 19"/>
                <a:gd name="T30" fmla="*/ 2095974701 w 10"/>
                <a:gd name="T31" fmla="*/ 2147483647 h 19"/>
                <a:gd name="T32" fmla="*/ 1612301593 w 10"/>
                <a:gd name="T33" fmla="*/ 2147483647 h 19"/>
                <a:gd name="T34" fmla="*/ 1612301593 w 10"/>
                <a:gd name="T35" fmla="*/ 856773888 h 19"/>
                <a:gd name="T36" fmla="*/ 476470468 w 10"/>
                <a:gd name="T37" fmla="*/ 856773888 h 19"/>
                <a:gd name="T38" fmla="*/ 476470468 w 10"/>
                <a:gd name="T39" fmla="*/ 2029200499 h 19"/>
                <a:gd name="T40" fmla="*/ 1888816099 w 10"/>
                <a:gd name="T41" fmla="*/ 2147483647 h 19"/>
                <a:gd name="T42" fmla="*/ 2095974701 w 10"/>
                <a:gd name="T43" fmla="*/ 2147483647 h 19"/>
                <a:gd name="T44" fmla="*/ 2095974701 w 10"/>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
                <a:gd name="T70" fmla="*/ 0 h 19"/>
                <a:gd name="T71" fmla="*/ 10 w 10"/>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 h="19">
                  <a:moveTo>
                    <a:pt x="10" y="17"/>
                  </a:moveTo>
                  <a:cubicBezTo>
                    <a:pt x="10" y="18"/>
                    <a:pt x="10" y="19"/>
                    <a:pt x="8" y="19"/>
                  </a:cubicBezTo>
                  <a:cubicBezTo>
                    <a:pt x="2" y="19"/>
                    <a:pt x="2" y="19"/>
                    <a:pt x="2" y="19"/>
                  </a:cubicBezTo>
                  <a:cubicBezTo>
                    <a:pt x="0"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0" y="0"/>
                    <a:pt x="2" y="0"/>
                  </a:cubicBezTo>
                  <a:cubicBezTo>
                    <a:pt x="8" y="0"/>
                    <a:pt x="8" y="0"/>
                    <a:pt x="8" y="0"/>
                  </a:cubicBezTo>
                  <a:cubicBezTo>
                    <a:pt x="10" y="0"/>
                    <a:pt x="10" y="0"/>
                    <a:pt x="10" y="2"/>
                  </a:cubicBezTo>
                  <a:cubicBezTo>
                    <a:pt x="10" y="6"/>
                    <a:pt x="10" y="6"/>
                    <a:pt x="10" y="6"/>
                  </a:cubicBezTo>
                  <a:cubicBezTo>
                    <a:pt x="8" y="6"/>
                    <a:pt x="8" y="6"/>
                    <a:pt x="8" y="6"/>
                  </a:cubicBezTo>
                  <a:cubicBezTo>
                    <a:pt x="8" y="2"/>
                    <a:pt x="8" y="2"/>
                    <a:pt x="8" y="2"/>
                  </a:cubicBezTo>
                  <a:cubicBezTo>
                    <a:pt x="2" y="2"/>
                    <a:pt x="2" y="2"/>
                    <a:pt x="2" y="2"/>
                  </a:cubicBezTo>
                  <a:cubicBezTo>
                    <a:pt x="2" y="5"/>
                    <a:pt x="2" y="5"/>
                    <a:pt x="2" y="5"/>
                  </a:cubicBezTo>
                  <a:cubicBezTo>
                    <a:pt x="9" y="11"/>
                    <a:pt x="9" y="11"/>
                    <a:pt x="9" y="11"/>
                  </a:cubicBezTo>
                  <a:cubicBezTo>
                    <a:pt x="10" y="12"/>
                    <a:pt x="10" y="12"/>
                    <a:pt x="10" y="13"/>
                  </a:cubicBezTo>
                  <a:lnTo>
                    <a:pt x="10" y="17"/>
                  </a:lnTo>
                  <a:close/>
                </a:path>
              </a:pathLst>
            </a:custGeom>
            <a:solidFill>
              <a:srgbClr val="231F20"/>
            </a:solidFill>
            <a:ln w="9525">
              <a:noFill/>
              <a:round/>
              <a:headEnd/>
              <a:tailEnd/>
            </a:ln>
          </p:spPr>
          <p:txBody>
            <a:bodyPr/>
            <a:lstStyle/>
            <a:p>
              <a:endParaRPr lang="zh-CN" altLang="en-US" sz="1200">
                <a:latin typeface="+mn-ea"/>
                <a:ea typeface="+mn-ea"/>
              </a:endParaRPr>
            </a:p>
          </p:txBody>
        </p:sp>
        <p:sp>
          <p:nvSpPr>
            <p:cNvPr id="216" name="Freeform 96"/>
            <p:cNvSpPr>
              <a:spLocks noEditPoints="1"/>
            </p:cNvSpPr>
            <p:nvPr/>
          </p:nvSpPr>
          <p:spPr bwMode="auto">
            <a:xfrm>
              <a:off x="2928" y="2377"/>
              <a:ext cx="7" cy="40"/>
            </a:xfrm>
            <a:custGeom>
              <a:avLst/>
              <a:gdLst>
                <a:gd name="T0" fmla="*/ 7 w 7"/>
                <a:gd name="T1" fmla="*/ 9 h 40"/>
                <a:gd name="T2" fmla="*/ 0 w 7"/>
                <a:gd name="T3" fmla="*/ 9 h 40"/>
                <a:gd name="T4" fmla="*/ 0 w 7"/>
                <a:gd name="T5" fmla="*/ 0 h 40"/>
                <a:gd name="T6" fmla="*/ 7 w 7"/>
                <a:gd name="T7" fmla="*/ 0 h 40"/>
                <a:gd name="T8" fmla="*/ 7 w 7"/>
                <a:gd name="T9" fmla="*/ 9 h 40"/>
                <a:gd name="T10" fmla="*/ 7 w 7"/>
                <a:gd name="T11" fmla="*/ 40 h 40"/>
                <a:gd name="T12" fmla="*/ 0 w 7"/>
                <a:gd name="T13" fmla="*/ 40 h 40"/>
                <a:gd name="T14" fmla="*/ 0 w 7"/>
                <a:gd name="T15" fmla="*/ 33 h 40"/>
                <a:gd name="T16" fmla="*/ 7 w 7"/>
                <a:gd name="T17" fmla="*/ 33 h 40"/>
                <a:gd name="T18" fmla="*/ 7 w 7"/>
                <a:gd name="T19" fmla="*/ 4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0"/>
                <a:gd name="T32" fmla="*/ 7 w 7"/>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0">
                  <a:moveTo>
                    <a:pt x="7" y="9"/>
                  </a:moveTo>
                  <a:lnTo>
                    <a:pt x="0" y="9"/>
                  </a:lnTo>
                  <a:lnTo>
                    <a:pt x="0" y="0"/>
                  </a:lnTo>
                  <a:lnTo>
                    <a:pt x="7" y="0"/>
                  </a:lnTo>
                  <a:lnTo>
                    <a:pt x="7" y="9"/>
                  </a:lnTo>
                  <a:close/>
                  <a:moveTo>
                    <a:pt x="7" y="40"/>
                  </a:moveTo>
                  <a:lnTo>
                    <a:pt x="0" y="40"/>
                  </a:lnTo>
                  <a:lnTo>
                    <a:pt x="0" y="33"/>
                  </a:lnTo>
                  <a:lnTo>
                    <a:pt x="7" y="33"/>
                  </a:lnTo>
                  <a:lnTo>
                    <a:pt x="7" y="40"/>
                  </a:lnTo>
                  <a:close/>
                </a:path>
              </a:pathLst>
            </a:custGeom>
            <a:solidFill>
              <a:srgbClr val="231F20"/>
            </a:solidFill>
            <a:ln w="9525">
              <a:noFill/>
              <a:round/>
              <a:headEnd/>
              <a:tailEnd/>
            </a:ln>
          </p:spPr>
          <p:txBody>
            <a:bodyPr/>
            <a:lstStyle/>
            <a:p>
              <a:endParaRPr lang="zh-CN" altLang="en-US" sz="1200">
                <a:latin typeface="+mn-ea"/>
                <a:ea typeface="+mn-ea"/>
              </a:endParaRPr>
            </a:p>
          </p:txBody>
        </p:sp>
        <p:grpSp>
          <p:nvGrpSpPr>
            <p:cNvPr id="217" name="Group 97"/>
            <p:cNvGrpSpPr>
              <a:grpSpLocks/>
            </p:cNvGrpSpPr>
            <p:nvPr/>
          </p:nvGrpSpPr>
          <p:grpSpPr bwMode="auto">
            <a:xfrm>
              <a:off x="2815" y="1973"/>
              <a:ext cx="132" cy="241"/>
              <a:chOff x="3641" y="1959"/>
              <a:chExt cx="248" cy="451"/>
            </a:xfrm>
          </p:grpSpPr>
          <p:sp>
            <p:nvSpPr>
              <p:cNvPr id="218" name="Freeform 98"/>
              <p:cNvSpPr>
                <a:spLocks/>
              </p:cNvSpPr>
              <p:nvPr/>
            </p:nvSpPr>
            <p:spPr bwMode="auto">
              <a:xfrm>
                <a:off x="3648" y="2122"/>
                <a:ext cx="236" cy="283"/>
              </a:xfrm>
              <a:custGeom>
                <a:avLst/>
                <a:gdLst>
                  <a:gd name="T0" fmla="*/ 2147483647 w 100"/>
                  <a:gd name="T1" fmla="*/ 2147483647 h 120"/>
                  <a:gd name="T2" fmla="*/ 2147483647 w 100"/>
                  <a:gd name="T3" fmla="*/ 2147483647 h 120"/>
                  <a:gd name="T4" fmla="*/ 2147483647 w 100"/>
                  <a:gd name="T5" fmla="*/ 0 h 120"/>
                  <a:gd name="T6" fmla="*/ 0 w 100"/>
                  <a:gd name="T7" fmla="*/ 0 h 120"/>
                  <a:gd name="T8" fmla="*/ 2147483647 w 100"/>
                  <a:gd name="T9" fmla="*/ 2147483647 h 120"/>
                  <a:gd name="T10" fmla="*/ 2147483647 w 100"/>
                  <a:gd name="T11" fmla="*/ 2147483647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5"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solidFill>
                <a:srgbClr val="3874BA"/>
              </a:solidFill>
              <a:ln w="9525">
                <a:noFill/>
                <a:round/>
                <a:headEnd/>
                <a:tailEnd/>
              </a:ln>
            </p:spPr>
            <p:txBody>
              <a:bodyPr/>
              <a:lstStyle/>
              <a:p>
                <a:endParaRPr lang="zh-CN" altLang="en-US" sz="1200">
                  <a:latin typeface="+mn-ea"/>
                  <a:ea typeface="+mn-ea"/>
                </a:endParaRPr>
              </a:p>
            </p:txBody>
          </p:sp>
          <p:sp>
            <p:nvSpPr>
              <p:cNvPr id="219" name="Oval 99"/>
              <p:cNvSpPr>
                <a:spLocks noChangeArrowheads="1"/>
              </p:cNvSpPr>
              <p:nvPr/>
            </p:nvSpPr>
            <p:spPr bwMode="auto">
              <a:xfrm>
                <a:off x="3648" y="2074"/>
                <a:ext cx="236" cy="92"/>
              </a:xfrm>
              <a:prstGeom prst="ellipse">
                <a:avLst/>
              </a:prstGeom>
              <a:solidFill>
                <a:srgbClr val="6BA5D9"/>
              </a:solidFill>
              <a:ln w="9525">
                <a:noFill/>
                <a:round/>
                <a:headEnd/>
                <a:tailEnd/>
              </a:ln>
            </p:spPr>
            <p:txBody>
              <a:bodyPr/>
              <a:lstStyle/>
              <a:p>
                <a:endParaRPr lang="en-US" altLang="zh-CN" sz="1200">
                  <a:solidFill>
                    <a:schemeClr val="tx1"/>
                  </a:solidFill>
                  <a:latin typeface="+mn-ea"/>
                  <a:ea typeface="+mn-ea"/>
                </a:endParaRPr>
              </a:p>
            </p:txBody>
          </p:sp>
          <p:sp>
            <p:nvSpPr>
              <p:cNvPr id="220" name="Freeform 100"/>
              <p:cNvSpPr>
                <a:spLocks/>
              </p:cNvSpPr>
              <p:nvPr/>
            </p:nvSpPr>
            <p:spPr bwMode="auto">
              <a:xfrm>
                <a:off x="3648" y="2119"/>
                <a:ext cx="236" cy="47"/>
              </a:xfrm>
              <a:custGeom>
                <a:avLst/>
                <a:gdLst>
                  <a:gd name="T0" fmla="*/ 2147483647 w 100"/>
                  <a:gd name="T1" fmla="*/ 2147483647 h 20"/>
                  <a:gd name="T2" fmla="*/ 0 w 100"/>
                  <a:gd name="T3" fmla="*/ 0 h 20"/>
                  <a:gd name="T4" fmla="*/ 0 w 100"/>
                  <a:gd name="T5" fmla="*/ 0 h 20"/>
                  <a:gd name="T6" fmla="*/ 2147483647 w 100"/>
                  <a:gd name="T7" fmla="*/ 2147483647 h 20"/>
                  <a:gd name="T8" fmla="*/ 2147483647 w 100"/>
                  <a:gd name="T9" fmla="*/ 0 h 20"/>
                  <a:gd name="T10" fmla="*/ 2147483647 w 100"/>
                  <a:gd name="T11" fmla="*/ 0 h 20"/>
                  <a:gd name="T12" fmla="*/ 2147483647 w 100"/>
                  <a:gd name="T13" fmla="*/ 2147483647 h 20"/>
                  <a:gd name="T14" fmla="*/ 0 60000 65536"/>
                  <a:gd name="T15" fmla="*/ 0 60000 65536"/>
                  <a:gd name="T16" fmla="*/ 0 60000 65536"/>
                  <a:gd name="T17" fmla="*/ 0 60000 65536"/>
                  <a:gd name="T18" fmla="*/ 0 60000 65536"/>
                  <a:gd name="T19" fmla="*/ 0 60000 65536"/>
                  <a:gd name="T20" fmla="*/ 0 60000 65536"/>
                  <a:gd name="T21" fmla="*/ 0 w 100"/>
                  <a:gd name="T22" fmla="*/ 0 h 20"/>
                  <a:gd name="T23" fmla="*/ 100 w 10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20">
                    <a:moveTo>
                      <a:pt x="50" y="19"/>
                    </a:moveTo>
                    <a:cubicBezTo>
                      <a:pt x="23" y="19"/>
                      <a:pt x="0" y="10"/>
                      <a:pt x="0" y="0"/>
                    </a:cubicBezTo>
                    <a:cubicBezTo>
                      <a:pt x="0" y="0"/>
                      <a:pt x="0" y="0"/>
                      <a:pt x="0" y="0"/>
                    </a:cubicBezTo>
                    <a:cubicBezTo>
                      <a:pt x="0" y="11"/>
                      <a:pt x="22" y="20"/>
                      <a:pt x="50" y="20"/>
                    </a:cubicBezTo>
                    <a:cubicBezTo>
                      <a:pt x="78" y="20"/>
                      <a:pt x="100" y="11"/>
                      <a:pt x="100" y="0"/>
                    </a:cubicBezTo>
                    <a:cubicBezTo>
                      <a:pt x="100" y="0"/>
                      <a:pt x="100" y="0"/>
                      <a:pt x="100" y="0"/>
                    </a:cubicBezTo>
                    <a:cubicBezTo>
                      <a:pt x="100" y="10"/>
                      <a:pt x="77" y="19"/>
                      <a:pt x="50" y="19"/>
                    </a:cubicBezTo>
                    <a:close/>
                  </a:path>
                </a:pathLst>
              </a:custGeom>
              <a:solidFill>
                <a:srgbClr val="135BA7"/>
              </a:solidFill>
              <a:ln w="9525">
                <a:noFill/>
                <a:round/>
                <a:headEnd/>
                <a:tailEnd/>
              </a:ln>
            </p:spPr>
            <p:txBody>
              <a:bodyPr/>
              <a:lstStyle/>
              <a:p>
                <a:endParaRPr lang="zh-CN" altLang="en-US" sz="1200">
                  <a:latin typeface="+mn-ea"/>
                  <a:ea typeface="+mn-ea"/>
                </a:endParaRPr>
              </a:p>
            </p:txBody>
          </p:sp>
          <p:sp>
            <p:nvSpPr>
              <p:cNvPr id="221" name="Oval 101"/>
              <p:cNvSpPr>
                <a:spLocks noChangeArrowheads="1"/>
              </p:cNvSpPr>
              <p:nvPr/>
            </p:nvSpPr>
            <p:spPr bwMode="auto">
              <a:xfrm>
                <a:off x="3690" y="2074"/>
                <a:ext cx="151" cy="76"/>
              </a:xfrm>
              <a:prstGeom prst="ellipse">
                <a:avLst/>
              </a:prstGeom>
              <a:solidFill>
                <a:srgbClr val="3874BA"/>
              </a:solidFill>
              <a:ln w="9525">
                <a:noFill/>
                <a:round/>
                <a:headEnd/>
                <a:tailEnd/>
              </a:ln>
            </p:spPr>
            <p:txBody>
              <a:bodyPr/>
              <a:lstStyle/>
              <a:p>
                <a:endParaRPr lang="en-US" altLang="zh-CN" sz="1200">
                  <a:solidFill>
                    <a:schemeClr val="tx1"/>
                  </a:solidFill>
                  <a:latin typeface="+mn-ea"/>
                  <a:ea typeface="+mn-ea"/>
                </a:endParaRPr>
              </a:p>
            </p:txBody>
          </p:sp>
          <p:sp>
            <p:nvSpPr>
              <p:cNvPr id="222" name="Oval 102"/>
              <p:cNvSpPr>
                <a:spLocks noChangeArrowheads="1"/>
              </p:cNvSpPr>
              <p:nvPr/>
            </p:nvSpPr>
            <p:spPr bwMode="auto">
              <a:xfrm>
                <a:off x="3688" y="1961"/>
                <a:ext cx="156" cy="158"/>
              </a:xfrm>
              <a:prstGeom prst="ellipse">
                <a:avLst/>
              </a:prstGeom>
              <a:solidFill>
                <a:srgbClr val="6BA5D9"/>
              </a:solidFill>
              <a:ln w="9525">
                <a:noFill/>
                <a:round/>
                <a:headEnd/>
                <a:tailEnd/>
              </a:ln>
            </p:spPr>
            <p:txBody>
              <a:bodyPr/>
              <a:lstStyle/>
              <a:p>
                <a:endParaRPr lang="en-US" altLang="zh-CN" sz="1200">
                  <a:solidFill>
                    <a:schemeClr val="tx1"/>
                  </a:solidFill>
                  <a:latin typeface="+mn-ea"/>
                  <a:ea typeface="+mn-ea"/>
                </a:endParaRPr>
              </a:p>
            </p:txBody>
          </p:sp>
          <p:sp>
            <p:nvSpPr>
              <p:cNvPr id="223" name="Freeform 103"/>
              <p:cNvSpPr>
                <a:spLocks/>
              </p:cNvSpPr>
              <p:nvPr/>
            </p:nvSpPr>
            <p:spPr bwMode="auto">
              <a:xfrm>
                <a:off x="3641" y="1959"/>
                <a:ext cx="248" cy="451"/>
              </a:xfrm>
              <a:custGeom>
                <a:avLst/>
                <a:gdLst>
                  <a:gd name="T0" fmla="*/ 2147483647 w 105"/>
                  <a:gd name="T1" fmla="*/ 2147483647 h 191"/>
                  <a:gd name="T2" fmla="*/ 2147483647 w 105"/>
                  <a:gd name="T3" fmla="*/ 2147483647 h 191"/>
                  <a:gd name="T4" fmla="*/ 2147483647 w 105"/>
                  <a:gd name="T5" fmla="*/ 2147483647 h 191"/>
                  <a:gd name="T6" fmla="*/ 2147483647 w 105"/>
                  <a:gd name="T7" fmla="*/ 2147483647 h 191"/>
                  <a:gd name="T8" fmla="*/ 2147483647 w 105"/>
                  <a:gd name="T9" fmla="*/ 2147483647 h 191"/>
                  <a:gd name="T10" fmla="*/ 2147483647 w 105"/>
                  <a:gd name="T11" fmla="*/ 0 h 191"/>
                  <a:gd name="T12" fmla="*/ 2147483647 w 105"/>
                  <a:gd name="T13" fmla="*/ 2147483647 h 191"/>
                  <a:gd name="T14" fmla="*/ 2147483647 w 105"/>
                  <a:gd name="T15" fmla="*/ 2147483647 h 191"/>
                  <a:gd name="T16" fmla="*/ 2147483647 w 105"/>
                  <a:gd name="T17" fmla="*/ 2147483647 h 191"/>
                  <a:gd name="T18" fmla="*/ 2147483647 w 105"/>
                  <a:gd name="T19" fmla="*/ 2147483647 h 191"/>
                  <a:gd name="T20" fmla="*/ 814971336 w 105"/>
                  <a:gd name="T21" fmla="*/ 2147483647 h 191"/>
                  <a:gd name="T22" fmla="*/ 1459429674 w 105"/>
                  <a:gd name="T23" fmla="*/ 2147483647 h 191"/>
                  <a:gd name="T24" fmla="*/ 2147483647 w 105"/>
                  <a:gd name="T25" fmla="*/ 2147483647 h 191"/>
                  <a:gd name="T26" fmla="*/ 2147483647 w 105"/>
                  <a:gd name="T27" fmla="*/ 2147483647 h 191"/>
                  <a:gd name="T28" fmla="*/ 2147483647 w 105"/>
                  <a:gd name="T29" fmla="*/ 2147483647 h 191"/>
                  <a:gd name="T30" fmla="*/ 2147483647 w 105"/>
                  <a:gd name="T31" fmla="*/ 2147483647 h 191"/>
                  <a:gd name="T32" fmla="*/ 2147483647 w 105"/>
                  <a:gd name="T33" fmla="*/ 2147483647 h 191"/>
                  <a:gd name="T34" fmla="*/ 2147483647 w 105"/>
                  <a:gd name="T35" fmla="*/ 2147483647 h 191"/>
                  <a:gd name="T36" fmla="*/ 2147483647 w 105"/>
                  <a:gd name="T37" fmla="*/ 2147483647 h 191"/>
                  <a:gd name="T38" fmla="*/ 2147483647 w 105"/>
                  <a:gd name="T39" fmla="*/ 2147483647 h 191"/>
                  <a:gd name="T40" fmla="*/ 2147483647 w 105"/>
                  <a:gd name="T41" fmla="*/ 2147483647 h 191"/>
                  <a:gd name="T42" fmla="*/ 2147483647 w 105"/>
                  <a:gd name="T43" fmla="*/ 2147483647 h 191"/>
                  <a:gd name="T44" fmla="*/ 2147483647 w 105"/>
                  <a:gd name="T45" fmla="*/ 2147483647 h 191"/>
                  <a:gd name="T46" fmla="*/ 2147483647 w 105"/>
                  <a:gd name="T47" fmla="*/ 2147483647 h 191"/>
                  <a:gd name="T48" fmla="*/ 2147483647 w 105"/>
                  <a:gd name="T49" fmla="*/ 2147483647 h 191"/>
                  <a:gd name="T50" fmla="*/ 2147483647 w 105"/>
                  <a:gd name="T51" fmla="*/ 2147483647 h 191"/>
                  <a:gd name="T52" fmla="*/ 2147483647 w 105"/>
                  <a:gd name="T53" fmla="*/ 2147483647 h 191"/>
                  <a:gd name="T54" fmla="*/ 2147483647 w 105"/>
                  <a:gd name="T55" fmla="*/ 2147483647 h 191"/>
                  <a:gd name="T56" fmla="*/ 2147483647 w 105"/>
                  <a:gd name="T57" fmla="*/ 2147483647 h 191"/>
                  <a:gd name="T58" fmla="*/ 2147483647 w 105"/>
                  <a:gd name="T59" fmla="*/ 2147483647 h 191"/>
                  <a:gd name="T60" fmla="*/ 2147483647 w 105"/>
                  <a:gd name="T61" fmla="*/ 2147483647 h 191"/>
                  <a:gd name="T62" fmla="*/ 2147483647 w 105"/>
                  <a:gd name="T63" fmla="*/ 2147483647 h 191"/>
                  <a:gd name="T64" fmla="*/ 2147483647 w 105"/>
                  <a:gd name="T65" fmla="*/ 2147483647 h 191"/>
                  <a:gd name="T66" fmla="*/ 2147483647 w 105"/>
                  <a:gd name="T67" fmla="*/ 2147483647 h 191"/>
                  <a:gd name="T68" fmla="*/ 2147483647 w 105"/>
                  <a:gd name="T69" fmla="*/ 2147483647 h 191"/>
                  <a:gd name="T70" fmla="*/ 2147483647 w 105"/>
                  <a:gd name="T71" fmla="*/ 2147483647 h 191"/>
                  <a:gd name="T72" fmla="*/ 2147483647 w 105"/>
                  <a:gd name="T73" fmla="*/ 2147483647 h 191"/>
                  <a:gd name="T74" fmla="*/ 2147483647 w 105"/>
                  <a:gd name="T75" fmla="*/ 2147483647 h 191"/>
                  <a:gd name="T76" fmla="*/ 2147483647 w 105"/>
                  <a:gd name="T77" fmla="*/ 2147483647 h 191"/>
                  <a:gd name="T78" fmla="*/ 2147483647 w 105"/>
                  <a:gd name="T79" fmla="*/ 2147483647 h 191"/>
                  <a:gd name="T80" fmla="*/ 2147483647 w 105"/>
                  <a:gd name="T81" fmla="*/ 2147483647 h 191"/>
                  <a:gd name="T82" fmla="*/ 2147483647 w 105"/>
                  <a:gd name="T83" fmla="*/ 2147483647 h 191"/>
                  <a:gd name="T84" fmla="*/ 1924883647 w 105"/>
                  <a:gd name="T85" fmla="*/ 2147483647 h 191"/>
                  <a:gd name="T86" fmla="*/ 2147483647 w 105"/>
                  <a:gd name="T87" fmla="*/ 2147483647 h 191"/>
                  <a:gd name="T88" fmla="*/ 2147483647 w 105"/>
                  <a:gd name="T89" fmla="*/ 2147483647 h 191"/>
                  <a:gd name="T90" fmla="*/ 2147483647 w 105"/>
                  <a:gd name="T91" fmla="*/ 2147483647 h 191"/>
                  <a:gd name="T92" fmla="*/ 2147483647 w 105"/>
                  <a:gd name="T93" fmla="*/ 2147483647 h 191"/>
                  <a:gd name="T94" fmla="*/ 2147483647 w 105"/>
                  <a:gd name="T95" fmla="*/ 1155234535 h 191"/>
                  <a:gd name="T96" fmla="*/ 2147483647 w 105"/>
                  <a:gd name="T97" fmla="*/ 2147483647 h 191"/>
                  <a:gd name="T98" fmla="*/ 2147483647 w 105"/>
                  <a:gd name="T99" fmla="*/ 2147483647 h 191"/>
                  <a:gd name="T100" fmla="*/ 2147483647 w 105"/>
                  <a:gd name="T101" fmla="*/ 2147483647 h 191"/>
                  <a:gd name="T102" fmla="*/ 2147483647 w 105"/>
                  <a:gd name="T103" fmla="*/ 2147483647 h 191"/>
                  <a:gd name="T104" fmla="*/ 2147483647 w 105"/>
                  <a:gd name="T105" fmla="*/ 2147483647 h 191"/>
                  <a:gd name="T106" fmla="*/ 2147483647 w 105"/>
                  <a:gd name="T107" fmla="*/ 2147483647 h 191"/>
                  <a:gd name="T108" fmla="*/ 2147483647 w 105"/>
                  <a:gd name="T109" fmla="*/ 2147483647 h 191"/>
                  <a:gd name="T110" fmla="*/ 2147483647 w 105"/>
                  <a:gd name="T111" fmla="*/ 2147483647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8"/>
                    </a:moveTo>
                    <a:cubicBezTo>
                      <a:pt x="105" y="61"/>
                      <a:pt x="97" y="55"/>
                      <a:pt x="81" y="51"/>
                    </a:cubicBezTo>
                    <a:cubicBezTo>
                      <a:pt x="82" y="51"/>
                      <a:pt x="82" y="51"/>
                      <a:pt x="82" y="52"/>
                    </a:cubicBezTo>
                    <a:cubicBezTo>
                      <a:pt x="82" y="52"/>
                      <a:pt x="82" y="53"/>
                      <a:pt x="82" y="53"/>
                    </a:cubicBezTo>
                    <a:cubicBezTo>
                      <a:pt x="89" y="42"/>
                      <a:pt x="89" y="29"/>
                      <a:pt x="83" y="18"/>
                    </a:cubicBezTo>
                    <a:cubicBezTo>
                      <a:pt x="77" y="7"/>
                      <a:pt x="66" y="0"/>
                      <a:pt x="53" y="0"/>
                    </a:cubicBezTo>
                    <a:cubicBezTo>
                      <a:pt x="40" y="0"/>
                      <a:pt x="29" y="7"/>
                      <a:pt x="23" y="18"/>
                    </a:cubicBezTo>
                    <a:cubicBezTo>
                      <a:pt x="17" y="29"/>
                      <a:pt x="17" y="42"/>
                      <a:pt x="24" y="53"/>
                    </a:cubicBezTo>
                    <a:cubicBezTo>
                      <a:pt x="23" y="53"/>
                      <a:pt x="23" y="52"/>
                      <a:pt x="24" y="52"/>
                    </a:cubicBezTo>
                    <a:cubicBezTo>
                      <a:pt x="24" y="51"/>
                      <a:pt x="24" y="51"/>
                      <a:pt x="25" y="51"/>
                    </a:cubicBezTo>
                    <a:cubicBezTo>
                      <a:pt x="3" y="56"/>
                      <a:pt x="0" y="65"/>
                      <a:pt x="2" y="72"/>
                    </a:cubicBezTo>
                    <a:cubicBezTo>
                      <a:pt x="4" y="84"/>
                      <a:pt x="4" y="84"/>
                      <a:pt x="4" y="84"/>
                    </a:cubicBezTo>
                    <a:cubicBezTo>
                      <a:pt x="7" y="96"/>
                      <a:pt x="7" y="96"/>
                      <a:pt x="7" y="96"/>
                    </a:cubicBezTo>
                    <a:cubicBezTo>
                      <a:pt x="15" y="132"/>
                      <a:pt x="15" y="132"/>
                      <a:pt x="15" y="132"/>
                    </a:cubicBezTo>
                    <a:cubicBezTo>
                      <a:pt x="23" y="167"/>
                      <a:pt x="23" y="167"/>
                      <a:pt x="23" y="167"/>
                    </a:cubicBezTo>
                    <a:cubicBezTo>
                      <a:pt x="25" y="177"/>
                      <a:pt x="25" y="177"/>
                      <a:pt x="25" y="177"/>
                    </a:cubicBezTo>
                    <a:cubicBezTo>
                      <a:pt x="26" y="178"/>
                      <a:pt x="26" y="178"/>
                      <a:pt x="26" y="178"/>
                    </a:cubicBezTo>
                    <a:cubicBezTo>
                      <a:pt x="26" y="180"/>
                      <a:pt x="26" y="182"/>
                      <a:pt x="28" y="184"/>
                    </a:cubicBezTo>
                    <a:cubicBezTo>
                      <a:pt x="33" y="189"/>
                      <a:pt x="43" y="191"/>
                      <a:pt x="57" y="190"/>
                    </a:cubicBezTo>
                    <a:cubicBezTo>
                      <a:pt x="62"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3" y="77"/>
                      <a:pt x="105" y="73"/>
                      <a:pt x="105" y="68"/>
                    </a:cubicBezTo>
                    <a:cubicBezTo>
                      <a:pt x="105" y="68"/>
                      <a:pt x="105" y="68"/>
                      <a:pt x="105" y="68"/>
                    </a:cubicBezTo>
                    <a:cubicBezTo>
                      <a:pt x="105" y="68"/>
                      <a:pt x="104" y="67"/>
                      <a:pt x="103" y="67"/>
                    </a:cubicBezTo>
                    <a:cubicBezTo>
                      <a:pt x="102" y="67"/>
                      <a:pt x="102" y="68"/>
                      <a:pt x="102" y="68"/>
                    </a:cubicBezTo>
                    <a:cubicBezTo>
                      <a:pt x="102" y="68"/>
                      <a:pt x="102" y="68"/>
                      <a:pt x="102" y="68"/>
                    </a:cubicBezTo>
                    <a:cubicBezTo>
                      <a:pt x="102" y="72"/>
                      <a:pt x="100" y="77"/>
                      <a:pt x="99" y="81"/>
                    </a:cubicBezTo>
                    <a:cubicBezTo>
                      <a:pt x="99" y="83"/>
                      <a:pt x="98" y="85"/>
                      <a:pt x="98" y="87"/>
                    </a:cubicBezTo>
                    <a:cubicBezTo>
                      <a:pt x="93" y="108"/>
                      <a:pt x="93" y="108"/>
                      <a:pt x="93" y="108"/>
                    </a:cubicBezTo>
                    <a:cubicBezTo>
                      <a:pt x="88" y="128"/>
                      <a:pt x="88" y="128"/>
                      <a:pt x="88" y="128"/>
                    </a:cubicBezTo>
                    <a:cubicBezTo>
                      <a:pt x="77" y="179"/>
                      <a:pt x="77" y="179"/>
                      <a:pt x="77" y="179"/>
                    </a:cubicBezTo>
                    <a:cubicBezTo>
                      <a:pt x="76" y="182"/>
                      <a:pt x="72" y="186"/>
                      <a:pt x="57" y="187"/>
                    </a:cubicBezTo>
                    <a:cubicBezTo>
                      <a:pt x="44" y="188"/>
                      <a:pt x="35" y="186"/>
                      <a:pt x="30" y="181"/>
                    </a:cubicBezTo>
                    <a:cubicBezTo>
                      <a:pt x="29" y="180"/>
                      <a:pt x="29" y="179"/>
                      <a:pt x="29" y="177"/>
                    </a:cubicBezTo>
                    <a:cubicBezTo>
                      <a:pt x="28" y="177"/>
                      <a:pt x="28" y="177"/>
                      <a:pt x="28" y="177"/>
                    </a:cubicBezTo>
                    <a:cubicBezTo>
                      <a:pt x="26" y="167"/>
                      <a:pt x="26" y="167"/>
                      <a:pt x="26" y="167"/>
                    </a:cubicBezTo>
                    <a:cubicBezTo>
                      <a:pt x="18" y="131"/>
                      <a:pt x="18" y="131"/>
                      <a:pt x="18" y="131"/>
                    </a:cubicBezTo>
                    <a:cubicBezTo>
                      <a:pt x="10" y="96"/>
                      <a:pt x="10" y="96"/>
                      <a:pt x="10" y="96"/>
                    </a:cubicBezTo>
                    <a:cubicBezTo>
                      <a:pt x="7" y="83"/>
                      <a:pt x="7" y="83"/>
                      <a:pt x="7" y="83"/>
                    </a:cubicBezTo>
                    <a:cubicBezTo>
                      <a:pt x="5" y="71"/>
                      <a:pt x="5" y="71"/>
                      <a:pt x="5" y="71"/>
                    </a:cubicBezTo>
                    <a:cubicBezTo>
                      <a:pt x="2" y="62"/>
                      <a:pt x="15" y="56"/>
                      <a:pt x="25" y="54"/>
                    </a:cubicBezTo>
                    <a:cubicBezTo>
                      <a:pt x="26" y="54"/>
                      <a:pt x="26" y="53"/>
                      <a:pt x="26" y="53"/>
                    </a:cubicBezTo>
                    <a:cubicBezTo>
                      <a:pt x="27" y="52"/>
                      <a:pt x="27" y="52"/>
                      <a:pt x="26" y="52"/>
                    </a:cubicBezTo>
                    <a:cubicBezTo>
                      <a:pt x="20" y="42"/>
                      <a:pt x="20" y="30"/>
                      <a:pt x="25" y="19"/>
                    </a:cubicBezTo>
                    <a:cubicBezTo>
                      <a:pt x="31" y="9"/>
                      <a:pt x="41" y="3"/>
                      <a:pt x="53" y="3"/>
                    </a:cubicBezTo>
                    <a:cubicBezTo>
                      <a:pt x="64" y="3"/>
                      <a:pt x="75" y="9"/>
                      <a:pt x="80" y="19"/>
                    </a:cubicBezTo>
                    <a:cubicBezTo>
                      <a:pt x="86" y="30"/>
                      <a:pt x="86" y="42"/>
                      <a:pt x="80" y="52"/>
                    </a:cubicBezTo>
                    <a:cubicBezTo>
                      <a:pt x="79" y="52"/>
                      <a:pt x="79" y="52"/>
                      <a:pt x="79" y="53"/>
                    </a:cubicBezTo>
                    <a:cubicBezTo>
                      <a:pt x="80" y="53"/>
                      <a:pt x="80" y="54"/>
                      <a:pt x="80" y="54"/>
                    </a:cubicBezTo>
                    <a:cubicBezTo>
                      <a:pt x="94" y="57"/>
                      <a:pt x="102" y="62"/>
                      <a:pt x="102" y="68"/>
                    </a:cubicBezTo>
                    <a:cubicBezTo>
                      <a:pt x="102" y="68"/>
                      <a:pt x="102" y="68"/>
                      <a:pt x="102" y="68"/>
                    </a:cubicBezTo>
                    <a:cubicBezTo>
                      <a:pt x="102" y="69"/>
                      <a:pt x="102" y="70"/>
                      <a:pt x="103" y="70"/>
                    </a:cubicBezTo>
                    <a:cubicBezTo>
                      <a:pt x="104" y="70"/>
                      <a:pt x="105" y="69"/>
                      <a:pt x="105" y="68"/>
                    </a:cubicBezTo>
                    <a:close/>
                  </a:path>
                </a:pathLst>
              </a:custGeom>
              <a:solidFill>
                <a:srgbClr val="231F20"/>
              </a:solidFill>
              <a:ln w="9525">
                <a:noFill/>
                <a:round/>
                <a:headEnd/>
                <a:tailEnd/>
              </a:ln>
            </p:spPr>
            <p:txBody>
              <a:bodyPr/>
              <a:lstStyle/>
              <a:p>
                <a:endParaRPr lang="zh-CN" altLang="en-US" sz="1200">
                  <a:latin typeface="+mn-ea"/>
                  <a:ea typeface="+mn-ea"/>
                </a:endParaRPr>
              </a:p>
            </p:txBody>
          </p:sp>
        </p:grpSp>
      </p:grpSp>
      <p:sp>
        <p:nvSpPr>
          <p:cNvPr id="224" name="文本框 223"/>
          <p:cNvSpPr txBox="1"/>
          <p:nvPr/>
        </p:nvSpPr>
        <p:spPr>
          <a:xfrm>
            <a:off x="2566529" y="1438518"/>
            <a:ext cx="1458406" cy="276999"/>
          </a:xfrm>
          <a:prstGeom prst="rect">
            <a:avLst/>
          </a:prstGeom>
          <a:noFill/>
        </p:spPr>
        <p:txBody>
          <a:bodyPr wrap="square" rtlCol="0">
            <a:spAutoFit/>
          </a:bodyPr>
          <a:lstStyle/>
          <a:p>
            <a:r>
              <a:rPr lang="en-US" altLang="zh-CN" sz="1200" dirty="0" smtClean="0">
                <a:solidFill>
                  <a:srgbClr val="C00000"/>
                </a:solidFill>
                <a:latin typeface="+mn-ea"/>
                <a:ea typeface="+mn-ea"/>
              </a:rPr>
              <a:t>1.Client</a:t>
            </a:r>
            <a:r>
              <a:rPr lang="zh-CN" altLang="en-US" sz="1200" dirty="0" smtClean="0">
                <a:solidFill>
                  <a:srgbClr val="C00000"/>
                </a:solidFill>
                <a:latin typeface="+mn-ea"/>
                <a:ea typeface="+mn-ea"/>
              </a:rPr>
              <a:t>发起连接</a:t>
            </a:r>
            <a:endParaRPr lang="zh-CN" altLang="en-US" sz="1200" dirty="0">
              <a:solidFill>
                <a:srgbClr val="C00000"/>
              </a:solidFill>
              <a:latin typeface="+mn-ea"/>
              <a:ea typeface="+mn-ea"/>
            </a:endParaRPr>
          </a:p>
        </p:txBody>
      </p:sp>
      <p:sp>
        <p:nvSpPr>
          <p:cNvPr id="225" name="右箭头 224"/>
          <p:cNvSpPr/>
          <p:nvPr/>
        </p:nvSpPr>
        <p:spPr>
          <a:xfrm rot="16200000">
            <a:off x="2018056" y="3678470"/>
            <a:ext cx="2184557" cy="154575"/>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tx1"/>
              </a:solidFill>
              <a:latin typeface="+mn-ea"/>
            </a:endParaRPr>
          </a:p>
        </p:txBody>
      </p:sp>
      <p:sp>
        <p:nvSpPr>
          <p:cNvPr id="226" name="右箭头 225"/>
          <p:cNvSpPr/>
          <p:nvPr/>
        </p:nvSpPr>
        <p:spPr>
          <a:xfrm rot="5400000">
            <a:off x="2192064" y="3693403"/>
            <a:ext cx="2176957" cy="155714"/>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tx1"/>
              </a:solidFill>
              <a:latin typeface="+mn-ea"/>
            </a:endParaRPr>
          </a:p>
        </p:txBody>
      </p:sp>
      <p:sp>
        <p:nvSpPr>
          <p:cNvPr id="227" name="文本框 226"/>
          <p:cNvSpPr txBox="1"/>
          <p:nvPr/>
        </p:nvSpPr>
        <p:spPr>
          <a:xfrm rot="16200000">
            <a:off x="2172579" y="3414269"/>
            <a:ext cx="1458406" cy="276999"/>
          </a:xfrm>
          <a:prstGeom prst="rect">
            <a:avLst/>
          </a:prstGeom>
          <a:noFill/>
        </p:spPr>
        <p:txBody>
          <a:bodyPr wrap="square" rtlCol="0">
            <a:spAutoFit/>
          </a:bodyPr>
          <a:lstStyle/>
          <a:p>
            <a:r>
              <a:rPr lang="en-US" altLang="zh-CN" sz="1200" dirty="0">
                <a:solidFill>
                  <a:srgbClr val="C00000"/>
                </a:solidFill>
                <a:latin typeface="+mn-ea"/>
                <a:ea typeface="+mn-ea"/>
              </a:rPr>
              <a:t>6</a:t>
            </a:r>
            <a:r>
              <a:rPr lang="en-US" altLang="zh-CN" sz="1200" dirty="0" smtClean="0">
                <a:solidFill>
                  <a:srgbClr val="C00000"/>
                </a:solidFill>
                <a:latin typeface="+mn-ea"/>
                <a:ea typeface="+mn-ea"/>
              </a:rPr>
              <a:t>.</a:t>
            </a:r>
            <a:r>
              <a:rPr lang="zh-CN" altLang="en-US" sz="1200" dirty="0" smtClean="0">
                <a:solidFill>
                  <a:srgbClr val="C00000"/>
                </a:solidFill>
                <a:latin typeface="+mn-ea"/>
                <a:ea typeface="+mn-ea"/>
              </a:rPr>
              <a:t>连接成功</a:t>
            </a:r>
            <a:endParaRPr lang="zh-CN" altLang="en-US" sz="1200" dirty="0">
              <a:solidFill>
                <a:srgbClr val="C00000"/>
              </a:solidFill>
              <a:latin typeface="+mn-ea"/>
              <a:ea typeface="+mn-ea"/>
            </a:endParaRPr>
          </a:p>
        </p:txBody>
      </p:sp>
      <p:sp>
        <p:nvSpPr>
          <p:cNvPr id="228" name="文本框 227"/>
          <p:cNvSpPr txBox="1"/>
          <p:nvPr/>
        </p:nvSpPr>
        <p:spPr>
          <a:xfrm rot="16200000">
            <a:off x="2731470" y="3461247"/>
            <a:ext cx="1582604" cy="276999"/>
          </a:xfrm>
          <a:prstGeom prst="rect">
            <a:avLst/>
          </a:prstGeom>
          <a:noFill/>
        </p:spPr>
        <p:txBody>
          <a:bodyPr wrap="square" rtlCol="0">
            <a:spAutoFit/>
          </a:bodyPr>
          <a:lstStyle/>
          <a:p>
            <a:r>
              <a:rPr lang="en-US" altLang="zh-CN" sz="1200" dirty="0" smtClean="0">
                <a:solidFill>
                  <a:srgbClr val="C00000"/>
                </a:solidFill>
                <a:latin typeface="+mn-ea"/>
                <a:ea typeface="+mn-ea"/>
              </a:rPr>
              <a:t>2.</a:t>
            </a:r>
            <a:r>
              <a:rPr lang="zh-CN" altLang="en-US" sz="1200" dirty="0" smtClean="0">
                <a:solidFill>
                  <a:srgbClr val="C00000"/>
                </a:solidFill>
                <a:latin typeface="+mn-ea"/>
                <a:ea typeface="+mn-ea"/>
              </a:rPr>
              <a:t>发送</a:t>
            </a:r>
            <a:r>
              <a:rPr lang="en-US" altLang="zh-CN" sz="1200" dirty="0" smtClean="0">
                <a:solidFill>
                  <a:srgbClr val="C00000"/>
                </a:solidFill>
                <a:latin typeface="+mn-ea"/>
                <a:ea typeface="+mn-ea"/>
              </a:rPr>
              <a:t>login Ticket</a:t>
            </a:r>
          </a:p>
        </p:txBody>
      </p:sp>
      <p:sp>
        <p:nvSpPr>
          <p:cNvPr id="229" name="右箭头 228"/>
          <p:cNvSpPr/>
          <p:nvPr/>
        </p:nvSpPr>
        <p:spPr>
          <a:xfrm rot="20172203">
            <a:off x="3763963" y="4347659"/>
            <a:ext cx="1416297" cy="155069"/>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tx1"/>
              </a:solidFill>
              <a:latin typeface="+mn-ea"/>
            </a:endParaRPr>
          </a:p>
        </p:txBody>
      </p:sp>
      <p:sp>
        <p:nvSpPr>
          <p:cNvPr id="230" name="文本框 229"/>
          <p:cNvSpPr txBox="1"/>
          <p:nvPr/>
        </p:nvSpPr>
        <p:spPr>
          <a:xfrm rot="19957148">
            <a:off x="3819147" y="4023335"/>
            <a:ext cx="1458406" cy="276999"/>
          </a:xfrm>
          <a:prstGeom prst="rect">
            <a:avLst/>
          </a:prstGeom>
          <a:noFill/>
        </p:spPr>
        <p:txBody>
          <a:bodyPr wrap="square" rtlCol="0">
            <a:spAutoFit/>
          </a:bodyPr>
          <a:lstStyle/>
          <a:p>
            <a:r>
              <a:rPr lang="en-US" altLang="zh-CN" sz="1200" dirty="0">
                <a:solidFill>
                  <a:srgbClr val="C00000"/>
                </a:solidFill>
                <a:latin typeface="+mn-ea"/>
                <a:ea typeface="+mn-ea"/>
              </a:rPr>
              <a:t>3</a:t>
            </a:r>
            <a:r>
              <a:rPr lang="en-US" altLang="zh-CN" sz="1200" dirty="0" smtClean="0">
                <a:solidFill>
                  <a:srgbClr val="C00000"/>
                </a:solidFill>
                <a:latin typeface="+mn-ea"/>
                <a:ea typeface="+mn-ea"/>
              </a:rPr>
              <a:t>.</a:t>
            </a:r>
            <a:r>
              <a:rPr lang="zh-CN" altLang="en-US" sz="1200" dirty="0" smtClean="0">
                <a:solidFill>
                  <a:srgbClr val="C00000"/>
                </a:solidFill>
                <a:latin typeface="+mn-ea"/>
                <a:ea typeface="+mn-ea"/>
              </a:rPr>
              <a:t>验证</a:t>
            </a:r>
            <a:r>
              <a:rPr lang="en-US" altLang="zh-CN" sz="1200" dirty="0" smtClean="0">
                <a:solidFill>
                  <a:srgbClr val="C00000"/>
                </a:solidFill>
                <a:latin typeface="+mn-ea"/>
                <a:ea typeface="+mn-ea"/>
              </a:rPr>
              <a:t>login Ticket</a:t>
            </a:r>
            <a:endParaRPr lang="zh-CN" altLang="en-US" sz="1200" dirty="0">
              <a:solidFill>
                <a:srgbClr val="C00000"/>
              </a:solidFill>
              <a:latin typeface="+mn-ea"/>
              <a:ea typeface="+mn-ea"/>
            </a:endParaRPr>
          </a:p>
        </p:txBody>
      </p:sp>
      <p:sp>
        <p:nvSpPr>
          <p:cNvPr id="231" name="右箭头 230"/>
          <p:cNvSpPr/>
          <p:nvPr/>
        </p:nvSpPr>
        <p:spPr>
          <a:xfrm rot="9266104">
            <a:off x="3836315" y="4536065"/>
            <a:ext cx="1409756" cy="150760"/>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tx1"/>
              </a:solidFill>
              <a:latin typeface="+mn-ea"/>
            </a:endParaRPr>
          </a:p>
        </p:txBody>
      </p:sp>
      <p:sp>
        <p:nvSpPr>
          <p:cNvPr id="232" name="文本框 231"/>
          <p:cNvSpPr txBox="1"/>
          <p:nvPr/>
        </p:nvSpPr>
        <p:spPr>
          <a:xfrm rot="20104000">
            <a:off x="4128589" y="4536472"/>
            <a:ext cx="1458406" cy="276999"/>
          </a:xfrm>
          <a:prstGeom prst="rect">
            <a:avLst/>
          </a:prstGeom>
          <a:noFill/>
        </p:spPr>
        <p:txBody>
          <a:bodyPr wrap="square" rtlCol="0">
            <a:spAutoFit/>
          </a:bodyPr>
          <a:lstStyle/>
          <a:p>
            <a:r>
              <a:rPr lang="en-US" altLang="zh-CN" sz="1200" dirty="0">
                <a:solidFill>
                  <a:srgbClr val="C00000"/>
                </a:solidFill>
                <a:latin typeface="+mn-ea"/>
                <a:ea typeface="+mn-ea"/>
              </a:rPr>
              <a:t>4</a:t>
            </a:r>
            <a:r>
              <a:rPr lang="en-US" altLang="zh-CN" sz="1200" dirty="0" smtClean="0">
                <a:solidFill>
                  <a:srgbClr val="C00000"/>
                </a:solidFill>
                <a:latin typeface="+mn-ea"/>
                <a:ea typeface="+mn-ea"/>
              </a:rPr>
              <a:t>.</a:t>
            </a:r>
            <a:r>
              <a:rPr lang="zh-CN" altLang="en-US" sz="1200" dirty="0" smtClean="0">
                <a:solidFill>
                  <a:srgbClr val="C00000"/>
                </a:solidFill>
                <a:latin typeface="+mn-ea"/>
                <a:ea typeface="+mn-ea"/>
              </a:rPr>
              <a:t>域账号、密码</a:t>
            </a:r>
            <a:endParaRPr lang="zh-CN" altLang="en-US" sz="1200" dirty="0">
              <a:solidFill>
                <a:srgbClr val="C00000"/>
              </a:solidFill>
              <a:latin typeface="+mn-ea"/>
              <a:ea typeface="+mn-ea"/>
            </a:endParaRPr>
          </a:p>
        </p:txBody>
      </p:sp>
      <p:sp>
        <p:nvSpPr>
          <p:cNvPr id="233" name="文本框 232"/>
          <p:cNvSpPr txBox="1"/>
          <p:nvPr/>
        </p:nvSpPr>
        <p:spPr>
          <a:xfrm>
            <a:off x="5958119" y="3946950"/>
            <a:ext cx="1795735" cy="276999"/>
          </a:xfrm>
          <a:prstGeom prst="rect">
            <a:avLst/>
          </a:prstGeom>
          <a:noFill/>
        </p:spPr>
        <p:txBody>
          <a:bodyPr wrap="square" rtlCol="0">
            <a:spAutoFit/>
          </a:bodyPr>
          <a:lstStyle/>
          <a:p>
            <a:r>
              <a:rPr lang="zh-CN" altLang="en-US" sz="1200" dirty="0" smtClean="0">
                <a:solidFill>
                  <a:srgbClr val="C00000"/>
                </a:solidFill>
                <a:latin typeface="+mn-ea"/>
                <a:ea typeface="+mn-ea"/>
              </a:rPr>
              <a:t>更新状态为</a:t>
            </a:r>
            <a:r>
              <a:rPr lang="en-US" altLang="zh-CN" sz="1200" dirty="0" smtClean="0">
                <a:solidFill>
                  <a:srgbClr val="C00000"/>
                </a:solidFill>
                <a:latin typeface="+mn-ea"/>
                <a:ea typeface="+mn-ea"/>
              </a:rPr>
              <a:t>Connected</a:t>
            </a:r>
            <a:endParaRPr lang="zh-CN" altLang="en-US" sz="1200" dirty="0">
              <a:solidFill>
                <a:srgbClr val="C00000"/>
              </a:solidFill>
              <a:latin typeface="+mn-ea"/>
              <a:ea typeface="+mn-ea"/>
            </a:endParaRPr>
          </a:p>
        </p:txBody>
      </p:sp>
      <p:sp>
        <p:nvSpPr>
          <p:cNvPr id="234" name="左弧形箭头 233"/>
          <p:cNvSpPr/>
          <p:nvPr/>
        </p:nvSpPr>
        <p:spPr>
          <a:xfrm>
            <a:off x="2349460" y="4983624"/>
            <a:ext cx="400105" cy="562801"/>
          </a:xfrm>
          <a:prstGeom prst="curved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tx1"/>
              </a:solidFill>
              <a:latin typeface="+mn-ea"/>
            </a:endParaRPr>
          </a:p>
        </p:txBody>
      </p:sp>
      <p:sp>
        <p:nvSpPr>
          <p:cNvPr id="235" name="文本框 234"/>
          <p:cNvSpPr txBox="1"/>
          <p:nvPr/>
        </p:nvSpPr>
        <p:spPr>
          <a:xfrm>
            <a:off x="2118669" y="5550420"/>
            <a:ext cx="1025018" cy="461665"/>
          </a:xfrm>
          <a:prstGeom prst="rect">
            <a:avLst/>
          </a:prstGeom>
          <a:noFill/>
        </p:spPr>
        <p:txBody>
          <a:bodyPr wrap="square" rtlCol="0">
            <a:spAutoFit/>
          </a:bodyPr>
          <a:lstStyle/>
          <a:p>
            <a:r>
              <a:rPr lang="en-US" altLang="zh-CN" sz="1200" dirty="0">
                <a:solidFill>
                  <a:srgbClr val="C00000"/>
                </a:solidFill>
                <a:latin typeface="+mn-ea"/>
                <a:ea typeface="+mn-ea"/>
              </a:rPr>
              <a:t>5</a:t>
            </a:r>
            <a:r>
              <a:rPr lang="en-US" altLang="zh-CN" sz="1200" dirty="0" smtClean="0">
                <a:solidFill>
                  <a:srgbClr val="C00000"/>
                </a:solidFill>
                <a:latin typeface="+mn-ea"/>
                <a:ea typeface="+mn-ea"/>
              </a:rPr>
              <a:t>.Gina</a:t>
            </a:r>
            <a:r>
              <a:rPr lang="zh-CN" altLang="en-US" sz="1200" dirty="0" smtClean="0">
                <a:solidFill>
                  <a:srgbClr val="C00000"/>
                </a:solidFill>
                <a:latin typeface="+mn-ea"/>
                <a:ea typeface="+mn-ea"/>
              </a:rPr>
              <a:t>账号、域信息登录</a:t>
            </a:r>
            <a:endParaRPr lang="zh-CN" altLang="en-US" sz="1200" dirty="0">
              <a:solidFill>
                <a:srgbClr val="C00000"/>
              </a:solidFill>
              <a:latin typeface="+mn-ea"/>
              <a:ea typeface="+mn-ea"/>
            </a:endParaRPr>
          </a:p>
        </p:txBody>
      </p:sp>
      <p:sp>
        <p:nvSpPr>
          <p:cNvPr id="236" name="右箭头 235"/>
          <p:cNvSpPr/>
          <p:nvPr/>
        </p:nvSpPr>
        <p:spPr>
          <a:xfrm rot="20172203">
            <a:off x="4319885" y="4950152"/>
            <a:ext cx="1138677" cy="189361"/>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200">
              <a:solidFill>
                <a:schemeClr val="tx1"/>
              </a:solidFill>
              <a:latin typeface="+mn-ea"/>
            </a:endParaRPr>
          </a:p>
        </p:txBody>
      </p:sp>
      <p:sp>
        <p:nvSpPr>
          <p:cNvPr id="237" name="文本框 236"/>
          <p:cNvSpPr txBox="1"/>
          <p:nvPr/>
        </p:nvSpPr>
        <p:spPr>
          <a:xfrm rot="20104000">
            <a:off x="4368871" y="5023045"/>
            <a:ext cx="1458406" cy="276999"/>
          </a:xfrm>
          <a:prstGeom prst="rect">
            <a:avLst/>
          </a:prstGeom>
          <a:noFill/>
        </p:spPr>
        <p:txBody>
          <a:bodyPr wrap="square" rtlCol="0">
            <a:spAutoFit/>
          </a:bodyPr>
          <a:lstStyle/>
          <a:p>
            <a:r>
              <a:rPr lang="en-US" altLang="zh-CN" sz="1200" dirty="0">
                <a:solidFill>
                  <a:srgbClr val="C00000"/>
                </a:solidFill>
                <a:latin typeface="+mn-ea"/>
                <a:ea typeface="+mn-ea"/>
              </a:rPr>
              <a:t>7</a:t>
            </a:r>
            <a:r>
              <a:rPr lang="en-US" altLang="zh-CN" sz="1200" dirty="0" smtClean="0">
                <a:solidFill>
                  <a:srgbClr val="C00000"/>
                </a:solidFill>
                <a:latin typeface="+mn-ea"/>
                <a:ea typeface="+mn-ea"/>
              </a:rPr>
              <a:t>.</a:t>
            </a:r>
            <a:r>
              <a:rPr lang="zh-CN" altLang="en-US" sz="1200" dirty="0" smtClean="0">
                <a:solidFill>
                  <a:srgbClr val="C00000"/>
                </a:solidFill>
                <a:latin typeface="+mn-ea"/>
                <a:ea typeface="+mn-ea"/>
              </a:rPr>
              <a:t>更新状态</a:t>
            </a:r>
            <a:endParaRPr lang="zh-CN" altLang="en-US" sz="1200" dirty="0">
              <a:solidFill>
                <a:srgbClr val="C00000"/>
              </a:solidFill>
              <a:latin typeface="+mn-ea"/>
              <a:ea typeface="+mn-ea"/>
            </a:endParaRPr>
          </a:p>
        </p:txBody>
      </p:sp>
    </p:spTree>
    <p:extLst>
      <p:ext uri="{BB962C8B-B14F-4D97-AF65-F5344CB8AC3E}">
        <p14:creationId xmlns:p14="http://schemas.microsoft.com/office/powerpoint/2010/main" val="320427662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知识小考</a:t>
            </a:r>
            <a:endParaRPr lang="zh-CN" altLang="en-US" dirty="0"/>
          </a:p>
        </p:txBody>
      </p:sp>
      <p:sp>
        <p:nvSpPr>
          <p:cNvPr id="3" name="文本占位符 2"/>
          <p:cNvSpPr>
            <a:spLocks noGrp="1"/>
          </p:cNvSpPr>
          <p:nvPr>
            <p:ph type="body" sz="quarter" idx="10"/>
          </p:nvPr>
        </p:nvSpPr>
        <p:spPr/>
        <p:txBody>
          <a:bodyPr/>
          <a:lstStyle/>
          <a:p>
            <a:r>
              <a:rPr lang="zh-CN" altLang="en-US" dirty="0"/>
              <a:t>请您自行画一下虚拟机的注册流程。</a:t>
            </a:r>
            <a:endParaRPr lang="en-US" altLang="zh-CN" dirty="0"/>
          </a:p>
          <a:p>
            <a:pPr marL="0" indent="0">
              <a:buNone/>
            </a:pPr>
            <a:endParaRPr lang="en-US" altLang="zh-CN" dirty="0"/>
          </a:p>
          <a:p>
            <a:pPr marL="0" indent="0">
              <a:buNone/>
            </a:pPr>
            <a:r>
              <a:rPr lang="en-US" altLang="zh-CN" dirty="0" smtClean="0"/>
              <a:t/>
            </a:r>
            <a:br>
              <a:rPr lang="en-US" altLang="zh-CN" dirty="0" smtClean="0"/>
            </a:br>
            <a:endParaRPr lang="en-US" altLang="zh-CN" dirty="0" smtClean="0"/>
          </a:p>
          <a:p>
            <a:pPr lvl="1"/>
            <a:endParaRPr lang="en-US" altLang="zh-CN" dirty="0" smtClean="0"/>
          </a:p>
          <a:p>
            <a:pPr lvl="1"/>
            <a:endParaRPr lang="zh-CN" altLang="en-US" dirty="0"/>
          </a:p>
        </p:txBody>
      </p:sp>
      <p:grpSp>
        <p:nvGrpSpPr>
          <p:cNvPr id="17" name="组合 16"/>
          <p:cNvGrpSpPr/>
          <p:nvPr/>
        </p:nvGrpSpPr>
        <p:grpSpPr>
          <a:xfrm>
            <a:off x="1179265" y="2135292"/>
            <a:ext cx="9790209" cy="3764556"/>
            <a:chOff x="1887639" y="3532401"/>
            <a:chExt cx="20587893" cy="7916508"/>
          </a:xfrm>
        </p:grpSpPr>
        <p:sp>
          <p:nvSpPr>
            <p:cNvPr id="18" name="Freeform 1"/>
            <p:cNvSpPr>
              <a:spLocks noChangeArrowheads="1"/>
            </p:cNvSpPr>
            <p:nvPr/>
          </p:nvSpPr>
          <p:spPr bwMode="auto">
            <a:xfrm rot="5400000">
              <a:off x="15203313" y="4176691"/>
              <a:ext cx="7747041" cy="6797396"/>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59C8D5"/>
            </a:solidFill>
            <a:ln>
              <a:noFill/>
            </a:ln>
            <a:effectLst/>
          </p:spPr>
          <p:txBody>
            <a:bodyPr wrap="none" lIns="243770" tIns="121885" rIns="243770" bIns="121885" anchor="ctr"/>
            <a:lstStyle/>
            <a:p>
              <a:endParaRPr lang="en-US" sz="1600" dirty="0">
                <a:latin typeface="+mj-ea"/>
                <a:ea typeface="+mj-ea"/>
              </a:endParaRPr>
            </a:p>
          </p:txBody>
        </p:sp>
        <p:sp>
          <p:nvSpPr>
            <p:cNvPr id="19" name="Freeform 1"/>
            <p:cNvSpPr>
              <a:spLocks noChangeArrowheads="1"/>
            </p:cNvSpPr>
            <p:nvPr/>
          </p:nvSpPr>
          <p:spPr bwMode="auto">
            <a:xfrm rot="5594423" flipV="1">
              <a:off x="1414246" y="4005794"/>
              <a:ext cx="7747040" cy="6800254"/>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84D0A2"/>
            </a:solidFill>
            <a:ln>
              <a:noFill/>
            </a:ln>
            <a:effectLst/>
          </p:spPr>
          <p:txBody>
            <a:bodyPr wrap="none" lIns="243770" tIns="121885" rIns="243770" bIns="121885" anchor="ctr"/>
            <a:lstStyle/>
            <a:p>
              <a:endParaRPr lang="en-US" sz="1600" dirty="0">
                <a:latin typeface="+mj-ea"/>
                <a:ea typeface="+mj-ea"/>
              </a:endParaRPr>
            </a:p>
          </p:txBody>
        </p:sp>
        <p:sp>
          <p:nvSpPr>
            <p:cNvPr id="23" name="Freeform 2"/>
            <p:cNvSpPr>
              <a:spLocks noChangeArrowheads="1"/>
            </p:cNvSpPr>
            <p:nvPr/>
          </p:nvSpPr>
          <p:spPr bwMode="auto">
            <a:xfrm>
              <a:off x="8857967" y="7559088"/>
              <a:ext cx="1882192" cy="1221211"/>
            </a:xfrm>
            <a:custGeom>
              <a:avLst/>
              <a:gdLst>
                <a:gd name="T0" fmla="*/ 1514 w 2315"/>
                <a:gd name="T1" fmla="*/ 1502 h 1503"/>
                <a:gd name="T2" fmla="*/ 1514 w 2315"/>
                <a:gd name="T3" fmla="*/ 1502 h 1503"/>
                <a:gd name="T4" fmla="*/ 543 w 2315"/>
                <a:gd name="T5" fmla="*/ 1189 h 1503"/>
                <a:gd name="T6" fmla="*/ 15 w 2315"/>
                <a:gd name="T7" fmla="*/ 472 h 1503"/>
                <a:gd name="T8" fmla="*/ 50 w 2315"/>
                <a:gd name="T9" fmla="*/ 353 h 1503"/>
                <a:gd name="T10" fmla="*/ 1024 w 2315"/>
                <a:gd name="T11" fmla="*/ 0 h 1503"/>
                <a:gd name="T12" fmla="*/ 1093 w 2315"/>
                <a:gd name="T13" fmla="*/ 0 h 1503"/>
                <a:gd name="T14" fmla="*/ 2277 w 2315"/>
                <a:gd name="T15" fmla="*/ 572 h 1503"/>
                <a:gd name="T16" fmla="*/ 2295 w 2315"/>
                <a:gd name="T17" fmla="*/ 689 h 1503"/>
                <a:gd name="T18" fmla="*/ 2142 w 2315"/>
                <a:gd name="T19" fmla="*/ 1338 h 1503"/>
                <a:gd name="T20" fmla="*/ 2062 w 2315"/>
                <a:gd name="T21" fmla="*/ 1433 h 1503"/>
                <a:gd name="T22" fmla="*/ 1514 w 2315"/>
                <a:gd name="T23" fmla="*/ 1502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5" h="1503">
                  <a:moveTo>
                    <a:pt x="1514" y="1502"/>
                  </a:moveTo>
                  <a:lnTo>
                    <a:pt x="1514" y="1502"/>
                  </a:lnTo>
                  <a:cubicBezTo>
                    <a:pt x="1141" y="1502"/>
                    <a:pt x="812" y="1396"/>
                    <a:pt x="543" y="1189"/>
                  </a:cubicBezTo>
                  <a:cubicBezTo>
                    <a:pt x="312" y="1012"/>
                    <a:pt x="129" y="766"/>
                    <a:pt x="15" y="472"/>
                  </a:cubicBezTo>
                  <a:cubicBezTo>
                    <a:pt x="0" y="430"/>
                    <a:pt x="13" y="379"/>
                    <a:pt x="50" y="353"/>
                  </a:cubicBezTo>
                  <a:cubicBezTo>
                    <a:pt x="365" y="117"/>
                    <a:pt x="693" y="0"/>
                    <a:pt x="1024" y="0"/>
                  </a:cubicBezTo>
                  <a:cubicBezTo>
                    <a:pt x="1048" y="0"/>
                    <a:pt x="1072" y="0"/>
                    <a:pt x="1093" y="0"/>
                  </a:cubicBezTo>
                  <a:cubicBezTo>
                    <a:pt x="1729" y="32"/>
                    <a:pt x="2192" y="482"/>
                    <a:pt x="2277" y="572"/>
                  </a:cubicBezTo>
                  <a:cubicBezTo>
                    <a:pt x="2309" y="604"/>
                    <a:pt x="2314" y="649"/>
                    <a:pt x="2295" y="689"/>
                  </a:cubicBezTo>
                  <a:cubicBezTo>
                    <a:pt x="2182" y="922"/>
                    <a:pt x="2150" y="1168"/>
                    <a:pt x="2142" y="1338"/>
                  </a:cubicBezTo>
                  <a:cubicBezTo>
                    <a:pt x="2142" y="1383"/>
                    <a:pt x="2107" y="1423"/>
                    <a:pt x="2062" y="1433"/>
                  </a:cubicBezTo>
                  <a:cubicBezTo>
                    <a:pt x="1872" y="1478"/>
                    <a:pt x="1689" y="1502"/>
                    <a:pt x="1514" y="1502"/>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24" name="Freeform 3"/>
            <p:cNvSpPr>
              <a:spLocks noChangeArrowheads="1"/>
            </p:cNvSpPr>
            <p:nvPr/>
          </p:nvSpPr>
          <p:spPr bwMode="auto">
            <a:xfrm>
              <a:off x="8764575" y="7472885"/>
              <a:ext cx="2068975" cy="1390025"/>
            </a:xfrm>
            <a:custGeom>
              <a:avLst/>
              <a:gdLst>
                <a:gd name="T0" fmla="*/ 1139 w 2544"/>
                <a:gd name="T1" fmla="*/ 207 h 1709"/>
                <a:gd name="T2" fmla="*/ 1139 w 2544"/>
                <a:gd name="T3" fmla="*/ 207 h 1709"/>
                <a:gd name="T4" fmla="*/ 1203 w 2544"/>
                <a:gd name="T5" fmla="*/ 207 h 1709"/>
                <a:gd name="T6" fmla="*/ 2318 w 2544"/>
                <a:gd name="T7" fmla="*/ 747 h 1709"/>
                <a:gd name="T8" fmla="*/ 2153 w 2544"/>
                <a:gd name="T9" fmla="*/ 1436 h 1709"/>
                <a:gd name="T10" fmla="*/ 1629 w 2544"/>
                <a:gd name="T11" fmla="*/ 1501 h 1709"/>
                <a:gd name="T12" fmla="*/ 228 w 2544"/>
                <a:gd name="T13" fmla="*/ 538 h 1709"/>
                <a:gd name="T14" fmla="*/ 1139 w 2544"/>
                <a:gd name="T15" fmla="*/ 207 h 1709"/>
                <a:gd name="T16" fmla="*/ 1139 w 2544"/>
                <a:gd name="T17" fmla="*/ 0 h 1709"/>
                <a:gd name="T18" fmla="*/ 1139 w 2544"/>
                <a:gd name="T19" fmla="*/ 0 h 1709"/>
                <a:gd name="T20" fmla="*/ 104 w 2544"/>
                <a:gd name="T21" fmla="*/ 371 h 1709"/>
                <a:gd name="T22" fmla="*/ 35 w 2544"/>
                <a:gd name="T23" fmla="*/ 612 h 1709"/>
                <a:gd name="T24" fmla="*/ 594 w 2544"/>
                <a:gd name="T25" fmla="*/ 1375 h 1709"/>
                <a:gd name="T26" fmla="*/ 1629 w 2544"/>
                <a:gd name="T27" fmla="*/ 1708 h 1709"/>
                <a:gd name="T28" fmla="*/ 2204 w 2544"/>
                <a:gd name="T29" fmla="*/ 1637 h 1709"/>
                <a:gd name="T30" fmla="*/ 2360 w 2544"/>
                <a:gd name="T31" fmla="*/ 1444 h 1709"/>
                <a:gd name="T32" fmla="*/ 2503 w 2544"/>
                <a:gd name="T33" fmla="*/ 837 h 1709"/>
                <a:gd name="T34" fmla="*/ 2469 w 2544"/>
                <a:gd name="T35" fmla="*/ 604 h 1709"/>
                <a:gd name="T36" fmla="*/ 1214 w 2544"/>
                <a:gd name="T37" fmla="*/ 0 h 1709"/>
                <a:gd name="T38" fmla="*/ 1139 w 2544"/>
                <a:gd name="T39" fmla="*/ 0 h 1709"/>
                <a:gd name="T40" fmla="*/ 1139 w 2544"/>
                <a:gd name="T41" fmla="*/ 20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4" h="1709">
                  <a:moveTo>
                    <a:pt x="1139" y="207"/>
                  </a:moveTo>
                  <a:lnTo>
                    <a:pt x="1139" y="207"/>
                  </a:lnTo>
                  <a:cubicBezTo>
                    <a:pt x="1160" y="207"/>
                    <a:pt x="1181" y="207"/>
                    <a:pt x="1203" y="207"/>
                  </a:cubicBezTo>
                  <a:cubicBezTo>
                    <a:pt x="1804" y="236"/>
                    <a:pt x="2246" y="673"/>
                    <a:pt x="2318" y="747"/>
                  </a:cubicBezTo>
                  <a:cubicBezTo>
                    <a:pt x="2196" y="993"/>
                    <a:pt x="2161" y="1258"/>
                    <a:pt x="2153" y="1436"/>
                  </a:cubicBezTo>
                  <a:cubicBezTo>
                    <a:pt x="1965" y="1480"/>
                    <a:pt x="1791" y="1501"/>
                    <a:pt x="1629" y="1501"/>
                  </a:cubicBezTo>
                  <a:cubicBezTo>
                    <a:pt x="877" y="1501"/>
                    <a:pt x="427" y="1046"/>
                    <a:pt x="228" y="538"/>
                  </a:cubicBezTo>
                  <a:cubicBezTo>
                    <a:pt x="522" y="318"/>
                    <a:pt x="829" y="207"/>
                    <a:pt x="1139" y="207"/>
                  </a:cubicBezTo>
                  <a:lnTo>
                    <a:pt x="1139" y="0"/>
                  </a:lnTo>
                  <a:lnTo>
                    <a:pt x="1139" y="0"/>
                  </a:lnTo>
                  <a:cubicBezTo>
                    <a:pt x="784" y="0"/>
                    <a:pt x="435" y="125"/>
                    <a:pt x="104" y="371"/>
                  </a:cubicBezTo>
                  <a:cubicBezTo>
                    <a:pt x="30" y="426"/>
                    <a:pt x="0" y="527"/>
                    <a:pt x="35" y="612"/>
                  </a:cubicBezTo>
                  <a:cubicBezTo>
                    <a:pt x="157" y="924"/>
                    <a:pt x="350" y="1187"/>
                    <a:pt x="594" y="1375"/>
                  </a:cubicBezTo>
                  <a:cubicBezTo>
                    <a:pt x="885" y="1597"/>
                    <a:pt x="1232" y="1708"/>
                    <a:pt x="1629" y="1708"/>
                  </a:cubicBezTo>
                  <a:cubicBezTo>
                    <a:pt x="1812" y="1708"/>
                    <a:pt x="2002" y="1684"/>
                    <a:pt x="2204" y="1637"/>
                  </a:cubicBezTo>
                  <a:cubicBezTo>
                    <a:pt x="2294" y="1616"/>
                    <a:pt x="2357" y="1536"/>
                    <a:pt x="2360" y="1444"/>
                  </a:cubicBezTo>
                  <a:cubicBezTo>
                    <a:pt x="2368" y="1287"/>
                    <a:pt x="2397" y="1054"/>
                    <a:pt x="2503" y="837"/>
                  </a:cubicBezTo>
                  <a:cubicBezTo>
                    <a:pt x="2543" y="760"/>
                    <a:pt x="2527" y="665"/>
                    <a:pt x="2469" y="604"/>
                  </a:cubicBezTo>
                  <a:cubicBezTo>
                    <a:pt x="2376" y="508"/>
                    <a:pt x="1889" y="32"/>
                    <a:pt x="1214" y="0"/>
                  </a:cubicBezTo>
                  <a:cubicBezTo>
                    <a:pt x="1189" y="0"/>
                    <a:pt x="1166" y="0"/>
                    <a:pt x="1139" y="0"/>
                  </a:cubicBezTo>
                  <a:lnTo>
                    <a:pt x="1139" y="20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5" name="Freeform 4"/>
            <p:cNvSpPr>
              <a:spLocks noChangeArrowheads="1"/>
            </p:cNvSpPr>
            <p:nvPr/>
          </p:nvSpPr>
          <p:spPr bwMode="auto">
            <a:xfrm>
              <a:off x="8757391" y="5199277"/>
              <a:ext cx="4267261" cy="2801602"/>
            </a:xfrm>
            <a:custGeom>
              <a:avLst/>
              <a:gdLst>
                <a:gd name="T0" fmla="*/ 2449 w 5244"/>
                <a:gd name="T1" fmla="*/ 3443 h 3444"/>
                <a:gd name="T2" fmla="*/ 2449 w 5244"/>
                <a:gd name="T3" fmla="*/ 3443 h 3444"/>
                <a:gd name="T4" fmla="*/ 2378 w 5244"/>
                <a:gd name="T5" fmla="*/ 3414 h 3444"/>
                <a:gd name="T6" fmla="*/ 1221 w 5244"/>
                <a:gd name="T7" fmla="*/ 2876 h 3444"/>
                <a:gd name="T8" fmla="*/ 1149 w 5244"/>
                <a:gd name="T9" fmla="*/ 2876 h 3444"/>
                <a:gd name="T10" fmla="*/ 225 w 5244"/>
                <a:gd name="T11" fmla="*/ 3188 h 3444"/>
                <a:gd name="T12" fmla="*/ 167 w 5244"/>
                <a:gd name="T13" fmla="*/ 3207 h 3444"/>
                <a:gd name="T14" fmla="*/ 129 w 5244"/>
                <a:gd name="T15" fmla="*/ 3199 h 3444"/>
                <a:gd name="T16" fmla="*/ 66 w 5244"/>
                <a:gd name="T17" fmla="*/ 3128 h 3444"/>
                <a:gd name="T18" fmla="*/ 24 w 5244"/>
                <a:gd name="T19" fmla="*/ 2524 h 3444"/>
                <a:gd name="T20" fmla="*/ 678 w 5244"/>
                <a:gd name="T21" fmla="*/ 1366 h 3444"/>
                <a:gd name="T22" fmla="*/ 1194 w 5244"/>
                <a:gd name="T23" fmla="*/ 474 h 3444"/>
                <a:gd name="T24" fmla="*/ 2333 w 5244"/>
                <a:gd name="T25" fmla="*/ 0 h 3444"/>
                <a:gd name="T26" fmla="*/ 2336 w 5244"/>
                <a:gd name="T27" fmla="*/ 0 h 3444"/>
                <a:gd name="T28" fmla="*/ 2362 w 5244"/>
                <a:gd name="T29" fmla="*/ 5 h 3444"/>
                <a:gd name="T30" fmla="*/ 3377 w 5244"/>
                <a:gd name="T31" fmla="*/ 628 h 3444"/>
                <a:gd name="T32" fmla="*/ 3753 w 5244"/>
                <a:gd name="T33" fmla="*/ 1150 h 3444"/>
                <a:gd name="T34" fmla="*/ 3755 w 5244"/>
                <a:gd name="T35" fmla="*/ 1152 h 3444"/>
                <a:gd name="T36" fmla="*/ 3763 w 5244"/>
                <a:gd name="T37" fmla="*/ 1157 h 3444"/>
                <a:gd name="T38" fmla="*/ 3766 w 5244"/>
                <a:gd name="T39" fmla="*/ 1155 h 3444"/>
                <a:gd name="T40" fmla="*/ 4248 w 5244"/>
                <a:gd name="T41" fmla="*/ 1057 h 3444"/>
                <a:gd name="T42" fmla="*/ 4918 w 5244"/>
                <a:gd name="T43" fmla="*/ 1269 h 3444"/>
                <a:gd name="T44" fmla="*/ 5151 w 5244"/>
                <a:gd name="T45" fmla="*/ 2055 h 3444"/>
                <a:gd name="T46" fmla="*/ 4311 w 5244"/>
                <a:gd name="T47" fmla="*/ 2860 h 3444"/>
                <a:gd name="T48" fmla="*/ 3638 w 5244"/>
                <a:gd name="T49" fmla="*/ 2958 h 3444"/>
                <a:gd name="T50" fmla="*/ 3615 w 5244"/>
                <a:gd name="T51" fmla="*/ 2958 h 3444"/>
                <a:gd name="T52" fmla="*/ 3615 w 5244"/>
                <a:gd name="T53" fmla="*/ 2958 h 3444"/>
                <a:gd name="T54" fmla="*/ 3612 w 5244"/>
                <a:gd name="T55" fmla="*/ 2958 h 3444"/>
                <a:gd name="T56" fmla="*/ 3601 w 5244"/>
                <a:gd name="T57" fmla="*/ 2958 h 3444"/>
                <a:gd name="T58" fmla="*/ 3591 w 5244"/>
                <a:gd name="T59" fmla="*/ 2958 h 3444"/>
                <a:gd name="T60" fmla="*/ 3363 w 5244"/>
                <a:gd name="T61" fmla="*/ 2979 h 3444"/>
                <a:gd name="T62" fmla="*/ 3358 w 5244"/>
                <a:gd name="T63" fmla="*/ 2979 h 3444"/>
                <a:gd name="T64" fmla="*/ 2555 w 5244"/>
                <a:gd name="T65" fmla="*/ 3371 h 3444"/>
                <a:gd name="T66" fmla="*/ 2532 w 5244"/>
                <a:gd name="T67" fmla="*/ 3403 h 3444"/>
                <a:gd name="T68" fmla="*/ 2457 w 5244"/>
                <a:gd name="T69" fmla="*/ 3443 h 3444"/>
                <a:gd name="T70" fmla="*/ 2449 w 5244"/>
                <a:gd name="T71" fmla="*/ 3443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44" h="3444">
                  <a:moveTo>
                    <a:pt x="2449" y="3443"/>
                  </a:moveTo>
                  <a:lnTo>
                    <a:pt x="2449" y="3443"/>
                  </a:lnTo>
                  <a:cubicBezTo>
                    <a:pt x="2423" y="3443"/>
                    <a:pt x="2397" y="3432"/>
                    <a:pt x="2378" y="3414"/>
                  </a:cubicBezTo>
                  <a:cubicBezTo>
                    <a:pt x="2222" y="3263"/>
                    <a:pt x="1795" y="2905"/>
                    <a:pt x="1221" y="2876"/>
                  </a:cubicBezTo>
                  <a:cubicBezTo>
                    <a:pt x="1197" y="2876"/>
                    <a:pt x="1173" y="2876"/>
                    <a:pt x="1149" y="2876"/>
                  </a:cubicBezTo>
                  <a:cubicBezTo>
                    <a:pt x="834" y="2876"/>
                    <a:pt x="522" y="2979"/>
                    <a:pt x="225" y="3188"/>
                  </a:cubicBezTo>
                  <a:cubicBezTo>
                    <a:pt x="206" y="3199"/>
                    <a:pt x="188" y="3207"/>
                    <a:pt x="167" y="3207"/>
                  </a:cubicBezTo>
                  <a:cubicBezTo>
                    <a:pt x="154" y="3207"/>
                    <a:pt x="140" y="3204"/>
                    <a:pt x="129" y="3199"/>
                  </a:cubicBezTo>
                  <a:cubicBezTo>
                    <a:pt x="98" y="3186"/>
                    <a:pt x="74" y="3159"/>
                    <a:pt x="66" y="3128"/>
                  </a:cubicBezTo>
                  <a:cubicBezTo>
                    <a:pt x="16" y="2921"/>
                    <a:pt x="0" y="2712"/>
                    <a:pt x="24" y="2524"/>
                  </a:cubicBezTo>
                  <a:cubicBezTo>
                    <a:pt x="111" y="1817"/>
                    <a:pt x="522" y="1472"/>
                    <a:pt x="678" y="1366"/>
                  </a:cubicBezTo>
                  <a:cubicBezTo>
                    <a:pt x="678" y="1224"/>
                    <a:pt x="739" y="906"/>
                    <a:pt x="1194" y="474"/>
                  </a:cubicBezTo>
                  <a:cubicBezTo>
                    <a:pt x="1610" y="82"/>
                    <a:pt x="2087" y="11"/>
                    <a:pt x="2333" y="0"/>
                  </a:cubicBezTo>
                  <a:cubicBezTo>
                    <a:pt x="2333" y="0"/>
                    <a:pt x="2333" y="0"/>
                    <a:pt x="2336" y="0"/>
                  </a:cubicBezTo>
                  <a:cubicBezTo>
                    <a:pt x="2344" y="0"/>
                    <a:pt x="2354" y="3"/>
                    <a:pt x="2362" y="5"/>
                  </a:cubicBezTo>
                  <a:cubicBezTo>
                    <a:pt x="2741" y="103"/>
                    <a:pt x="3082" y="313"/>
                    <a:pt x="3377" y="628"/>
                  </a:cubicBezTo>
                  <a:cubicBezTo>
                    <a:pt x="3609" y="877"/>
                    <a:pt x="3731" y="1104"/>
                    <a:pt x="3753" y="1150"/>
                  </a:cubicBezTo>
                  <a:cubicBezTo>
                    <a:pt x="3753" y="1150"/>
                    <a:pt x="3755" y="1150"/>
                    <a:pt x="3755" y="1152"/>
                  </a:cubicBezTo>
                  <a:cubicBezTo>
                    <a:pt x="3758" y="1157"/>
                    <a:pt x="3760" y="1157"/>
                    <a:pt x="3763" y="1157"/>
                  </a:cubicBezTo>
                  <a:cubicBezTo>
                    <a:pt x="3763" y="1157"/>
                    <a:pt x="3766" y="1157"/>
                    <a:pt x="3766" y="1155"/>
                  </a:cubicBezTo>
                  <a:cubicBezTo>
                    <a:pt x="3901" y="1091"/>
                    <a:pt x="4070" y="1057"/>
                    <a:pt x="4248" y="1057"/>
                  </a:cubicBezTo>
                  <a:cubicBezTo>
                    <a:pt x="4510" y="1057"/>
                    <a:pt x="4748" y="1134"/>
                    <a:pt x="4918" y="1269"/>
                  </a:cubicBezTo>
                  <a:cubicBezTo>
                    <a:pt x="5076" y="1393"/>
                    <a:pt x="5243" y="1631"/>
                    <a:pt x="5151" y="2055"/>
                  </a:cubicBezTo>
                  <a:cubicBezTo>
                    <a:pt x="5063" y="2444"/>
                    <a:pt x="4780" y="2714"/>
                    <a:pt x="4311" y="2860"/>
                  </a:cubicBezTo>
                  <a:cubicBezTo>
                    <a:pt x="4007" y="2950"/>
                    <a:pt x="3720" y="2958"/>
                    <a:pt x="3638" y="2958"/>
                  </a:cubicBezTo>
                  <a:cubicBezTo>
                    <a:pt x="3628" y="2958"/>
                    <a:pt x="3620" y="2958"/>
                    <a:pt x="3615" y="2958"/>
                  </a:cubicBezTo>
                  <a:lnTo>
                    <a:pt x="3615" y="2958"/>
                  </a:lnTo>
                  <a:lnTo>
                    <a:pt x="3612" y="2958"/>
                  </a:lnTo>
                  <a:cubicBezTo>
                    <a:pt x="3609" y="2958"/>
                    <a:pt x="3604" y="2958"/>
                    <a:pt x="3601" y="2958"/>
                  </a:cubicBezTo>
                  <a:cubicBezTo>
                    <a:pt x="3596" y="2958"/>
                    <a:pt x="3594" y="2958"/>
                    <a:pt x="3591" y="2958"/>
                  </a:cubicBezTo>
                  <a:cubicBezTo>
                    <a:pt x="3488" y="2961"/>
                    <a:pt x="3366" y="2979"/>
                    <a:pt x="3363" y="2979"/>
                  </a:cubicBezTo>
                  <a:cubicBezTo>
                    <a:pt x="3360" y="2979"/>
                    <a:pt x="3360" y="2979"/>
                    <a:pt x="3358" y="2979"/>
                  </a:cubicBezTo>
                  <a:cubicBezTo>
                    <a:pt x="3011" y="3011"/>
                    <a:pt x="2744" y="3144"/>
                    <a:pt x="2555" y="3371"/>
                  </a:cubicBezTo>
                  <a:cubicBezTo>
                    <a:pt x="2547" y="3382"/>
                    <a:pt x="2539" y="3392"/>
                    <a:pt x="2532" y="3403"/>
                  </a:cubicBezTo>
                  <a:cubicBezTo>
                    <a:pt x="2513" y="3427"/>
                    <a:pt x="2487" y="3440"/>
                    <a:pt x="2457" y="3443"/>
                  </a:cubicBezTo>
                  <a:cubicBezTo>
                    <a:pt x="2455" y="3443"/>
                    <a:pt x="2452" y="3443"/>
                    <a:pt x="2449" y="3443"/>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26" name="Freeform 5"/>
            <p:cNvSpPr>
              <a:spLocks noChangeArrowheads="1"/>
            </p:cNvSpPr>
            <p:nvPr/>
          </p:nvSpPr>
          <p:spPr bwMode="auto">
            <a:xfrm>
              <a:off x="8671184" y="5116666"/>
              <a:ext cx="4443267" cy="2970416"/>
            </a:xfrm>
            <a:custGeom>
              <a:avLst/>
              <a:gdLst>
                <a:gd name="T0" fmla="*/ 2439 w 5461"/>
                <a:gd name="T1" fmla="*/ 209 h 3650"/>
                <a:gd name="T2" fmla="*/ 2439 w 5461"/>
                <a:gd name="T3" fmla="*/ 209 h 3650"/>
                <a:gd name="T4" fmla="*/ 3405 w 5461"/>
                <a:gd name="T5" fmla="*/ 800 h 3650"/>
                <a:gd name="T6" fmla="*/ 3763 w 5461"/>
                <a:gd name="T7" fmla="*/ 1300 h 3650"/>
                <a:gd name="T8" fmla="*/ 3866 w 5461"/>
                <a:gd name="T9" fmla="*/ 1364 h 3650"/>
                <a:gd name="T10" fmla="*/ 3914 w 5461"/>
                <a:gd name="T11" fmla="*/ 1353 h 3650"/>
                <a:gd name="T12" fmla="*/ 4351 w 5461"/>
                <a:gd name="T13" fmla="*/ 1263 h 3650"/>
                <a:gd name="T14" fmla="*/ 4957 w 5461"/>
                <a:gd name="T15" fmla="*/ 1451 h 3650"/>
                <a:gd name="T16" fmla="*/ 5153 w 5461"/>
                <a:gd name="T17" fmla="*/ 2137 h 3650"/>
                <a:gd name="T18" fmla="*/ 4383 w 5461"/>
                <a:gd name="T19" fmla="*/ 2862 h 3650"/>
                <a:gd name="T20" fmla="*/ 3741 w 5461"/>
                <a:gd name="T21" fmla="*/ 2958 h 3650"/>
                <a:gd name="T22" fmla="*/ 3720 w 5461"/>
                <a:gd name="T23" fmla="*/ 2958 h 3650"/>
                <a:gd name="T24" fmla="*/ 3718 w 5461"/>
                <a:gd name="T25" fmla="*/ 2958 h 3650"/>
                <a:gd name="T26" fmla="*/ 3704 w 5461"/>
                <a:gd name="T27" fmla="*/ 2958 h 3650"/>
                <a:gd name="T28" fmla="*/ 3704 w 5461"/>
                <a:gd name="T29" fmla="*/ 2958 h 3650"/>
                <a:gd name="T30" fmla="*/ 3450 w 5461"/>
                <a:gd name="T31" fmla="*/ 2979 h 3650"/>
                <a:gd name="T32" fmla="*/ 2579 w 5461"/>
                <a:gd name="T33" fmla="*/ 3408 h 3650"/>
                <a:gd name="T34" fmla="*/ 2552 w 5461"/>
                <a:gd name="T35" fmla="*/ 3442 h 3650"/>
                <a:gd name="T36" fmla="*/ 1329 w 5461"/>
                <a:gd name="T37" fmla="*/ 2876 h 3650"/>
                <a:gd name="T38" fmla="*/ 1252 w 5461"/>
                <a:gd name="T39" fmla="*/ 2876 h 3650"/>
                <a:gd name="T40" fmla="*/ 270 w 5461"/>
                <a:gd name="T41" fmla="*/ 3204 h 3650"/>
                <a:gd name="T42" fmla="*/ 230 w 5461"/>
                <a:gd name="T43" fmla="*/ 2640 h 3650"/>
                <a:gd name="T44" fmla="*/ 892 w 5461"/>
                <a:gd name="T45" fmla="*/ 1523 h 3650"/>
                <a:gd name="T46" fmla="*/ 1369 w 5461"/>
                <a:gd name="T47" fmla="*/ 654 h 3650"/>
                <a:gd name="T48" fmla="*/ 2439 w 5461"/>
                <a:gd name="T49" fmla="*/ 209 h 3650"/>
                <a:gd name="T50" fmla="*/ 2439 w 5461"/>
                <a:gd name="T51" fmla="*/ 0 h 3650"/>
                <a:gd name="T52" fmla="*/ 2439 w 5461"/>
                <a:gd name="T53" fmla="*/ 0 h 3650"/>
                <a:gd name="T54" fmla="*/ 2431 w 5461"/>
                <a:gd name="T55" fmla="*/ 0 h 3650"/>
                <a:gd name="T56" fmla="*/ 1226 w 5461"/>
                <a:gd name="T57" fmla="*/ 503 h 3650"/>
                <a:gd name="T58" fmla="*/ 720 w 5461"/>
                <a:gd name="T59" fmla="*/ 1226 h 3650"/>
                <a:gd name="T60" fmla="*/ 680 w 5461"/>
                <a:gd name="T61" fmla="*/ 1414 h 3650"/>
                <a:gd name="T62" fmla="*/ 23 w 5461"/>
                <a:gd name="T63" fmla="*/ 2614 h 3650"/>
                <a:gd name="T64" fmla="*/ 69 w 5461"/>
                <a:gd name="T65" fmla="*/ 3254 h 3650"/>
                <a:gd name="T66" fmla="*/ 196 w 5461"/>
                <a:gd name="T67" fmla="*/ 3400 h 3650"/>
                <a:gd name="T68" fmla="*/ 270 w 5461"/>
                <a:gd name="T69" fmla="*/ 3413 h 3650"/>
                <a:gd name="T70" fmla="*/ 386 w 5461"/>
                <a:gd name="T71" fmla="*/ 3376 h 3650"/>
                <a:gd name="T72" fmla="*/ 1252 w 5461"/>
                <a:gd name="T73" fmla="*/ 3082 h 3650"/>
                <a:gd name="T74" fmla="*/ 1321 w 5461"/>
                <a:gd name="T75" fmla="*/ 3082 h 3650"/>
                <a:gd name="T76" fmla="*/ 2407 w 5461"/>
                <a:gd name="T77" fmla="*/ 3590 h 3650"/>
                <a:gd name="T78" fmla="*/ 2552 w 5461"/>
                <a:gd name="T79" fmla="*/ 3649 h 3650"/>
                <a:gd name="T80" fmla="*/ 2569 w 5461"/>
                <a:gd name="T81" fmla="*/ 3649 h 3650"/>
                <a:gd name="T82" fmla="*/ 2717 w 5461"/>
                <a:gd name="T83" fmla="*/ 3567 h 3650"/>
                <a:gd name="T84" fmla="*/ 2740 w 5461"/>
                <a:gd name="T85" fmla="*/ 3540 h 3650"/>
                <a:gd name="T86" fmla="*/ 3469 w 5461"/>
                <a:gd name="T87" fmla="*/ 3185 h 3650"/>
                <a:gd name="T88" fmla="*/ 3482 w 5461"/>
                <a:gd name="T89" fmla="*/ 3183 h 3650"/>
                <a:gd name="T90" fmla="*/ 3691 w 5461"/>
                <a:gd name="T91" fmla="*/ 3164 h 3650"/>
                <a:gd name="T92" fmla="*/ 3704 w 5461"/>
                <a:gd name="T93" fmla="*/ 3164 h 3650"/>
                <a:gd name="T94" fmla="*/ 3720 w 5461"/>
                <a:gd name="T95" fmla="*/ 3164 h 3650"/>
                <a:gd name="T96" fmla="*/ 3741 w 5461"/>
                <a:gd name="T97" fmla="*/ 3164 h 3650"/>
                <a:gd name="T98" fmla="*/ 4443 w 5461"/>
                <a:gd name="T99" fmla="*/ 3061 h 3650"/>
                <a:gd name="T100" fmla="*/ 5042 w 5461"/>
                <a:gd name="T101" fmla="*/ 2733 h 3650"/>
                <a:gd name="T102" fmla="*/ 5355 w 5461"/>
                <a:gd name="T103" fmla="*/ 2182 h 3650"/>
                <a:gd name="T104" fmla="*/ 5087 w 5461"/>
                <a:gd name="T105" fmla="*/ 1289 h 3650"/>
                <a:gd name="T106" fmla="*/ 4351 w 5461"/>
                <a:gd name="T107" fmla="*/ 1057 h 3650"/>
                <a:gd name="T108" fmla="*/ 3908 w 5461"/>
                <a:gd name="T109" fmla="*/ 1130 h 3650"/>
                <a:gd name="T110" fmla="*/ 3556 w 5461"/>
                <a:gd name="T111" fmla="*/ 659 h 3650"/>
                <a:gd name="T112" fmla="*/ 2492 w 5461"/>
                <a:gd name="T113" fmla="*/ 8 h 3650"/>
                <a:gd name="T114" fmla="*/ 2439 w 5461"/>
                <a:gd name="T115" fmla="*/ 0 h 3650"/>
                <a:gd name="T116" fmla="*/ 2439 w 5461"/>
                <a:gd name="T117" fmla="*/ 209 h 3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61" h="3650">
                  <a:moveTo>
                    <a:pt x="2439" y="209"/>
                  </a:moveTo>
                  <a:lnTo>
                    <a:pt x="2439" y="209"/>
                  </a:lnTo>
                  <a:cubicBezTo>
                    <a:pt x="2799" y="302"/>
                    <a:pt x="3122" y="500"/>
                    <a:pt x="3405" y="800"/>
                  </a:cubicBezTo>
                  <a:cubicBezTo>
                    <a:pt x="3646" y="1059"/>
                    <a:pt x="3763" y="1297"/>
                    <a:pt x="3763" y="1300"/>
                  </a:cubicBezTo>
                  <a:cubicBezTo>
                    <a:pt x="3784" y="1340"/>
                    <a:pt x="3823" y="1364"/>
                    <a:pt x="3866" y="1364"/>
                  </a:cubicBezTo>
                  <a:cubicBezTo>
                    <a:pt x="3882" y="1364"/>
                    <a:pt x="3898" y="1358"/>
                    <a:pt x="3914" y="1353"/>
                  </a:cubicBezTo>
                  <a:cubicBezTo>
                    <a:pt x="4033" y="1295"/>
                    <a:pt x="4189" y="1263"/>
                    <a:pt x="4351" y="1263"/>
                  </a:cubicBezTo>
                  <a:cubicBezTo>
                    <a:pt x="4565" y="1263"/>
                    <a:pt x="4793" y="1321"/>
                    <a:pt x="4957" y="1451"/>
                  </a:cubicBezTo>
                  <a:cubicBezTo>
                    <a:pt x="5153" y="1607"/>
                    <a:pt x="5219" y="1838"/>
                    <a:pt x="5153" y="2137"/>
                  </a:cubicBezTo>
                  <a:cubicBezTo>
                    <a:pt x="5073" y="2486"/>
                    <a:pt x="4817" y="2730"/>
                    <a:pt x="4383" y="2862"/>
                  </a:cubicBezTo>
                  <a:cubicBezTo>
                    <a:pt x="4094" y="2950"/>
                    <a:pt x="3818" y="2958"/>
                    <a:pt x="3741" y="2958"/>
                  </a:cubicBezTo>
                  <a:cubicBezTo>
                    <a:pt x="3728" y="2958"/>
                    <a:pt x="3720" y="2958"/>
                    <a:pt x="3720" y="2958"/>
                  </a:cubicBezTo>
                  <a:lnTo>
                    <a:pt x="3718" y="2958"/>
                  </a:lnTo>
                  <a:cubicBezTo>
                    <a:pt x="3712" y="2958"/>
                    <a:pt x="3710" y="2958"/>
                    <a:pt x="3704" y="2958"/>
                  </a:cubicBezTo>
                  <a:lnTo>
                    <a:pt x="3704" y="2958"/>
                  </a:lnTo>
                  <a:cubicBezTo>
                    <a:pt x="3591" y="2958"/>
                    <a:pt x="3450" y="2979"/>
                    <a:pt x="3450" y="2979"/>
                  </a:cubicBezTo>
                  <a:cubicBezTo>
                    <a:pt x="3077" y="3013"/>
                    <a:pt x="2783" y="3159"/>
                    <a:pt x="2579" y="3408"/>
                  </a:cubicBezTo>
                  <a:cubicBezTo>
                    <a:pt x="2571" y="3419"/>
                    <a:pt x="2560" y="3432"/>
                    <a:pt x="2552" y="3442"/>
                  </a:cubicBezTo>
                  <a:cubicBezTo>
                    <a:pt x="2399" y="3291"/>
                    <a:pt x="1946" y="2907"/>
                    <a:pt x="1329" y="2876"/>
                  </a:cubicBezTo>
                  <a:cubicBezTo>
                    <a:pt x="1305" y="2876"/>
                    <a:pt x="1279" y="2876"/>
                    <a:pt x="1252" y="2876"/>
                  </a:cubicBezTo>
                  <a:cubicBezTo>
                    <a:pt x="916" y="2876"/>
                    <a:pt x="585" y="2984"/>
                    <a:pt x="270" y="3204"/>
                  </a:cubicBezTo>
                  <a:cubicBezTo>
                    <a:pt x="219" y="3008"/>
                    <a:pt x="209" y="2812"/>
                    <a:pt x="230" y="2640"/>
                  </a:cubicBezTo>
                  <a:cubicBezTo>
                    <a:pt x="331" y="1822"/>
                    <a:pt x="892" y="1523"/>
                    <a:pt x="892" y="1523"/>
                  </a:cubicBezTo>
                  <a:cubicBezTo>
                    <a:pt x="892" y="1523"/>
                    <a:pt x="799" y="1191"/>
                    <a:pt x="1369" y="654"/>
                  </a:cubicBezTo>
                  <a:cubicBezTo>
                    <a:pt x="1755" y="286"/>
                    <a:pt x="2195" y="217"/>
                    <a:pt x="2439" y="209"/>
                  </a:cubicBezTo>
                  <a:lnTo>
                    <a:pt x="2439" y="0"/>
                  </a:lnTo>
                  <a:lnTo>
                    <a:pt x="2439" y="0"/>
                  </a:lnTo>
                  <a:cubicBezTo>
                    <a:pt x="2436" y="0"/>
                    <a:pt x="2433" y="0"/>
                    <a:pt x="2431" y="0"/>
                  </a:cubicBezTo>
                  <a:cubicBezTo>
                    <a:pt x="2171" y="10"/>
                    <a:pt x="1665" y="87"/>
                    <a:pt x="1226" y="503"/>
                  </a:cubicBezTo>
                  <a:cubicBezTo>
                    <a:pt x="964" y="749"/>
                    <a:pt x="794" y="993"/>
                    <a:pt x="720" y="1226"/>
                  </a:cubicBezTo>
                  <a:cubicBezTo>
                    <a:pt x="696" y="1300"/>
                    <a:pt x="686" y="1364"/>
                    <a:pt x="680" y="1414"/>
                  </a:cubicBezTo>
                  <a:cubicBezTo>
                    <a:pt x="487" y="1560"/>
                    <a:pt x="108" y="1925"/>
                    <a:pt x="23" y="2614"/>
                  </a:cubicBezTo>
                  <a:cubicBezTo>
                    <a:pt x="0" y="2815"/>
                    <a:pt x="16" y="3037"/>
                    <a:pt x="69" y="3254"/>
                  </a:cubicBezTo>
                  <a:cubicBezTo>
                    <a:pt x="84" y="3320"/>
                    <a:pt x="132" y="3373"/>
                    <a:pt x="196" y="3400"/>
                  </a:cubicBezTo>
                  <a:cubicBezTo>
                    <a:pt x="219" y="3408"/>
                    <a:pt x="243" y="3413"/>
                    <a:pt x="270" y="3413"/>
                  </a:cubicBezTo>
                  <a:cubicBezTo>
                    <a:pt x="309" y="3413"/>
                    <a:pt x="352" y="3400"/>
                    <a:pt x="386" y="3376"/>
                  </a:cubicBezTo>
                  <a:cubicBezTo>
                    <a:pt x="667" y="3180"/>
                    <a:pt x="958" y="3082"/>
                    <a:pt x="1252" y="3082"/>
                  </a:cubicBezTo>
                  <a:cubicBezTo>
                    <a:pt x="1276" y="3082"/>
                    <a:pt x="1297" y="3082"/>
                    <a:pt x="1321" y="3082"/>
                  </a:cubicBezTo>
                  <a:cubicBezTo>
                    <a:pt x="1859" y="3109"/>
                    <a:pt x="2261" y="3448"/>
                    <a:pt x="2407" y="3590"/>
                  </a:cubicBezTo>
                  <a:cubicBezTo>
                    <a:pt x="2447" y="3628"/>
                    <a:pt x="2500" y="3649"/>
                    <a:pt x="2552" y="3649"/>
                  </a:cubicBezTo>
                  <a:cubicBezTo>
                    <a:pt x="2558" y="3649"/>
                    <a:pt x="2563" y="3649"/>
                    <a:pt x="2569" y="3649"/>
                  </a:cubicBezTo>
                  <a:cubicBezTo>
                    <a:pt x="2627" y="3644"/>
                    <a:pt x="2682" y="3615"/>
                    <a:pt x="2717" y="3567"/>
                  </a:cubicBezTo>
                  <a:cubicBezTo>
                    <a:pt x="2725" y="3556"/>
                    <a:pt x="2732" y="3548"/>
                    <a:pt x="2740" y="3540"/>
                  </a:cubicBezTo>
                  <a:cubicBezTo>
                    <a:pt x="2907" y="3334"/>
                    <a:pt x="3154" y="3214"/>
                    <a:pt x="3469" y="3185"/>
                  </a:cubicBezTo>
                  <a:cubicBezTo>
                    <a:pt x="3474" y="3185"/>
                    <a:pt x="3477" y="3185"/>
                    <a:pt x="3482" y="3183"/>
                  </a:cubicBezTo>
                  <a:cubicBezTo>
                    <a:pt x="3482" y="3183"/>
                    <a:pt x="3599" y="3167"/>
                    <a:pt x="3691" y="3164"/>
                  </a:cubicBezTo>
                  <a:cubicBezTo>
                    <a:pt x="3694" y="3164"/>
                    <a:pt x="3699" y="3164"/>
                    <a:pt x="3704" y="3164"/>
                  </a:cubicBezTo>
                  <a:cubicBezTo>
                    <a:pt x="3710" y="3164"/>
                    <a:pt x="3715" y="3164"/>
                    <a:pt x="3720" y="3164"/>
                  </a:cubicBezTo>
                  <a:cubicBezTo>
                    <a:pt x="3728" y="3164"/>
                    <a:pt x="3736" y="3164"/>
                    <a:pt x="3741" y="3164"/>
                  </a:cubicBezTo>
                  <a:cubicBezTo>
                    <a:pt x="3826" y="3164"/>
                    <a:pt x="4128" y="3156"/>
                    <a:pt x="4443" y="3061"/>
                  </a:cubicBezTo>
                  <a:cubicBezTo>
                    <a:pt x="4690" y="2987"/>
                    <a:pt x="4891" y="2876"/>
                    <a:pt x="5042" y="2733"/>
                  </a:cubicBezTo>
                  <a:cubicBezTo>
                    <a:pt x="5201" y="2582"/>
                    <a:pt x="5307" y="2396"/>
                    <a:pt x="5355" y="2182"/>
                  </a:cubicBezTo>
                  <a:cubicBezTo>
                    <a:pt x="5460" y="1705"/>
                    <a:pt x="5267" y="1435"/>
                    <a:pt x="5087" y="1289"/>
                  </a:cubicBezTo>
                  <a:cubicBezTo>
                    <a:pt x="4896" y="1138"/>
                    <a:pt x="4637" y="1057"/>
                    <a:pt x="4351" y="1057"/>
                  </a:cubicBezTo>
                  <a:cubicBezTo>
                    <a:pt x="4195" y="1057"/>
                    <a:pt x="4038" y="1083"/>
                    <a:pt x="3908" y="1130"/>
                  </a:cubicBezTo>
                  <a:cubicBezTo>
                    <a:pt x="3850" y="1030"/>
                    <a:pt x="3734" y="850"/>
                    <a:pt x="3556" y="659"/>
                  </a:cubicBezTo>
                  <a:cubicBezTo>
                    <a:pt x="3246" y="331"/>
                    <a:pt x="2889" y="111"/>
                    <a:pt x="2492" y="8"/>
                  </a:cubicBezTo>
                  <a:cubicBezTo>
                    <a:pt x="2473" y="3"/>
                    <a:pt x="2457" y="0"/>
                    <a:pt x="2439" y="0"/>
                  </a:cubicBezTo>
                  <a:lnTo>
                    <a:pt x="2439"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7" name="Freeform 6"/>
            <p:cNvSpPr>
              <a:spLocks noChangeArrowheads="1"/>
            </p:cNvSpPr>
            <p:nvPr/>
          </p:nvSpPr>
          <p:spPr bwMode="auto">
            <a:xfrm>
              <a:off x="10621624" y="6718607"/>
              <a:ext cx="4856344" cy="3785754"/>
            </a:xfrm>
            <a:custGeom>
              <a:avLst/>
              <a:gdLst>
                <a:gd name="T0" fmla="*/ 4388 w 5967"/>
                <a:gd name="T1" fmla="*/ 4650 h 4651"/>
                <a:gd name="T2" fmla="*/ 4388 w 5967"/>
                <a:gd name="T3" fmla="*/ 4650 h 4651"/>
                <a:gd name="T4" fmla="*/ 4364 w 5967"/>
                <a:gd name="T5" fmla="*/ 4647 h 4651"/>
                <a:gd name="T6" fmla="*/ 2979 w 5967"/>
                <a:gd name="T7" fmla="*/ 3702 h 4651"/>
                <a:gd name="T8" fmla="*/ 2780 w 5967"/>
                <a:gd name="T9" fmla="*/ 3167 h 4651"/>
                <a:gd name="T10" fmla="*/ 2460 w 5967"/>
                <a:gd name="T11" fmla="*/ 3212 h 4651"/>
                <a:gd name="T12" fmla="*/ 1960 w 5967"/>
                <a:gd name="T13" fmla="*/ 3082 h 4651"/>
                <a:gd name="T14" fmla="*/ 1279 w 5967"/>
                <a:gd name="T15" fmla="*/ 3262 h 4651"/>
                <a:gd name="T16" fmla="*/ 392 w 5967"/>
                <a:gd name="T17" fmla="*/ 2883 h 4651"/>
                <a:gd name="T18" fmla="*/ 13 w 5967"/>
                <a:gd name="T19" fmla="*/ 2388 h 4651"/>
                <a:gd name="T20" fmla="*/ 0 w 5967"/>
                <a:gd name="T21" fmla="*/ 2333 h 4651"/>
                <a:gd name="T22" fmla="*/ 283 w 5967"/>
                <a:gd name="T23" fmla="*/ 1520 h 4651"/>
                <a:gd name="T24" fmla="*/ 1070 w 5967"/>
                <a:gd name="T25" fmla="*/ 1136 h 4651"/>
                <a:gd name="T26" fmla="*/ 1311 w 5967"/>
                <a:gd name="T27" fmla="*/ 1115 h 4651"/>
                <a:gd name="T28" fmla="*/ 1321 w 5967"/>
                <a:gd name="T29" fmla="*/ 1115 h 4651"/>
                <a:gd name="T30" fmla="*/ 1329 w 5967"/>
                <a:gd name="T31" fmla="*/ 1115 h 4651"/>
                <a:gd name="T32" fmla="*/ 1353 w 5967"/>
                <a:gd name="T33" fmla="*/ 1115 h 4651"/>
                <a:gd name="T34" fmla="*/ 2023 w 5967"/>
                <a:gd name="T35" fmla="*/ 1017 h 4651"/>
                <a:gd name="T36" fmla="*/ 2881 w 5967"/>
                <a:gd name="T37" fmla="*/ 198 h 4651"/>
                <a:gd name="T38" fmla="*/ 2892 w 5967"/>
                <a:gd name="T39" fmla="*/ 145 h 4651"/>
                <a:gd name="T40" fmla="*/ 2971 w 5967"/>
                <a:gd name="T41" fmla="*/ 61 h 4651"/>
                <a:gd name="T42" fmla="*/ 3501 w 5967"/>
                <a:gd name="T43" fmla="*/ 0 h 4651"/>
                <a:gd name="T44" fmla="*/ 4333 w 5967"/>
                <a:gd name="T45" fmla="*/ 254 h 4651"/>
                <a:gd name="T46" fmla="*/ 4860 w 5967"/>
                <a:gd name="T47" fmla="*/ 1271 h 4651"/>
                <a:gd name="T48" fmla="*/ 4788 w 5967"/>
                <a:gd name="T49" fmla="*/ 1382 h 4651"/>
                <a:gd name="T50" fmla="*/ 4441 w 5967"/>
                <a:gd name="T51" fmla="*/ 1625 h 4651"/>
                <a:gd name="T52" fmla="*/ 4359 w 5967"/>
                <a:gd name="T53" fmla="*/ 2235 h 4651"/>
                <a:gd name="T54" fmla="*/ 4367 w 5967"/>
                <a:gd name="T55" fmla="*/ 2240 h 4651"/>
                <a:gd name="T56" fmla="*/ 4372 w 5967"/>
                <a:gd name="T57" fmla="*/ 2240 h 4651"/>
                <a:gd name="T58" fmla="*/ 4375 w 5967"/>
                <a:gd name="T59" fmla="*/ 2227 h 4651"/>
                <a:gd name="T60" fmla="*/ 4454 w 5967"/>
                <a:gd name="T61" fmla="*/ 1636 h 4651"/>
                <a:gd name="T62" fmla="*/ 5034 w 5967"/>
                <a:gd name="T63" fmla="*/ 1364 h 4651"/>
                <a:gd name="T64" fmla="*/ 5108 w 5967"/>
                <a:gd name="T65" fmla="*/ 1366 h 4651"/>
                <a:gd name="T66" fmla="*/ 5884 w 5967"/>
                <a:gd name="T67" fmla="*/ 1753 h 4651"/>
                <a:gd name="T68" fmla="*/ 5911 w 5967"/>
                <a:gd name="T69" fmla="*/ 1814 h 4651"/>
                <a:gd name="T70" fmla="*/ 5132 w 5967"/>
                <a:gd name="T71" fmla="*/ 3246 h 4651"/>
                <a:gd name="T72" fmla="*/ 4333 w 5967"/>
                <a:gd name="T73" fmla="*/ 3585 h 4651"/>
                <a:gd name="T74" fmla="*/ 4356 w 5967"/>
                <a:gd name="T75" fmla="*/ 3948 h 4651"/>
                <a:gd name="T76" fmla="*/ 4714 w 5967"/>
                <a:gd name="T77" fmla="*/ 4247 h 4651"/>
                <a:gd name="T78" fmla="*/ 4783 w 5967"/>
                <a:gd name="T79" fmla="*/ 4332 h 4651"/>
                <a:gd name="T80" fmla="*/ 4740 w 5967"/>
                <a:gd name="T81" fmla="*/ 4430 h 4651"/>
                <a:gd name="T82" fmla="*/ 4446 w 5967"/>
                <a:gd name="T83" fmla="*/ 4631 h 4651"/>
                <a:gd name="T84" fmla="*/ 4388 w 5967"/>
                <a:gd name="T85" fmla="*/ 4650 h 4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67" h="4651">
                  <a:moveTo>
                    <a:pt x="4388" y="4650"/>
                  </a:moveTo>
                  <a:lnTo>
                    <a:pt x="4388" y="4650"/>
                  </a:lnTo>
                  <a:cubicBezTo>
                    <a:pt x="4380" y="4650"/>
                    <a:pt x="4372" y="4647"/>
                    <a:pt x="4364" y="4647"/>
                  </a:cubicBezTo>
                  <a:cubicBezTo>
                    <a:pt x="3556" y="4446"/>
                    <a:pt x="3167" y="4022"/>
                    <a:pt x="2979" y="3702"/>
                  </a:cubicBezTo>
                  <a:cubicBezTo>
                    <a:pt x="2855" y="3487"/>
                    <a:pt x="2805" y="3291"/>
                    <a:pt x="2780" y="3167"/>
                  </a:cubicBezTo>
                  <a:cubicBezTo>
                    <a:pt x="2672" y="3196"/>
                    <a:pt x="2563" y="3212"/>
                    <a:pt x="2460" y="3212"/>
                  </a:cubicBezTo>
                  <a:cubicBezTo>
                    <a:pt x="2216" y="3212"/>
                    <a:pt x="2044" y="3132"/>
                    <a:pt x="1960" y="3082"/>
                  </a:cubicBezTo>
                  <a:cubicBezTo>
                    <a:pt x="1729" y="3201"/>
                    <a:pt x="1499" y="3262"/>
                    <a:pt x="1279" y="3262"/>
                  </a:cubicBezTo>
                  <a:cubicBezTo>
                    <a:pt x="956" y="3262"/>
                    <a:pt x="659" y="3135"/>
                    <a:pt x="392" y="2883"/>
                  </a:cubicBezTo>
                  <a:cubicBezTo>
                    <a:pt x="186" y="2690"/>
                    <a:pt x="58" y="2473"/>
                    <a:pt x="13" y="2388"/>
                  </a:cubicBezTo>
                  <a:cubicBezTo>
                    <a:pt x="3" y="2373"/>
                    <a:pt x="0" y="2354"/>
                    <a:pt x="0" y="2333"/>
                  </a:cubicBezTo>
                  <a:cubicBezTo>
                    <a:pt x="13" y="2105"/>
                    <a:pt x="74" y="1776"/>
                    <a:pt x="283" y="1520"/>
                  </a:cubicBezTo>
                  <a:cubicBezTo>
                    <a:pt x="466" y="1297"/>
                    <a:pt x="731" y="1167"/>
                    <a:pt x="1070" y="1136"/>
                  </a:cubicBezTo>
                  <a:cubicBezTo>
                    <a:pt x="1311" y="1115"/>
                    <a:pt x="1311" y="1115"/>
                    <a:pt x="1311" y="1115"/>
                  </a:cubicBezTo>
                  <a:cubicBezTo>
                    <a:pt x="1313" y="1115"/>
                    <a:pt x="1316" y="1115"/>
                    <a:pt x="1321" y="1115"/>
                  </a:cubicBezTo>
                  <a:cubicBezTo>
                    <a:pt x="1321" y="1115"/>
                    <a:pt x="1327" y="1115"/>
                    <a:pt x="1329" y="1115"/>
                  </a:cubicBezTo>
                  <a:cubicBezTo>
                    <a:pt x="1332" y="1115"/>
                    <a:pt x="1340" y="1115"/>
                    <a:pt x="1353" y="1115"/>
                  </a:cubicBezTo>
                  <a:cubicBezTo>
                    <a:pt x="1432" y="1115"/>
                    <a:pt x="1719" y="1107"/>
                    <a:pt x="2023" y="1017"/>
                  </a:cubicBezTo>
                  <a:cubicBezTo>
                    <a:pt x="2497" y="873"/>
                    <a:pt x="2794" y="590"/>
                    <a:pt x="2881" y="198"/>
                  </a:cubicBezTo>
                  <a:cubicBezTo>
                    <a:pt x="2884" y="180"/>
                    <a:pt x="2887" y="164"/>
                    <a:pt x="2892" y="145"/>
                  </a:cubicBezTo>
                  <a:cubicBezTo>
                    <a:pt x="2897" y="103"/>
                    <a:pt x="2929" y="71"/>
                    <a:pt x="2971" y="61"/>
                  </a:cubicBezTo>
                  <a:cubicBezTo>
                    <a:pt x="3159" y="21"/>
                    <a:pt x="3340" y="0"/>
                    <a:pt x="3501" y="0"/>
                  </a:cubicBezTo>
                  <a:cubicBezTo>
                    <a:pt x="3832" y="0"/>
                    <a:pt x="4113" y="84"/>
                    <a:pt x="4333" y="254"/>
                  </a:cubicBezTo>
                  <a:cubicBezTo>
                    <a:pt x="4735" y="561"/>
                    <a:pt x="4835" y="1067"/>
                    <a:pt x="4860" y="1271"/>
                  </a:cubicBezTo>
                  <a:cubicBezTo>
                    <a:pt x="4865" y="1318"/>
                    <a:pt x="4835" y="1366"/>
                    <a:pt x="4788" y="1382"/>
                  </a:cubicBezTo>
                  <a:cubicBezTo>
                    <a:pt x="4645" y="1424"/>
                    <a:pt x="4523" y="1509"/>
                    <a:pt x="4441" y="1625"/>
                  </a:cubicBezTo>
                  <a:cubicBezTo>
                    <a:pt x="4308" y="1803"/>
                    <a:pt x="4279" y="2036"/>
                    <a:pt x="4359" y="2235"/>
                  </a:cubicBezTo>
                  <a:cubicBezTo>
                    <a:pt x="4359" y="2240"/>
                    <a:pt x="4364" y="2240"/>
                    <a:pt x="4367" y="2240"/>
                  </a:cubicBezTo>
                  <a:cubicBezTo>
                    <a:pt x="4367" y="2240"/>
                    <a:pt x="4369" y="2240"/>
                    <a:pt x="4372" y="2240"/>
                  </a:cubicBezTo>
                  <a:cubicBezTo>
                    <a:pt x="4375" y="2237"/>
                    <a:pt x="4377" y="2232"/>
                    <a:pt x="4375" y="2227"/>
                  </a:cubicBezTo>
                  <a:cubicBezTo>
                    <a:pt x="4298" y="2036"/>
                    <a:pt x="4327" y="1808"/>
                    <a:pt x="4454" y="1636"/>
                  </a:cubicBezTo>
                  <a:cubicBezTo>
                    <a:pt x="4584" y="1462"/>
                    <a:pt x="4791" y="1364"/>
                    <a:pt x="5034" y="1364"/>
                  </a:cubicBezTo>
                  <a:cubicBezTo>
                    <a:pt x="5058" y="1364"/>
                    <a:pt x="5084" y="1364"/>
                    <a:pt x="5108" y="1366"/>
                  </a:cubicBezTo>
                  <a:cubicBezTo>
                    <a:pt x="5476" y="1395"/>
                    <a:pt x="5733" y="1591"/>
                    <a:pt x="5884" y="1753"/>
                  </a:cubicBezTo>
                  <a:cubicBezTo>
                    <a:pt x="5900" y="1769"/>
                    <a:pt x="5911" y="1790"/>
                    <a:pt x="5911" y="1814"/>
                  </a:cubicBezTo>
                  <a:cubicBezTo>
                    <a:pt x="5966" y="2399"/>
                    <a:pt x="5696" y="2894"/>
                    <a:pt x="5132" y="3246"/>
                  </a:cubicBezTo>
                  <a:cubicBezTo>
                    <a:pt x="4801" y="3453"/>
                    <a:pt x="4467" y="3551"/>
                    <a:pt x="4333" y="3585"/>
                  </a:cubicBezTo>
                  <a:cubicBezTo>
                    <a:pt x="4295" y="3720"/>
                    <a:pt x="4303" y="3842"/>
                    <a:pt x="4356" y="3948"/>
                  </a:cubicBezTo>
                  <a:cubicBezTo>
                    <a:pt x="4459" y="4157"/>
                    <a:pt x="4711" y="4247"/>
                    <a:pt x="4714" y="4247"/>
                  </a:cubicBezTo>
                  <a:cubicBezTo>
                    <a:pt x="4751" y="4260"/>
                    <a:pt x="4777" y="4292"/>
                    <a:pt x="4783" y="4332"/>
                  </a:cubicBezTo>
                  <a:cubicBezTo>
                    <a:pt x="4791" y="4369"/>
                    <a:pt x="4772" y="4409"/>
                    <a:pt x="4740" y="4430"/>
                  </a:cubicBezTo>
                  <a:cubicBezTo>
                    <a:pt x="4446" y="4631"/>
                    <a:pt x="4446" y="4631"/>
                    <a:pt x="4446" y="4631"/>
                  </a:cubicBezTo>
                  <a:cubicBezTo>
                    <a:pt x="4431" y="4642"/>
                    <a:pt x="4409" y="4650"/>
                    <a:pt x="4388" y="4650"/>
                  </a:cubicBezTo>
                </a:path>
              </a:pathLst>
            </a:custGeom>
            <a:solidFill>
              <a:srgbClr val="8FA1B4"/>
            </a:solidFill>
            <a:ln>
              <a:noFill/>
            </a:ln>
            <a:effectLst/>
            <a:extLst/>
          </p:spPr>
          <p:txBody>
            <a:bodyPr wrap="none" anchor="ctr"/>
            <a:lstStyle/>
            <a:p>
              <a:endParaRPr lang="en-US" sz="1600" dirty="0">
                <a:latin typeface="+mj-ea"/>
                <a:ea typeface="+mj-ea"/>
              </a:endParaRPr>
            </a:p>
          </p:txBody>
        </p:sp>
        <p:sp>
          <p:nvSpPr>
            <p:cNvPr id="28" name="Freeform 7"/>
            <p:cNvSpPr>
              <a:spLocks noChangeArrowheads="1"/>
            </p:cNvSpPr>
            <p:nvPr/>
          </p:nvSpPr>
          <p:spPr bwMode="auto">
            <a:xfrm>
              <a:off x="10531825" y="6632404"/>
              <a:ext cx="5032350" cy="3954569"/>
            </a:xfrm>
            <a:custGeom>
              <a:avLst/>
              <a:gdLst>
                <a:gd name="T0" fmla="*/ 3607 w 6182"/>
                <a:gd name="T1" fmla="*/ 209 h 4860"/>
                <a:gd name="T2" fmla="*/ 4862 w 6182"/>
                <a:gd name="T3" fmla="*/ 1388 h 4860"/>
                <a:gd name="T4" fmla="*/ 4370 w 6182"/>
                <a:gd name="T5" fmla="*/ 2381 h 4860"/>
                <a:gd name="T6" fmla="*/ 4515 w 6182"/>
                <a:gd name="T7" fmla="*/ 2441 h 4860"/>
                <a:gd name="T8" fmla="*/ 4645 w 6182"/>
                <a:gd name="T9" fmla="*/ 1803 h 4860"/>
                <a:gd name="T10" fmla="*/ 5206 w 6182"/>
                <a:gd name="T11" fmla="*/ 1575 h 4860"/>
                <a:gd name="T12" fmla="*/ 4356 w 6182"/>
                <a:gd name="T13" fmla="*/ 3604 h 4860"/>
                <a:gd name="T14" fmla="*/ 4494 w 6182"/>
                <a:gd name="T15" fmla="*/ 4653 h 4860"/>
                <a:gd name="T16" fmla="*/ 2566 w 6182"/>
                <a:gd name="T17" fmla="*/ 3215 h 4860"/>
                <a:gd name="T18" fmla="*/ 1385 w 6182"/>
                <a:gd name="T19" fmla="*/ 3265 h 4860"/>
                <a:gd name="T20" fmla="*/ 469 w 6182"/>
                <a:gd name="T21" fmla="*/ 1692 h 4860"/>
                <a:gd name="T22" fmla="*/ 1427 w 6182"/>
                <a:gd name="T23" fmla="*/ 1324 h 4860"/>
                <a:gd name="T24" fmla="*/ 1459 w 6182"/>
                <a:gd name="T25" fmla="*/ 1324 h 4860"/>
                <a:gd name="T26" fmla="*/ 3088 w 6182"/>
                <a:gd name="T27" fmla="*/ 326 h 4860"/>
                <a:gd name="T28" fmla="*/ 3607 w 6182"/>
                <a:gd name="T29" fmla="*/ 209 h 4860"/>
                <a:gd name="T30" fmla="*/ 3607 w 6182"/>
                <a:gd name="T31" fmla="*/ 0 h 4860"/>
                <a:gd name="T32" fmla="*/ 3053 w 6182"/>
                <a:gd name="T33" fmla="*/ 66 h 4860"/>
                <a:gd name="T34" fmla="*/ 2886 w 6182"/>
                <a:gd name="T35" fmla="*/ 281 h 4860"/>
                <a:gd name="T36" fmla="*/ 1459 w 6182"/>
                <a:gd name="T37" fmla="*/ 1117 h 4860"/>
                <a:gd name="T38" fmla="*/ 1427 w 6182"/>
                <a:gd name="T39" fmla="*/ 1117 h 4860"/>
                <a:gd name="T40" fmla="*/ 1168 w 6182"/>
                <a:gd name="T41" fmla="*/ 1138 h 4860"/>
                <a:gd name="T42" fmla="*/ 307 w 6182"/>
                <a:gd name="T43" fmla="*/ 1562 h 4860"/>
                <a:gd name="T44" fmla="*/ 27 w 6182"/>
                <a:gd name="T45" fmla="*/ 2542 h 4860"/>
                <a:gd name="T46" fmla="*/ 1385 w 6182"/>
                <a:gd name="T47" fmla="*/ 3474 h 4860"/>
                <a:gd name="T48" fmla="*/ 2566 w 6182"/>
                <a:gd name="T49" fmla="*/ 3421 h 4860"/>
                <a:gd name="T50" fmla="*/ 2995 w 6182"/>
                <a:gd name="T51" fmla="*/ 3861 h 4860"/>
                <a:gd name="T52" fmla="*/ 4446 w 6182"/>
                <a:gd name="T53" fmla="*/ 4851 h 4860"/>
                <a:gd name="T54" fmla="*/ 4611 w 6182"/>
                <a:gd name="T55" fmla="*/ 4822 h 4860"/>
                <a:gd name="T56" fmla="*/ 4995 w 6182"/>
                <a:gd name="T57" fmla="*/ 4422 h 4860"/>
                <a:gd name="T58" fmla="*/ 4629 w 6182"/>
                <a:gd name="T59" fmla="*/ 4110 h 4860"/>
                <a:gd name="T60" fmla="*/ 5291 w 6182"/>
                <a:gd name="T61" fmla="*/ 3442 h 4860"/>
                <a:gd name="T62" fmla="*/ 6067 w 6182"/>
                <a:gd name="T63" fmla="*/ 1787 h 4860"/>
                <a:gd name="T64" fmla="*/ 5140 w 6182"/>
                <a:gd name="T65" fmla="*/ 1366 h 4860"/>
                <a:gd name="T66" fmla="*/ 5069 w 6182"/>
                <a:gd name="T67" fmla="*/ 1363 h 4860"/>
                <a:gd name="T68" fmla="*/ 3607 w 6182"/>
                <a:gd name="T69" fmla="*/ 0 h 4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82" h="4860">
                  <a:moveTo>
                    <a:pt x="3607" y="209"/>
                  </a:moveTo>
                  <a:lnTo>
                    <a:pt x="3607" y="209"/>
                  </a:lnTo>
                  <a:cubicBezTo>
                    <a:pt x="3917" y="209"/>
                    <a:pt x="4174" y="286"/>
                    <a:pt x="4375" y="442"/>
                  </a:cubicBezTo>
                  <a:cubicBezTo>
                    <a:pt x="4751" y="728"/>
                    <a:pt x="4841" y="1210"/>
                    <a:pt x="4862" y="1388"/>
                  </a:cubicBezTo>
                  <a:cubicBezTo>
                    <a:pt x="4701" y="1440"/>
                    <a:pt x="4560" y="1536"/>
                    <a:pt x="4462" y="1671"/>
                  </a:cubicBezTo>
                  <a:cubicBezTo>
                    <a:pt x="4311" y="1877"/>
                    <a:pt x="4274" y="2150"/>
                    <a:pt x="4370" y="2381"/>
                  </a:cubicBezTo>
                  <a:cubicBezTo>
                    <a:pt x="4385" y="2423"/>
                    <a:pt x="4428" y="2449"/>
                    <a:pt x="4473" y="2449"/>
                  </a:cubicBezTo>
                  <a:cubicBezTo>
                    <a:pt x="4486" y="2449"/>
                    <a:pt x="4502" y="2446"/>
                    <a:pt x="4515" y="2441"/>
                  </a:cubicBezTo>
                  <a:cubicBezTo>
                    <a:pt x="4573" y="2420"/>
                    <a:pt x="4600" y="2354"/>
                    <a:pt x="4579" y="2296"/>
                  </a:cubicBezTo>
                  <a:cubicBezTo>
                    <a:pt x="4513" y="2137"/>
                    <a:pt x="4539" y="1949"/>
                    <a:pt x="4645" y="1803"/>
                  </a:cubicBezTo>
                  <a:cubicBezTo>
                    <a:pt x="4753" y="1652"/>
                    <a:pt x="4928" y="1573"/>
                    <a:pt x="5140" y="1573"/>
                  </a:cubicBezTo>
                  <a:cubicBezTo>
                    <a:pt x="5162" y="1573"/>
                    <a:pt x="5185" y="1573"/>
                    <a:pt x="5206" y="1575"/>
                  </a:cubicBezTo>
                  <a:cubicBezTo>
                    <a:pt x="5548" y="1602"/>
                    <a:pt x="5787" y="1790"/>
                    <a:pt x="5916" y="1928"/>
                  </a:cubicBezTo>
                  <a:cubicBezTo>
                    <a:pt x="6040" y="3259"/>
                    <a:pt x="4356" y="3604"/>
                    <a:pt x="4356" y="3604"/>
                  </a:cubicBezTo>
                  <a:cubicBezTo>
                    <a:pt x="4142" y="4237"/>
                    <a:pt x="4788" y="4451"/>
                    <a:pt x="4788" y="4451"/>
                  </a:cubicBezTo>
                  <a:cubicBezTo>
                    <a:pt x="4494" y="4653"/>
                    <a:pt x="4494" y="4653"/>
                    <a:pt x="4494" y="4653"/>
                  </a:cubicBezTo>
                  <a:cubicBezTo>
                    <a:pt x="3001" y="4282"/>
                    <a:pt x="2976" y="3138"/>
                    <a:pt x="2976" y="3138"/>
                  </a:cubicBezTo>
                  <a:cubicBezTo>
                    <a:pt x="2821" y="3194"/>
                    <a:pt x="2683" y="3215"/>
                    <a:pt x="2566" y="3215"/>
                  </a:cubicBezTo>
                  <a:cubicBezTo>
                    <a:pt x="2248" y="3215"/>
                    <a:pt x="2073" y="3066"/>
                    <a:pt x="2073" y="3066"/>
                  </a:cubicBezTo>
                  <a:cubicBezTo>
                    <a:pt x="1816" y="3209"/>
                    <a:pt x="1589" y="3265"/>
                    <a:pt x="1385" y="3265"/>
                  </a:cubicBezTo>
                  <a:cubicBezTo>
                    <a:pt x="691" y="3265"/>
                    <a:pt x="294" y="2603"/>
                    <a:pt x="209" y="2446"/>
                  </a:cubicBezTo>
                  <a:cubicBezTo>
                    <a:pt x="220" y="2240"/>
                    <a:pt x="273" y="1930"/>
                    <a:pt x="469" y="1692"/>
                  </a:cubicBezTo>
                  <a:cubicBezTo>
                    <a:pt x="633" y="1491"/>
                    <a:pt x="874" y="1374"/>
                    <a:pt x="1187" y="1345"/>
                  </a:cubicBezTo>
                  <a:cubicBezTo>
                    <a:pt x="1427" y="1324"/>
                    <a:pt x="1427" y="1324"/>
                    <a:pt x="1427" y="1324"/>
                  </a:cubicBezTo>
                  <a:cubicBezTo>
                    <a:pt x="1427" y="1324"/>
                    <a:pt x="1427" y="1324"/>
                    <a:pt x="1430" y="1324"/>
                  </a:cubicBezTo>
                  <a:cubicBezTo>
                    <a:pt x="1430" y="1324"/>
                    <a:pt x="1441" y="1324"/>
                    <a:pt x="1459" y="1324"/>
                  </a:cubicBezTo>
                  <a:cubicBezTo>
                    <a:pt x="1552" y="1324"/>
                    <a:pt x="1843" y="1316"/>
                    <a:pt x="2158" y="1221"/>
                  </a:cubicBezTo>
                  <a:cubicBezTo>
                    <a:pt x="2669" y="1067"/>
                    <a:pt x="2993" y="757"/>
                    <a:pt x="3088" y="326"/>
                  </a:cubicBezTo>
                  <a:cubicBezTo>
                    <a:pt x="3093" y="307"/>
                    <a:pt x="3096" y="289"/>
                    <a:pt x="3099" y="267"/>
                  </a:cubicBezTo>
                  <a:cubicBezTo>
                    <a:pt x="3281" y="228"/>
                    <a:pt x="3451" y="209"/>
                    <a:pt x="3607" y="209"/>
                  </a:cubicBezTo>
                  <a:lnTo>
                    <a:pt x="3607" y="0"/>
                  </a:lnTo>
                  <a:lnTo>
                    <a:pt x="3607" y="0"/>
                  </a:lnTo>
                  <a:lnTo>
                    <a:pt x="3607" y="0"/>
                  </a:lnTo>
                  <a:cubicBezTo>
                    <a:pt x="3437" y="0"/>
                    <a:pt x="3250" y="24"/>
                    <a:pt x="3053" y="66"/>
                  </a:cubicBezTo>
                  <a:cubicBezTo>
                    <a:pt x="2971" y="84"/>
                    <a:pt x="2911" y="151"/>
                    <a:pt x="2894" y="233"/>
                  </a:cubicBezTo>
                  <a:cubicBezTo>
                    <a:pt x="2892" y="249"/>
                    <a:pt x="2889" y="267"/>
                    <a:pt x="2886" y="281"/>
                  </a:cubicBezTo>
                  <a:cubicBezTo>
                    <a:pt x="2805" y="640"/>
                    <a:pt x="2540" y="889"/>
                    <a:pt x="2098" y="1022"/>
                  </a:cubicBezTo>
                  <a:cubicBezTo>
                    <a:pt x="1809" y="1109"/>
                    <a:pt x="1536" y="1117"/>
                    <a:pt x="1459" y="1117"/>
                  </a:cubicBezTo>
                  <a:cubicBezTo>
                    <a:pt x="1449" y="1117"/>
                    <a:pt x="1443" y="1117"/>
                    <a:pt x="1441" y="1117"/>
                  </a:cubicBezTo>
                  <a:cubicBezTo>
                    <a:pt x="1435" y="1117"/>
                    <a:pt x="1430" y="1117"/>
                    <a:pt x="1427" y="1117"/>
                  </a:cubicBezTo>
                  <a:cubicBezTo>
                    <a:pt x="1419" y="1117"/>
                    <a:pt x="1414" y="1117"/>
                    <a:pt x="1409" y="1117"/>
                  </a:cubicBezTo>
                  <a:cubicBezTo>
                    <a:pt x="1168" y="1138"/>
                    <a:pt x="1168" y="1138"/>
                    <a:pt x="1168" y="1138"/>
                  </a:cubicBezTo>
                  <a:lnTo>
                    <a:pt x="1168" y="1138"/>
                  </a:lnTo>
                  <a:cubicBezTo>
                    <a:pt x="800" y="1173"/>
                    <a:pt x="509" y="1316"/>
                    <a:pt x="307" y="1562"/>
                  </a:cubicBezTo>
                  <a:cubicBezTo>
                    <a:pt x="82" y="1840"/>
                    <a:pt x="16" y="2190"/>
                    <a:pt x="3" y="2433"/>
                  </a:cubicBezTo>
                  <a:cubicBezTo>
                    <a:pt x="0" y="2471"/>
                    <a:pt x="8" y="2510"/>
                    <a:pt x="27" y="2542"/>
                  </a:cubicBezTo>
                  <a:cubicBezTo>
                    <a:pt x="74" y="2632"/>
                    <a:pt x="209" y="2860"/>
                    <a:pt x="426" y="3066"/>
                  </a:cubicBezTo>
                  <a:cubicBezTo>
                    <a:pt x="710" y="3331"/>
                    <a:pt x="1041" y="3474"/>
                    <a:pt x="1385" y="3474"/>
                  </a:cubicBezTo>
                  <a:cubicBezTo>
                    <a:pt x="1605" y="3474"/>
                    <a:pt x="1833" y="3416"/>
                    <a:pt x="2063" y="3305"/>
                  </a:cubicBezTo>
                  <a:cubicBezTo>
                    <a:pt x="2169" y="3357"/>
                    <a:pt x="2338" y="3421"/>
                    <a:pt x="2566" y="3421"/>
                  </a:cubicBezTo>
                  <a:cubicBezTo>
                    <a:pt x="2646" y="3421"/>
                    <a:pt x="2728" y="3413"/>
                    <a:pt x="2810" y="3397"/>
                  </a:cubicBezTo>
                  <a:cubicBezTo>
                    <a:pt x="2839" y="3524"/>
                    <a:pt x="2897" y="3689"/>
                    <a:pt x="2995" y="3861"/>
                  </a:cubicBezTo>
                  <a:cubicBezTo>
                    <a:pt x="3122" y="4078"/>
                    <a:pt x="3292" y="4266"/>
                    <a:pt x="3503" y="4425"/>
                  </a:cubicBezTo>
                  <a:cubicBezTo>
                    <a:pt x="3760" y="4618"/>
                    <a:pt x="4078" y="4761"/>
                    <a:pt x="4446" y="4851"/>
                  </a:cubicBezTo>
                  <a:cubicBezTo>
                    <a:pt x="4462" y="4856"/>
                    <a:pt x="4478" y="4859"/>
                    <a:pt x="4494" y="4859"/>
                  </a:cubicBezTo>
                  <a:cubicBezTo>
                    <a:pt x="4537" y="4859"/>
                    <a:pt x="4576" y="4846"/>
                    <a:pt x="4611" y="4822"/>
                  </a:cubicBezTo>
                  <a:cubicBezTo>
                    <a:pt x="4905" y="4623"/>
                    <a:pt x="4905" y="4623"/>
                    <a:pt x="4905" y="4623"/>
                  </a:cubicBezTo>
                  <a:cubicBezTo>
                    <a:pt x="4971" y="4578"/>
                    <a:pt x="5005" y="4499"/>
                    <a:pt x="4995" y="4422"/>
                  </a:cubicBezTo>
                  <a:cubicBezTo>
                    <a:pt x="4981" y="4342"/>
                    <a:pt x="4928" y="4279"/>
                    <a:pt x="4854" y="4255"/>
                  </a:cubicBezTo>
                  <a:cubicBezTo>
                    <a:pt x="4844" y="4252"/>
                    <a:pt x="4722" y="4208"/>
                    <a:pt x="4629" y="4110"/>
                  </a:cubicBezTo>
                  <a:cubicBezTo>
                    <a:pt x="4537" y="4014"/>
                    <a:pt x="4504" y="3908"/>
                    <a:pt x="4526" y="3776"/>
                  </a:cubicBezTo>
                  <a:cubicBezTo>
                    <a:pt x="4690" y="3728"/>
                    <a:pt x="4995" y="3627"/>
                    <a:pt x="5291" y="3442"/>
                  </a:cubicBezTo>
                  <a:cubicBezTo>
                    <a:pt x="5892" y="3066"/>
                    <a:pt x="6181" y="2536"/>
                    <a:pt x="6120" y="1909"/>
                  </a:cubicBezTo>
                  <a:cubicBezTo>
                    <a:pt x="6117" y="1864"/>
                    <a:pt x="6096" y="1821"/>
                    <a:pt x="6067" y="1787"/>
                  </a:cubicBezTo>
                  <a:cubicBezTo>
                    <a:pt x="5903" y="1612"/>
                    <a:pt x="5625" y="1401"/>
                    <a:pt x="5222" y="1369"/>
                  </a:cubicBezTo>
                  <a:cubicBezTo>
                    <a:pt x="5196" y="1366"/>
                    <a:pt x="5167" y="1366"/>
                    <a:pt x="5140" y="1366"/>
                  </a:cubicBezTo>
                  <a:cubicBezTo>
                    <a:pt x="5116" y="1366"/>
                    <a:pt x="5093" y="1366"/>
                    <a:pt x="5069" y="1369"/>
                  </a:cubicBezTo>
                  <a:cubicBezTo>
                    <a:pt x="5069" y="1366"/>
                    <a:pt x="5069" y="1366"/>
                    <a:pt x="5069" y="1363"/>
                  </a:cubicBezTo>
                  <a:cubicBezTo>
                    <a:pt x="5042" y="1149"/>
                    <a:pt x="4936" y="609"/>
                    <a:pt x="4502" y="278"/>
                  </a:cubicBezTo>
                  <a:cubicBezTo>
                    <a:pt x="4264" y="92"/>
                    <a:pt x="3962" y="0"/>
                    <a:pt x="3607" y="0"/>
                  </a:cubicBezTo>
                  <a:lnTo>
                    <a:pt x="3607"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9" name="Freeform 8"/>
            <p:cNvSpPr>
              <a:spLocks noChangeArrowheads="1"/>
            </p:cNvSpPr>
            <p:nvPr/>
          </p:nvSpPr>
          <p:spPr bwMode="auto">
            <a:xfrm>
              <a:off x="13843620" y="5734455"/>
              <a:ext cx="2083343" cy="2323894"/>
            </a:xfrm>
            <a:custGeom>
              <a:avLst/>
              <a:gdLst>
                <a:gd name="T0" fmla="*/ 1891 w 2560"/>
                <a:gd name="T1" fmla="*/ 2858 h 2859"/>
                <a:gd name="T2" fmla="*/ 1891 w 2560"/>
                <a:gd name="T3" fmla="*/ 2858 h 2859"/>
                <a:gd name="T4" fmla="*/ 1825 w 2560"/>
                <a:gd name="T5" fmla="*/ 2833 h 2859"/>
                <a:gd name="T6" fmla="*/ 1155 w 2560"/>
                <a:gd name="T7" fmla="*/ 2555 h 2859"/>
                <a:gd name="T8" fmla="*/ 1081 w 2560"/>
                <a:gd name="T9" fmla="*/ 2553 h 2859"/>
                <a:gd name="T10" fmla="*/ 1028 w 2560"/>
                <a:gd name="T11" fmla="*/ 2553 h 2859"/>
                <a:gd name="T12" fmla="*/ 1023 w 2560"/>
                <a:gd name="T13" fmla="*/ 2555 h 2859"/>
                <a:gd name="T14" fmla="*/ 919 w 2560"/>
                <a:gd name="T15" fmla="*/ 2463 h 2859"/>
                <a:gd name="T16" fmla="*/ 390 w 2560"/>
                <a:gd name="T17" fmla="*/ 1446 h 2859"/>
                <a:gd name="T18" fmla="*/ 80 w 2560"/>
                <a:gd name="T19" fmla="*/ 1276 h 2859"/>
                <a:gd name="T20" fmla="*/ 16 w 2560"/>
                <a:gd name="T21" fmla="*/ 1147 h 2859"/>
                <a:gd name="T22" fmla="*/ 331 w 2560"/>
                <a:gd name="T23" fmla="*/ 845 h 2859"/>
                <a:gd name="T24" fmla="*/ 342 w 2560"/>
                <a:gd name="T25" fmla="*/ 842 h 2859"/>
                <a:gd name="T26" fmla="*/ 874 w 2560"/>
                <a:gd name="T27" fmla="*/ 488 h 2859"/>
                <a:gd name="T28" fmla="*/ 941 w 2560"/>
                <a:gd name="T29" fmla="*/ 112 h 2859"/>
                <a:gd name="T30" fmla="*/ 991 w 2560"/>
                <a:gd name="T31" fmla="*/ 16 h 2859"/>
                <a:gd name="T32" fmla="*/ 1044 w 2560"/>
                <a:gd name="T33" fmla="*/ 0 h 2859"/>
                <a:gd name="T34" fmla="*/ 1100 w 2560"/>
                <a:gd name="T35" fmla="*/ 16 h 2859"/>
                <a:gd name="T36" fmla="*/ 1989 w 2560"/>
                <a:gd name="T37" fmla="*/ 2791 h 2859"/>
                <a:gd name="T38" fmla="*/ 1918 w 2560"/>
                <a:gd name="T39" fmla="*/ 2855 h 2859"/>
                <a:gd name="T40" fmla="*/ 1891 w 2560"/>
                <a:gd name="T41" fmla="*/ 2858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0" h="2859">
                  <a:moveTo>
                    <a:pt x="1891" y="2858"/>
                  </a:moveTo>
                  <a:lnTo>
                    <a:pt x="1891" y="2858"/>
                  </a:lnTo>
                  <a:cubicBezTo>
                    <a:pt x="1867" y="2858"/>
                    <a:pt x="1844" y="2850"/>
                    <a:pt x="1825" y="2833"/>
                  </a:cubicBezTo>
                  <a:cubicBezTo>
                    <a:pt x="1627" y="2670"/>
                    <a:pt x="1401" y="2574"/>
                    <a:pt x="1155" y="2555"/>
                  </a:cubicBezTo>
                  <a:cubicBezTo>
                    <a:pt x="1131" y="2553"/>
                    <a:pt x="1105" y="2553"/>
                    <a:pt x="1081" y="2553"/>
                  </a:cubicBezTo>
                  <a:cubicBezTo>
                    <a:pt x="1065" y="2553"/>
                    <a:pt x="1046" y="2553"/>
                    <a:pt x="1028" y="2553"/>
                  </a:cubicBezTo>
                  <a:cubicBezTo>
                    <a:pt x="1028" y="2553"/>
                    <a:pt x="1025" y="2555"/>
                    <a:pt x="1023" y="2555"/>
                  </a:cubicBezTo>
                  <a:cubicBezTo>
                    <a:pt x="972" y="2555"/>
                    <a:pt x="927" y="2516"/>
                    <a:pt x="919" y="2463"/>
                  </a:cubicBezTo>
                  <a:cubicBezTo>
                    <a:pt x="895" y="2262"/>
                    <a:pt x="795" y="1759"/>
                    <a:pt x="390" y="1446"/>
                  </a:cubicBezTo>
                  <a:cubicBezTo>
                    <a:pt x="297" y="1374"/>
                    <a:pt x="191" y="1319"/>
                    <a:pt x="80" y="1276"/>
                  </a:cubicBezTo>
                  <a:cubicBezTo>
                    <a:pt x="27" y="1258"/>
                    <a:pt x="0" y="1200"/>
                    <a:pt x="16" y="1147"/>
                  </a:cubicBezTo>
                  <a:cubicBezTo>
                    <a:pt x="66" y="1004"/>
                    <a:pt x="178" y="895"/>
                    <a:pt x="331" y="845"/>
                  </a:cubicBezTo>
                  <a:cubicBezTo>
                    <a:pt x="334" y="842"/>
                    <a:pt x="339" y="842"/>
                    <a:pt x="342" y="842"/>
                  </a:cubicBezTo>
                  <a:cubicBezTo>
                    <a:pt x="604" y="784"/>
                    <a:pt x="784" y="665"/>
                    <a:pt x="874" y="488"/>
                  </a:cubicBezTo>
                  <a:cubicBezTo>
                    <a:pt x="930" y="381"/>
                    <a:pt x="951" y="254"/>
                    <a:pt x="941" y="112"/>
                  </a:cubicBezTo>
                  <a:cubicBezTo>
                    <a:pt x="938" y="72"/>
                    <a:pt x="956" y="35"/>
                    <a:pt x="991" y="16"/>
                  </a:cubicBezTo>
                  <a:cubicBezTo>
                    <a:pt x="1007" y="5"/>
                    <a:pt x="1025" y="0"/>
                    <a:pt x="1044" y="0"/>
                  </a:cubicBezTo>
                  <a:cubicBezTo>
                    <a:pt x="1062" y="0"/>
                    <a:pt x="1081" y="5"/>
                    <a:pt x="1100" y="16"/>
                  </a:cubicBezTo>
                  <a:cubicBezTo>
                    <a:pt x="2559" y="940"/>
                    <a:pt x="2148" y="2375"/>
                    <a:pt x="1989" y="2791"/>
                  </a:cubicBezTo>
                  <a:cubicBezTo>
                    <a:pt x="1976" y="2823"/>
                    <a:pt x="1949" y="2847"/>
                    <a:pt x="1918" y="2855"/>
                  </a:cubicBezTo>
                  <a:cubicBezTo>
                    <a:pt x="1910" y="2858"/>
                    <a:pt x="1899" y="2858"/>
                    <a:pt x="1891" y="2858"/>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30" name="Freeform 9"/>
            <p:cNvSpPr>
              <a:spLocks noChangeArrowheads="1"/>
            </p:cNvSpPr>
            <p:nvPr/>
          </p:nvSpPr>
          <p:spPr bwMode="auto">
            <a:xfrm>
              <a:off x="13746639" y="5648253"/>
              <a:ext cx="2068976" cy="2496299"/>
            </a:xfrm>
            <a:custGeom>
              <a:avLst/>
              <a:gdLst>
                <a:gd name="T0" fmla="*/ 1160 w 2546"/>
                <a:gd name="T1" fmla="*/ 206 h 3067"/>
                <a:gd name="T2" fmla="*/ 1160 w 2546"/>
                <a:gd name="T3" fmla="*/ 206 h 3067"/>
                <a:gd name="T4" fmla="*/ 2007 w 2546"/>
                <a:gd name="T5" fmla="*/ 2857 h 3067"/>
                <a:gd name="T6" fmla="*/ 1279 w 2546"/>
                <a:gd name="T7" fmla="*/ 2555 h 3067"/>
                <a:gd name="T8" fmla="*/ 1197 w 2546"/>
                <a:gd name="T9" fmla="*/ 2553 h 3067"/>
                <a:gd name="T10" fmla="*/ 1139 w 2546"/>
                <a:gd name="T11" fmla="*/ 2553 h 3067"/>
                <a:gd name="T12" fmla="*/ 569 w 2546"/>
                <a:gd name="T13" fmla="*/ 1467 h 3067"/>
                <a:gd name="T14" fmla="*/ 230 w 2546"/>
                <a:gd name="T15" fmla="*/ 1281 h 3067"/>
                <a:gd name="T16" fmla="*/ 479 w 2546"/>
                <a:gd name="T17" fmla="*/ 1046 h 3067"/>
                <a:gd name="T18" fmla="*/ 1083 w 2546"/>
                <a:gd name="T19" fmla="*/ 638 h 3067"/>
                <a:gd name="T20" fmla="*/ 1160 w 2546"/>
                <a:gd name="T21" fmla="*/ 206 h 3067"/>
                <a:gd name="T22" fmla="*/ 1160 w 2546"/>
                <a:gd name="T23" fmla="*/ 0 h 3067"/>
                <a:gd name="T24" fmla="*/ 1160 w 2546"/>
                <a:gd name="T25" fmla="*/ 0 h 3067"/>
                <a:gd name="T26" fmla="*/ 1051 w 2546"/>
                <a:gd name="T27" fmla="*/ 29 h 3067"/>
                <a:gd name="T28" fmla="*/ 953 w 2546"/>
                <a:gd name="T29" fmla="*/ 223 h 3067"/>
                <a:gd name="T30" fmla="*/ 898 w 2546"/>
                <a:gd name="T31" fmla="*/ 543 h 3067"/>
                <a:gd name="T32" fmla="*/ 437 w 2546"/>
                <a:gd name="T33" fmla="*/ 842 h 3067"/>
                <a:gd name="T34" fmla="*/ 416 w 2546"/>
                <a:gd name="T35" fmla="*/ 850 h 3067"/>
                <a:gd name="T36" fmla="*/ 34 w 2546"/>
                <a:gd name="T37" fmla="*/ 1215 h 3067"/>
                <a:gd name="T38" fmla="*/ 159 w 2546"/>
                <a:gd name="T39" fmla="*/ 1477 h 3067"/>
                <a:gd name="T40" fmla="*/ 442 w 2546"/>
                <a:gd name="T41" fmla="*/ 1631 h 3067"/>
                <a:gd name="T42" fmla="*/ 935 w 2546"/>
                <a:gd name="T43" fmla="*/ 2579 h 3067"/>
                <a:gd name="T44" fmla="*/ 1139 w 2546"/>
                <a:gd name="T45" fmla="*/ 2762 h 3067"/>
                <a:gd name="T46" fmla="*/ 1149 w 2546"/>
                <a:gd name="T47" fmla="*/ 2759 h 3067"/>
                <a:gd name="T48" fmla="*/ 1197 w 2546"/>
                <a:gd name="T49" fmla="*/ 2759 h 3067"/>
                <a:gd name="T50" fmla="*/ 1263 w 2546"/>
                <a:gd name="T51" fmla="*/ 2762 h 3067"/>
                <a:gd name="T52" fmla="*/ 1875 w 2546"/>
                <a:gd name="T53" fmla="*/ 3016 h 3067"/>
                <a:gd name="T54" fmla="*/ 2007 w 2546"/>
                <a:gd name="T55" fmla="*/ 3066 h 3067"/>
                <a:gd name="T56" fmla="*/ 2060 w 2546"/>
                <a:gd name="T57" fmla="*/ 3059 h 3067"/>
                <a:gd name="T58" fmla="*/ 2201 w 2546"/>
                <a:gd name="T59" fmla="*/ 2931 h 3067"/>
                <a:gd name="T60" fmla="*/ 2370 w 2546"/>
                <a:gd name="T61" fmla="*/ 1676 h 3067"/>
                <a:gd name="T62" fmla="*/ 2076 w 2546"/>
                <a:gd name="T63" fmla="*/ 823 h 3067"/>
                <a:gd name="T64" fmla="*/ 1271 w 2546"/>
                <a:gd name="T65" fmla="*/ 32 h 3067"/>
                <a:gd name="T66" fmla="*/ 1160 w 2546"/>
                <a:gd name="T67" fmla="*/ 0 h 3067"/>
                <a:gd name="T68" fmla="*/ 1160 w 2546"/>
                <a:gd name="T69" fmla="*/ 206 h 3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46" h="3067">
                  <a:moveTo>
                    <a:pt x="1160" y="206"/>
                  </a:moveTo>
                  <a:lnTo>
                    <a:pt x="1160" y="206"/>
                  </a:lnTo>
                  <a:cubicBezTo>
                    <a:pt x="2545" y="1083"/>
                    <a:pt x="2171" y="2431"/>
                    <a:pt x="2007" y="2857"/>
                  </a:cubicBezTo>
                  <a:cubicBezTo>
                    <a:pt x="1843" y="2719"/>
                    <a:pt x="1599" y="2579"/>
                    <a:pt x="1279" y="2555"/>
                  </a:cubicBezTo>
                  <a:cubicBezTo>
                    <a:pt x="1252" y="2553"/>
                    <a:pt x="1223" y="2553"/>
                    <a:pt x="1197" y="2553"/>
                  </a:cubicBezTo>
                  <a:cubicBezTo>
                    <a:pt x="1178" y="2553"/>
                    <a:pt x="1157" y="2553"/>
                    <a:pt x="1139" y="2553"/>
                  </a:cubicBezTo>
                  <a:cubicBezTo>
                    <a:pt x="1112" y="2333"/>
                    <a:pt x="1003" y="1803"/>
                    <a:pt x="569" y="1467"/>
                  </a:cubicBezTo>
                  <a:cubicBezTo>
                    <a:pt x="466" y="1390"/>
                    <a:pt x="355" y="1327"/>
                    <a:pt x="230" y="1281"/>
                  </a:cubicBezTo>
                  <a:cubicBezTo>
                    <a:pt x="257" y="1205"/>
                    <a:pt x="320" y="1099"/>
                    <a:pt x="479" y="1046"/>
                  </a:cubicBezTo>
                  <a:cubicBezTo>
                    <a:pt x="773" y="982"/>
                    <a:pt x="977" y="844"/>
                    <a:pt x="1083" y="638"/>
                  </a:cubicBezTo>
                  <a:cubicBezTo>
                    <a:pt x="1157" y="495"/>
                    <a:pt x="1170" y="339"/>
                    <a:pt x="1160" y="206"/>
                  </a:cubicBezTo>
                  <a:lnTo>
                    <a:pt x="1160" y="0"/>
                  </a:lnTo>
                  <a:lnTo>
                    <a:pt x="1160" y="0"/>
                  </a:lnTo>
                  <a:cubicBezTo>
                    <a:pt x="1123" y="0"/>
                    <a:pt x="1085" y="10"/>
                    <a:pt x="1051" y="29"/>
                  </a:cubicBezTo>
                  <a:cubicBezTo>
                    <a:pt x="985" y="69"/>
                    <a:pt x="948" y="146"/>
                    <a:pt x="953" y="223"/>
                  </a:cubicBezTo>
                  <a:cubicBezTo>
                    <a:pt x="961" y="347"/>
                    <a:pt x="945" y="455"/>
                    <a:pt x="898" y="543"/>
                  </a:cubicBezTo>
                  <a:cubicBezTo>
                    <a:pt x="821" y="694"/>
                    <a:pt x="670" y="792"/>
                    <a:pt x="437" y="842"/>
                  </a:cubicBezTo>
                  <a:cubicBezTo>
                    <a:pt x="429" y="844"/>
                    <a:pt x="421" y="848"/>
                    <a:pt x="416" y="850"/>
                  </a:cubicBezTo>
                  <a:cubicBezTo>
                    <a:pt x="230" y="911"/>
                    <a:pt x="95" y="1041"/>
                    <a:pt x="34" y="1215"/>
                  </a:cubicBezTo>
                  <a:cubicBezTo>
                    <a:pt x="0" y="1321"/>
                    <a:pt x="56" y="1438"/>
                    <a:pt x="159" y="1477"/>
                  </a:cubicBezTo>
                  <a:cubicBezTo>
                    <a:pt x="262" y="1515"/>
                    <a:pt x="357" y="1567"/>
                    <a:pt x="442" y="1631"/>
                  </a:cubicBezTo>
                  <a:cubicBezTo>
                    <a:pt x="815" y="1920"/>
                    <a:pt x="911" y="2391"/>
                    <a:pt x="935" y="2579"/>
                  </a:cubicBezTo>
                  <a:cubicBezTo>
                    <a:pt x="945" y="2683"/>
                    <a:pt x="1035" y="2762"/>
                    <a:pt x="1139" y="2762"/>
                  </a:cubicBezTo>
                  <a:cubicBezTo>
                    <a:pt x="1144" y="2762"/>
                    <a:pt x="1147" y="2762"/>
                    <a:pt x="1149" y="2759"/>
                  </a:cubicBezTo>
                  <a:cubicBezTo>
                    <a:pt x="1165" y="2759"/>
                    <a:pt x="1181" y="2759"/>
                    <a:pt x="1197" y="2759"/>
                  </a:cubicBezTo>
                  <a:cubicBezTo>
                    <a:pt x="1218" y="2759"/>
                    <a:pt x="1242" y="2759"/>
                    <a:pt x="1263" y="2762"/>
                  </a:cubicBezTo>
                  <a:cubicBezTo>
                    <a:pt x="1488" y="2780"/>
                    <a:pt x="1695" y="2865"/>
                    <a:pt x="1875" y="3016"/>
                  </a:cubicBezTo>
                  <a:cubicBezTo>
                    <a:pt x="1912" y="3048"/>
                    <a:pt x="1960" y="3066"/>
                    <a:pt x="2007" y="3066"/>
                  </a:cubicBezTo>
                  <a:cubicBezTo>
                    <a:pt x="2026" y="3066"/>
                    <a:pt x="2042" y="3064"/>
                    <a:pt x="2060" y="3059"/>
                  </a:cubicBezTo>
                  <a:cubicBezTo>
                    <a:pt x="2124" y="3043"/>
                    <a:pt x="2176" y="2995"/>
                    <a:pt x="2201" y="2931"/>
                  </a:cubicBezTo>
                  <a:cubicBezTo>
                    <a:pt x="2291" y="2696"/>
                    <a:pt x="2433" y="2219"/>
                    <a:pt x="2370" y="1676"/>
                  </a:cubicBezTo>
                  <a:cubicBezTo>
                    <a:pt x="2333" y="1369"/>
                    <a:pt x="2235" y="1080"/>
                    <a:pt x="2076" y="823"/>
                  </a:cubicBezTo>
                  <a:cubicBezTo>
                    <a:pt x="1888" y="516"/>
                    <a:pt x="1618" y="252"/>
                    <a:pt x="1271" y="32"/>
                  </a:cubicBezTo>
                  <a:cubicBezTo>
                    <a:pt x="1237" y="10"/>
                    <a:pt x="1197" y="0"/>
                    <a:pt x="1160" y="0"/>
                  </a:cubicBezTo>
                  <a:lnTo>
                    <a:pt x="1160" y="20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31" name="Freeform 10"/>
            <p:cNvSpPr>
              <a:spLocks noChangeArrowheads="1"/>
            </p:cNvSpPr>
            <p:nvPr/>
          </p:nvSpPr>
          <p:spPr bwMode="auto">
            <a:xfrm>
              <a:off x="10815590" y="4685650"/>
              <a:ext cx="3811080" cy="2054508"/>
            </a:xfrm>
            <a:custGeom>
              <a:avLst/>
              <a:gdLst>
                <a:gd name="T0" fmla="*/ 2770 w 4685"/>
                <a:gd name="T1" fmla="*/ 2524 h 2525"/>
                <a:gd name="T2" fmla="*/ 2770 w 4685"/>
                <a:gd name="T3" fmla="*/ 2524 h 2525"/>
                <a:gd name="T4" fmla="*/ 2704 w 4685"/>
                <a:gd name="T5" fmla="*/ 2502 h 2525"/>
                <a:gd name="T6" fmla="*/ 2667 w 4685"/>
                <a:gd name="T7" fmla="*/ 2423 h 2525"/>
                <a:gd name="T8" fmla="*/ 2402 w 4685"/>
                <a:gd name="T9" fmla="*/ 1883 h 2525"/>
                <a:gd name="T10" fmla="*/ 1719 w 4685"/>
                <a:gd name="T11" fmla="*/ 1668 h 2525"/>
                <a:gd name="T12" fmla="*/ 1319 w 4685"/>
                <a:gd name="T13" fmla="*/ 1732 h 2525"/>
                <a:gd name="T14" fmla="*/ 1284 w 4685"/>
                <a:gd name="T15" fmla="*/ 1740 h 2525"/>
                <a:gd name="T16" fmla="*/ 1194 w 4685"/>
                <a:gd name="T17" fmla="*/ 1687 h 2525"/>
                <a:gd name="T18" fmla="*/ 866 w 4685"/>
                <a:gd name="T19" fmla="*/ 1250 h 2525"/>
                <a:gd name="T20" fmla="*/ 69 w 4685"/>
                <a:gd name="T21" fmla="*/ 694 h 2525"/>
                <a:gd name="T22" fmla="*/ 8 w 4685"/>
                <a:gd name="T23" fmla="*/ 620 h 2525"/>
                <a:gd name="T24" fmla="*/ 32 w 4685"/>
                <a:gd name="T25" fmla="*/ 527 h 2525"/>
                <a:gd name="T26" fmla="*/ 884 w 4685"/>
                <a:gd name="T27" fmla="*/ 40 h 2525"/>
                <a:gd name="T28" fmla="*/ 887 w 4685"/>
                <a:gd name="T29" fmla="*/ 40 h 2525"/>
                <a:gd name="T30" fmla="*/ 1319 w 4685"/>
                <a:gd name="T31" fmla="*/ 0 h 2525"/>
                <a:gd name="T32" fmla="*/ 2201 w 4685"/>
                <a:gd name="T33" fmla="*/ 201 h 2525"/>
                <a:gd name="T34" fmla="*/ 2884 w 4685"/>
                <a:gd name="T35" fmla="*/ 114 h 2525"/>
                <a:gd name="T36" fmla="*/ 4581 w 4685"/>
                <a:gd name="T37" fmla="*/ 1136 h 2525"/>
                <a:gd name="T38" fmla="*/ 4587 w 4685"/>
                <a:gd name="T39" fmla="*/ 1149 h 2525"/>
                <a:gd name="T40" fmla="*/ 4573 w 4685"/>
                <a:gd name="T41" fmla="*/ 1764 h 2525"/>
                <a:gd name="T42" fmla="*/ 4075 w 4685"/>
                <a:gd name="T43" fmla="*/ 2102 h 2525"/>
                <a:gd name="T44" fmla="*/ 4054 w 4685"/>
                <a:gd name="T45" fmla="*/ 2105 h 2525"/>
                <a:gd name="T46" fmla="*/ 3662 w 4685"/>
                <a:gd name="T47" fmla="*/ 2274 h 2525"/>
                <a:gd name="T48" fmla="*/ 3623 w 4685"/>
                <a:gd name="T49" fmla="*/ 2386 h 2525"/>
                <a:gd name="T50" fmla="*/ 3588 w 4685"/>
                <a:gd name="T51" fmla="*/ 2465 h 2525"/>
                <a:gd name="T52" fmla="*/ 3519 w 4685"/>
                <a:gd name="T53" fmla="*/ 2489 h 2525"/>
                <a:gd name="T54" fmla="*/ 3506 w 4685"/>
                <a:gd name="T55" fmla="*/ 2489 h 2525"/>
                <a:gd name="T56" fmla="*/ 3263 w 4685"/>
                <a:gd name="T57" fmla="*/ 2470 h 2525"/>
                <a:gd name="T58" fmla="*/ 2788 w 4685"/>
                <a:gd name="T59" fmla="*/ 2521 h 2525"/>
                <a:gd name="T60" fmla="*/ 2770 w 4685"/>
                <a:gd name="T61" fmla="*/ 2524 h 2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85" h="2525">
                  <a:moveTo>
                    <a:pt x="2770" y="2524"/>
                  </a:moveTo>
                  <a:lnTo>
                    <a:pt x="2770" y="2524"/>
                  </a:lnTo>
                  <a:cubicBezTo>
                    <a:pt x="2746" y="2524"/>
                    <a:pt x="2723" y="2516"/>
                    <a:pt x="2704" y="2502"/>
                  </a:cubicBezTo>
                  <a:cubicBezTo>
                    <a:pt x="2680" y="2481"/>
                    <a:pt x="2667" y="2455"/>
                    <a:pt x="2667" y="2423"/>
                  </a:cubicBezTo>
                  <a:cubicBezTo>
                    <a:pt x="2659" y="2203"/>
                    <a:pt x="2566" y="2015"/>
                    <a:pt x="2402" y="1883"/>
                  </a:cubicBezTo>
                  <a:cubicBezTo>
                    <a:pt x="2227" y="1745"/>
                    <a:pt x="1986" y="1668"/>
                    <a:pt x="1719" y="1668"/>
                  </a:cubicBezTo>
                  <a:cubicBezTo>
                    <a:pt x="1576" y="1668"/>
                    <a:pt x="1438" y="1692"/>
                    <a:pt x="1319" y="1732"/>
                  </a:cubicBezTo>
                  <a:cubicBezTo>
                    <a:pt x="1308" y="1737"/>
                    <a:pt x="1295" y="1740"/>
                    <a:pt x="1284" y="1740"/>
                  </a:cubicBezTo>
                  <a:cubicBezTo>
                    <a:pt x="1247" y="1740"/>
                    <a:pt x="1213" y="1721"/>
                    <a:pt x="1194" y="1687"/>
                  </a:cubicBezTo>
                  <a:cubicBezTo>
                    <a:pt x="1133" y="1584"/>
                    <a:pt x="1028" y="1422"/>
                    <a:pt x="866" y="1250"/>
                  </a:cubicBezTo>
                  <a:cubicBezTo>
                    <a:pt x="633" y="998"/>
                    <a:pt x="365" y="813"/>
                    <a:pt x="69" y="694"/>
                  </a:cubicBezTo>
                  <a:cubicBezTo>
                    <a:pt x="37" y="681"/>
                    <a:pt x="13" y="654"/>
                    <a:pt x="8" y="620"/>
                  </a:cubicBezTo>
                  <a:cubicBezTo>
                    <a:pt x="0" y="588"/>
                    <a:pt x="8" y="551"/>
                    <a:pt x="32" y="527"/>
                  </a:cubicBezTo>
                  <a:cubicBezTo>
                    <a:pt x="193" y="355"/>
                    <a:pt x="471" y="132"/>
                    <a:pt x="884" y="40"/>
                  </a:cubicBezTo>
                  <a:cubicBezTo>
                    <a:pt x="887" y="40"/>
                    <a:pt x="887" y="40"/>
                    <a:pt x="887" y="40"/>
                  </a:cubicBezTo>
                  <a:cubicBezTo>
                    <a:pt x="1033" y="13"/>
                    <a:pt x="1176" y="0"/>
                    <a:pt x="1319" y="0"/>
                  </a:cubicBezTo>
                  <a:cubicBezTo>
                    <a:pt x="1780" y="0"/>
                    <a:pt x="2092" y="143"/>
                    <a:pt x="2201" y="201"/>
                  </a:cubicBezTo>
                  <a:cubicBezTo>
                    <a:pt x="2439" y="143"/>
                    <a:pt x="2669" y="114"/>
                    <a:pt x="2884" y="114"/>
                  </a:cubicBezTo>
                  <a:cubicBezTo>
                    <a:pt x="4007" y="114"/>
                    <a:pt x="4468" y="895"/>
                    <a:pt x="4581" y="1136"/>
                  </a:cubicBezTo>
                  <a:cubicBezTo>
                    <a:pt x="4584" y="1141"/>
                    <a:pt x="4584" y="1144"/>
                    <a:pt x="4587" y="1149"/>
                  </a:cubicBezTo>
                  <a:cubicBezTo>
                    <a:pt x="4629" y="1284"/>
                    <a:pt x="4684" y="1544"/>
                    <a:pt x="4573" y="1764"/>
                  </a:cubicBezTo>
                  <a:cubicBezTo>
                    <a:pt x="4489" y="1930"/>
                    <a:pt x="4319" y="2044"/>
                    <a:pt x="4075" y="2102"/>
                  </a:cubicBezTo>
                  <a:cubicBezTo>
                    <a:pt x="4067" y="2102"/>
                    <a:pt x="4062" y="2105"/>
                    <a:pt x="4054" y="2105"/>
                  </a:cubicBezTo>
                  <a:cubicBezTo>
                    <a:pt x="3938" y="2108"/>
                    <a:pt x="3724" y="2145"/>
                    <a:pt x="3662" y="2274"/>
                  </a:cubicBezTo>
                  <a:cubicBezTo>
                    <a:pt x="3628" y="2346"/>
                    <a:pt x="3623" y="2378"/>
                    <a:pt x="3623" y="2386"/>
                  </a:cubicBezTo>
                  <a:cubicBezTo>
                    <a:pt x="3623" y="2415"/>
                    <a:pt x="3612" y="2444"/>
                    <a:pt x="3588" y="2465"/>
                  </a:cubicBezTo>
                  <a:cubicBezTo>
                    <a:pt x="3570" y="2481"/>
                    <a:pt x="3546" y="2489"/>
                    <a:pt x="3519" y="2489"/>
                  </a:cubicBezTo>
                  <a:cubicBezTo>
                    <a:pt x="3517" y="2489"/>
                    <a:pt x="3511" y="2489"/>
                    <a:pt x="3506" y="2489"/>
                  </a:cubicBezTo>
                  <a:cubicBezTo>
                    <a:pt x="3429" y="2478"/>
                    <a:pt x="3347" y="2470"/>
                    <a:pt x="3263" y="2470"/>
                  </a:cubicBezTo>
                  <a:cubicBezTo>
                    <a:pt x="3114" y="2470"/>
                    <a:pt x="2955" y="2489"/>
                    <a:pt x="2788" y="2521"/>
                  </a:cubicBezTo>
                  <a:cubicBezTo>
                    <a:pt x="2783" y="2524"/>
                    <a:pt x="2775" y="2524"/>
                    <a:pt x="2770" y="2524"/>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32" name="Freeform 11"/>
            <p:cNvSpPr>
              <a:spLocks noChangeArrowheads="1"/>
            </p:cNvSpPr>
            <p:nvPr/>
          </p:nvSpPr>
          <p:spPr bwMode="auto">
            <a:xfrm>
              <a:off x="10725791" y="4599447"/>
              <a:ext cx="3994271" cy="2223322"/>
            </a:xfrm>
            <a:custGeom>
              <a:avLst/>
              <a:gdLst>
                <a:gd name="T0" fmla="*/ 1428 w 4906"/>
                <a:gd name="T1" fmla="*/ 209 h 2734"/>
                <a:gd name="T2" fmla="*/ 1428 w 4906"/>
                <a:gd name="T3" fmla="*/ 209 h 2734"/>
                <a:gd name="T4" fmla="*/ 2294 w 4906"/>
                <a:gd name="T5" fmla="*/ 416 h 2734"/>
                <a:gd name="T6" fmla="*/ 2993 w 4906"/>
                <a:gd name="T7" fmla="*/ 323 h 2734"/>
                <a:gd name="T8" fmla="*/ 4598 w 4906"/>
                <a:gd name="T9" fmla="*/ 1287 h 2734"/>
                <a:gd name="T10" fmla="*/ 4590 w 4906"/>
                <a:gd name="T11" fmla="*/ 1822 h 2734"/>
                <a:gd name="T12" fmla="*/ 4161 w 4906"/>
                <a:gd name="T13" fmla="*/ 2108 h 2734"/>
                <a:gd name="T14" fmla="*/ 3676 w 4906"/>
                <a:gd name="T15" fmla="*/ 2336 h 2734"/>
                <a:gd name="T16" fmla="*/ 3628 w 4906"/>
                <a:gd name="T17" fmla="*/ 2492 h 2734"/>
                <a:gd name="T18" fmla="*/ 3372 w 4906"/>
                <a:gd name="T19" fmla="*/ 2473 h 2734"/>
                <a:gd name="T20" fmla="*/ 2879 w 4906"/>
                <a:gd name="T21" fmla="*/ 2526 h 2734"/>
                <a:gd name="T22" fmla="*/ 2575 w 4906"/>
                <a:gd name="T23" fmla="*/ 1909 h 2734"/>
                <a:gd name="T24" fmla="*/ 1828 w 4906"/>
                <a:gd name="T25" fmla="*/ 1671 h 2734"/>
                <a:gd name="T26" fmla="*/ 1393 w 4906"/>
                <a:gd name="T27" fmla="*/ 1740 h 2734"/>
                <a:gd name="T28" fmla="*/ 1052 w 4906"/>
                <a:gd name="T29" fmla="*/ 1284 h 2734"/>
                <a:gd name="T30" fmla="*/ 217 w 4906"/>
                <a:gd name="T31" fmla="*/ 704 h 2734"/>
                <a:gd name="T32" fmla="*/ 1017 w 4906"/>
                <a:gd name="T33" fmla="*/ 246 h 2734"/>
                <a:gd name="T34" fmla="*/ 1428 w 4906"/>
                <a:gd name="T35" fmla="*/ 209 h 2734"/>
                <a:gd name="T36" fmla="*/ 1428 w 4906"/>
                <a:gd name="T37" fmla="*/ 0 h 2734"/>
                <a:gd name="T38" fmla="*/ 1428 w 4906"/>
                <a:gd name="T39" fmla="*/ 0 h 2734"/>
                <a:gd name="T40" fmla="*/ 978 w 4906"/>
                <a:gd name="T41" fmla="*/ 42 h 2734"/>
                <a:gd name="T42" fmla="*/ 972 w 4906"/>
                <a:gd name="T43" fmla="*/ 45 h 2734"/>
                <a:gd name="T44" fmla="*/ 67 w 4906"/>
                <a:gd name="T45" fmla="*/ 561 h 2734"/>
                <a:gd name="T46" fmla="*/ 14 w 4906"/>
                <a:gd name="T47" fmla="*/ 749 h 2734"/>
                <a:gd name="T48" fmla="*/ 141 w 4906"/>
                <a:gd name="T49" fmla="*/ 895 h 2734"/>
                <a:gd name="T50" fmla="*/ 901 w 4906"/>
                <a:gd name="T51" fmla="*/ 1427 h 2734"/>
                <a:gd name="T52" fmla="*/ 1216 w 4906"/>
                <a:gd name="T53" fmla="*/ 1846 h 2734"/>
                <a:gd name="T54" fmla="*/ 1393 w 4906"/>
                <a:gd name="T55" fmla="*/ 1949 h 2734"/>
                <a:gd name="T56" fmla="*/ 1462 w 4906"/>
                <a:gd name="T57" fmla="*/ 1936 h 2734"/>
                <a:gd name="T58" fmla="*/ 1828 w 4906"/>
                <a:gd name="T59" fmla="*/ 1880 h 2734"/>
                <a:gd name="T60" fmla="*/ 2445 w 4906"/>
                <a:gd name="T61" fmla="*/ 2071 h 2734"/>
                <a:gd name="T62" fmla="*/ 2673 w 4906"/>
                <a:gd name="T63" fmla="*/ 2534 h 2734"/>
                <a:gd name="T64" fmla="*/ 2749 w 4906"/>
                <a:gd name="T65" fmla="*/ 2688 h 2734"/>
                <a:gd name="T66" fmla="*/ 2879 w 4906"/>
                <a:gd name="T67" fmla="*/ 2733 h 2734"/>
                <a:gd name="T68" fmla="*/ 2919 w 4906"/>
                <a:gd name="T69" fmla="*/ 2730 h 2734"/>
                <a:gd name="T70" fmla="*/ 3372 w 4906"/>
                <a:gd name="T71" fmla="*/ 2682 h 2734"/>
                <a:gd name="T72" fmla="*/ 3599 w 4906"/>
                <a:gd name="T73" fmla="*/ 2696 h 2734"/>
                <a:gd name="T74" fmla="*/ 3628 w 4906"/>
                <a:gd name="T75" fmla="*/ 2698 h 2734"/>
                <a:gd name="T76" fmla="*/ 3766 w 4906"/>
                <a:gd name="T77" fmla="*/ 2648 h 2734"/>
                <a:gd name="T78" fmla="*/ 3838 w 4906"/>
                <a:gd name="T79" fmla="*/ 2495 h 2734"/>
                <a:gd name="T80" fmla="*/ 3864 w 4906"/>
                <a:gd name="T81" fmla="*/ 2426 h 2734"/>
                <a:gd name="T82" fmla="*/ 4166 w 4906"/>
                <a:gd name="T83" fmla="*/ 2315 h 2734"/>
                <a:gd name="T84" fmla="*/ 4208 w 4906"/>
                <a:gd name="T85" fmla="*/ 2309 h 2734"/>
                <a:gd name="T86" fmla="*/ 4775 w 4906"/>
                <a:gd name="T87" fmla="*/ 1917 h 2734"/>
                <a:gd name="T88" fmla="*/ 4793 w 4906"/>
                <a:gd name="T89" fmla="*/ 1224 h 2734"/>
                <a:gd name="T90" fmla="*/ 4783 w 4906"/>
                <a:gd name="T91" fmla="*/ 1197 h 2734"/>
                <a:gd name="T92" fmla="*/ 2993 w 4906"/>
                <a:gd name="T93" fmla="*/ 116 h 2734"/>
                <a:gd name="T94" fmla="*/ 2323 w 4906"/>
                <a:gd name="T95" fmla="*/ 196 h 2734"/>
                <a:gd name="T96" fmla="*/ 1428 w 4906"/>
                <a:gd name="T97" fmla="*/ 0 h 2734"/>
                <a:gd name="T98" fmla="*/ 1428 w 4906"/>
                <a:gd name="T99" fmla="*/ 209 h 2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6" h="2734">
                  <a:moveTo>
                    <a:pt x="1428" y="209"/>
                  </a:moveTo>
                  <a:lnTo>
                    <a:pt x="1428" y="209"/>
                  </a:lnTo>
                  <a:cubicBezTo>
                    <a:pt x="1968" y="209"/>
                    <a:pt x="2294" y="416"/>
                    <a:pt x="2294" y="416"/>
                  </a:cubicBezTo>
                  <a:cubicBezTo>
                    <a:pt x="2553" y="352"/>
                    <a:pt x="2784" y="323"/>
                    <a:pt x="2993" y="323"/>
                  </a:cubicBezTo>
                  <a:cubicBezTo>
                    <a:pt x="4055" y="323"/>
                    <a:pt x="4486" y="1057"/>
                    <a:pt x="4598" y="1287"/>
                  </a:cubicBezTo>
                  <a:cubicBezTo>
                    <a:pt x="4629" y="1393"/>
                    <a:pt x="4688" y="1631"/>
                    <a:pt x="4590" y="1822"/>
                  </a:cubicBezTo>
                  <a:cubicBezTo>
                    <a:pt x="4518" y="1962"/>
                    <a:pt x="4375" y="2058"/>
                    <a:pt x="4161" y="2108"/>
                  </a:cubicBezTo>
                  <a:cubicBezTo>
                    <a:pt x="4111" y="2108"/>
                    <a:pt x="3779" y="2124"/>
                    <a:pt x="3676" y="2336"/>
                  </a:cubicBezTo>
                  <a:cubicBezTo>
                    <a:pt x="3641" y="2407"/>
                    <a:pt x="3628" y="2457"/>
                    <a:pt x="3628" y="2492"/>
                  </a:cubicBezTo>
                  <a:cubicBezTo>
                    <a:pt x="3546" y="2481"/>
                    <a:pt x="3461" y="2473"/>
                    <a:pt x="3372" y="2473"/>
                  </a:cubicBezTo>
                  <a:cubicBezTo>
                    <a:pt x="3215" y="2473"/>
                    <a:pt x="3051" y="2492"/>
                    <a:pt x="2879" y="2526"/>
                  </a:cubicBezTo>
                  <a:cubicBezTo>
                    <a:pt x="2868" y="2275"/>
                    <a:pt x="2765" y="2060"/>
                    <a:pt x="2575" y="1909"/>
                  </a:cubicBezTo>
                  <a:cubicBezTo>
                    <a:pt x="2368" y="1742"/>
                    <a:pt x="2090" y="1671"/>
                    <a:pt x="1828" y="1671"/>
                  </a:cubicBezTo>
                  <a:cubicBezTo>
                    <a:pt x="1672" y="1671"/>
                    <a:pt x="1523" y="1698"/>
                    <a:pt x="1393" y="1740"/>
                  </a:cubicBezTo>
                  <a:cubicBezTo>
                    <a:pt x="1335" y="1639"/>
                    <a:pt x="1221" y="1467"/>
                    <a:pt x="1052" y="1284"/>
                  </a:cubicBezTo>
                  <a:cubicBezTo>
                    <a:pt x="808" y="1022"/>
                    <a:pt x="525" y="826"/>
                    <a:pt x="217" y="704"/>
                  </a:cubicBezTo>
                  <a:cubicBezTo>
                    <a:pt x="355" y="556"/>
                    <a:pt x="617" y="336"/>
                    <a:pt x="1017" y="246"/>
                  </a:cubicBezTo>
                  <a:cubicBezTo>
                    <a:pt x="1163" y="220"/>
                    <a:pt x="1300" y="209"/>
                    <a:pt x="1428" y="209"/>
                  </a:cubicBezTo>
                  <a:lnTo>
                    <a:pt x="1428" y="0"/>
                  </a:lnTo>
                  <a:lnTo>
                    <a:pt x="1428" y="0"/>
                  </a:lnTo>
                  <a:cubicBezTo>
                    <a:pt x="1279" y="0"/>
                    <a:pt x="1129" y="16"/>
                    <a:pt x="978" y="42"/>
                  </a:cubicBezTo>
                  <a:cubicBezTo>
                    <a:pt x="975" y="45"/>
                    <a:pt x="975" y="45"/>
                    <a:pt x="972" y="45"/>
                  </a:cubicBezTo>
                  <a:cubicBezTo>
                    <a:pt x="530" y="143"/>
                    <a:pt x="236" y="381"/>
                    <a:pt x="67" y="561"/>
                  </a:cubicBezTo>
                  <a:cubicBezTo>
                    <a:pt x="19" y="612"/>
                    <a:pt x="0" y="680"/>
                    <a:pt x="14" y="749"/>
                  </a:cubicBezTo>
                  <a:cubicBezTo>
                    <a:pt x="29" y="816"/>
                    <a:pt x="77" y="871"/>
                    <a:pt x="141" y="895"/>
                  </a:cubicBezTo>
                  <a:cubicBezTo>
                    <a:pt x="422" y="1009"/>
                    <a:pt x="675" y="1186"/>
                    <a:pt x="901" y="1427"/>
                  </a:cubicBezTo>
                  <a:cubicBezTo>
                    <a:pt x="1055" y="1591"/>
                    <a:pt x="1155" y="1745"/>
                    <a:pt x="1216" y="1846"/>
                  </a:cubicBezTo>
                  <a:cubicBezTo>
                    <a:pt x="1253" y="1912"/>
                    <a:pt x="1322" y="1949"/>
                    <a:pt x="1393" y="1949"/>
                  </a:cubicBezTo>
                  <a:cubicBezTo>
                    <a:pt x="1417" y="1949"/>
                    <a:pt x="1438" y="1943"/>
                    <a:pt x="1462" y="1936"/>
                  </a:cubicBezTo>
                  <a:cubicBezTo>
                    <a:pt x="1571" y="1899"/>
                    <a:pt x="1698" y="1880"/>
                    <a:pt x="1828" y="1880"/>
                  </a:cubicBezTo>
                  <a:cubicBezTo>
                    <a:pt x="2071" y="1880"/>
                    <a:pt x="2291" y="1946"/>
                    <a:pt x="2445" y="2071"/>
                  </a:cubicBezTo>
                  <a:cubicBezTo>
                    <a:pt x="2588" y="2185"/>
                    <a:pt x="2665" y="2341"/>
                    <a:pt x="2673" y="2534"/>
                  </a:cubicBezTo>
                  <a:cubicBezTo>
                    <a:pt x="2673" y="2595"/>
                    <a:pt x="2702" y="2651"/>
                    <a:pt x="2749" y="2688"/>
                  </a:cubicBezTo>
                  <a:cubicBezTo>
                    <a:pt x="2786" y="2717"/>
                    <a:pt x="2832" y="2733"/>
                    <a:pt x="2879" y="2733"/>
                  </a:cubicBezTo>
                  <a:cubicBezTo>
                    <a:pt x="2892" y="2733"/>
                    <a:pt x="2905" y="2733"/>
                    <a:pt x="2919" y="2730"/>
                  </a:cubicBezTo>
                  <a:cubicBezTo>
                    <a:pt x="3078" y="2698"/>
                    <a:pt x="3231" y="2682"/>
                    <a:pt x="3372" y="2682"/>
                  </a:cubicBezTo>
                  <a:cubicBezTo>
                    <a:pt x="3451" y="2682"/>
                    <a:pt x="3528" y="2688"/>
                    <a:pt x="3599" y="2696"/>
                  </a:cubicBezTo>
                  <a:cubicBezTo>
                    <a:pt x="3610" y="2698"/>
                    <a:pt x="3620" y="2698"/>
                    <a:pt x="3628" y="2698"/>
                  </a:cubicBezTo>
                  <a:cubicBezTo>
                    <a:pt x="3679" y="2698"/>
                    <a:pt x="3726" y="2680"/>
                    <a:pt x="3766" y="2648"/>
                  </a:cubicBezTo>
                  <a:cubicBezTo>
                    <a:pt x="3808" y="2611"/>
                    <a:pt x="3835" y="2555"/>
                    <a:pt x="3838" y="2495"/>
                  </a:cubicBezTo>
                  <a:cubicBezTo>
                    <a:pt x="3838" y="2492"/>
                    <a:pt x="3843" y="2471"/>
                    <a:pt x="3864" y="2426"/>
                  </a:cubicBezTo>
                  <a:cubicBezTo>
                    <a:pt x="3896" y="2359"/>
                    <a:pt x="4044" y="2317"/>
                    <a:pt x="4166" y="2315"/>
                  </a:cubicBezTo>
                  <a:cubicBezTo>
                    <a:pt x="4179" y="2315"/>
                    <a:pt x="4195" y="2312"/>
                    <a:pt x="4208" y="2309"/>
                  </a:cubicBezTo>
                  <a:cubicBezTo>
                    <a:pt x="4484" y="2246"/>
                    <a:pt x="4674" y="2113"/>
                    <a:pt x="4775" y="1917"/>
                  </a:cubicBezTo>
                  <a:cubicBezTo>
                    <a:pt x="4905" y="1663"/>
                    <a:pt x="4841" y="1374"/>
                    <a:pt x="4793" y="1224"/>
                  </a:cubicBezTo>
                  <a:cubicBezTo>
                    <a:pt x="4791" y="1215"/>
                    <a:pt x="4788" y="1205"/>
                    <a:pt x="4783" y="1197"/>
                  </a:cubicBezTo>
                  <a:cubicBezTo>
                    <a:pt x="4661" y="943"/>
                    <a:pt x="4176" y="116"/>
                    <a:pt x="2993" y="116"/>
                  </a:cubicBezTo>
                  <a:cubicBezTo>
                    <a:pt x="2781" y="116"/>
                    <a:pt x="2556" y="143"/>
                    <a:pt x="2323" y="196"/>
                  </a:cubicBezTo>
                  <a:cubicBezTo>
                    <a:pt x="2180" y="127"/>
                    <a:pt x="1865" y="0"/>
                    <a:pt x="1428" y="0"/>
                  </a:cubicBezTo>
                  <a:lnTo>
                    <a:pt x="1428"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42" name="Freeform 22"/>
            <p:cNvSpPr>
              <a:spLocks noChangeArrowheads="1"/>
            </p:cNvSpPr>
            <p:nvPr/>
          </p:nvSpPr>
          <p:spPr bwMode="auto">
            <a:xfrm>
              <a:off x="12618879" y="7938599"/>
              <a:ext cx="812904" cy="812911"/>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3" name="Freeform 70"/>
            <p:cNvSpPr>
              <a:spLocks noChangeArrowheads="1"/>
            </p:cNvSpPr>
            <p:nvPr/>
          </p:nvSpPr>
          <p:spPr bwMode="auto">
            <a:xfrm>
              <a:off x="14507792" y="6524485"/>
              <a:ext cx="874847" cy="781942"/>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4" name="Freeform 110"/>
            <p:cNvSpPr>
              <a:spLocks noChangeArrowheads="1"/>
            </p:cNvSpPr>
            <p:nvPr/>
          </p:nvSpPr>
          <p:spPr bwMode="auto">
            <a:xfrm>
              <a:off x="12616197" y="5288051"/>
              <a:ext cx="812904" cy="658070"/>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5" name="Freeform 119"/>
            <p:cNvSpPr>
              <a:spLocks noChangeArrowheads="1"/>
            </p:cNvSpPr>
            <p:nvPr/>
          </p:nvSpPr>
          <p:spPr bwMode="auto">
            <a:xfrm>
              <a:off x="10442244" y="6280514"/>
              <a:ext cx="874840" cy="781936"/>
            </a:xfrm>
            <a:custGeom>
              <a:avLst/>
              <a:gdLst>
                <a:gd name="T0" fmla="*/ 443 w 497"/>
                <a:gd name="T1" fmla="*/ 70 h 444"/>
                <a:gd name="T2" fmla="*/ 443 w 497"/>
                <a:gd name="T3" fmla="*/ 70 h 444"/>
                <a:gd name="T4" fmla="*/ 426 w 497"/>
                <a:gd name="T5" fmla="*/ 70 h 444"/>
                <a:gd name="T6" fmla="*/ 426 w 497"/>
                <a:gd name="T7" fmla="*/ 443 h 444"/>
                <a:gd name="T8" fmla="*/ 443 w 497"/>
                <a:gd name="T9" fmla="*/ 443 h 444"/>
                <a:gd name="T10" fmla="*/ 496 w 497"/>
                <a:gd name="T11" fmla="*/ 398 h 444"/>
                <a:gd name="T12" fmla="*/ 496 w 497"/>
                <a:gd name="T13" fmla="*/ 124 h 444"/>
                <a:gd name="T14" fmla="*/ 443 w 497"/>
                <a:gd name="T15" fmla="*/ 70 h 444"/>
                <a:gd name="T16" fmla="*/ 0 w 497"/>
                <a:gd name="T17" fmla="*/ 124 h 444"/>
                <a:gd name="T18" fmla="*/ 0 w 497"/>
                <a:gd name="T19" fmla="*/ 124 h 444"/>
                <a:gd name="T20" fmla="*/ 0 w 497"/>
                <a:gd name="T21" fmla="*/ 398 h 444"/>
                <a:gd name="T22" fmla="*/ 53 w 497"/>
                <a:gd name="T23" fmla="*/ 443 h 444"/>
                <a:gd name="T24" fmla="*/ 71 w 497"/>
                <a:gd name="T25" fmla="*/ 443 h 444"/>
                <a:gd name="T26" fmla="*/ 71 w 497"/>
                <a:gd name="T27" fmla="*/ 70 h 444"/>
                <a:gd name="T28" fmla="*/ 53 w 497"/>
                <a:gd name="T29" fmla="*/ 70 h 444"/>
                <a:gd name="T30" fmla="*/ 0 w 497"/>
                <a:gd name="T31" fmla="*/ 124 h 444"/>
                <a:gd name="T32" fmla="*/ 337 w 497"/>
                <a:gd name="T33" fmla="*/ 26 h 444"/>
                <a:gd name="T34" fmla="*/ 337 w 497"/>
                <a:gd name="T35" fmla="*/ 26 h 444"/>
                <a:gd name="T36" fmla="*/ 248 w 497"/>
                <a:gd name="T37" fmla="*/ 0 h 444"/>
                <a:gd name="T38" fmla="*/ 160 w 497"/>
                <a:gd name="T39" fmla="*/ 26 h 444"/>
                <a:gd name="T40" fmla="*/ 160 w 497"/>
                <a:gd name="T41" fmla="*/ 70 h 444"/>
                <a:gd name="T42" fmla="*/ 107 w 497"/>
                <a:gd name="T43" fmla="*/ 70 h 444"/>
                <a:gd name="T44" fmla="*/ 107 w 497"/>
                <a:gd name="T45" fmla="*/ 443 h 444"/>
                <a:gd name="T46" fmla="*/ 390 w 497"/>
                <a:gd name="T47" fmla="*/ 443 h 444"/>
                <a:gd name="T48" fmla="*/ 390 w 497"/>
                <a:gd name="T49" fmla="*/ 70 h 444"/>
                <a:gd name="T50" fmla="*/ 337 w 497"/>
                <a:gd name="T51" fmla="*/ 70 h 444"/>
                <a:gd name="T52" fmla="*/ 337 w 497"/>
                <a:gd name="T53" fmla="*/ 26 h 444"/>
                <a:gd name="T54" fmla="*/ 301 w 497"/>
                <a:gd name="T55" fmla="*/ 70 h 444"/>
                <a:gd name="T56" fmla="*/ 301 w 497"/>
                <a:gd name="T57" fmla="*/ 70 h 444"/>
                <a:gd name="T58" fmla="*/ 195 w 497"/>
                <a:gd name="T59" fmla="*/ 70 h 444"/>
                <a:gd name="T60" fmla="*/ 195 w 497"/>
                <a:gd name="T61" fmla="*/ 44 h 444"/>
                <a:gd name="T62" fmla="*/ 248 w 497"/>
                <a:gd name="T63" fmla="*/ 26 h 444"/>
                <a:gd name="T64" fmla="*/ 301 w 497"/>
                <a:gd name="T65" fmla="*/ 44 h 444"/>
                <a:gd name="T66" fmla="*/ 301 w 497"/>
                <a:gd name="T67" fmla="*/ 7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6" name="Freeform 158"/>
            <p:cNvSpPr>
              <a:spLocks noChangeArrowheads="1"/>
            </p:cNvSpPr>
            <p:nvPr/>
          </p:nvSpPr>
          <p:spPr bwMode="auto">
            <a:xfrm>
              <a:off x="9411438" y="7948761"/>
              <a:ext cx="874846" cy="410322"/>
            </a:xfrm>
            <a:custGeom>
              <a:avLst/>
              <a:gdLst>
                <a:gd name="T0" fmla="*/ 380 w 497"/>
                <a:gd name="T1" fmla="*/ 0 h 232"/>
                <a:gd name="T2" fmla="*/ 380 w 497"/>
                <a:gd name="T3" fmla="*/ 0 h 232"/>
                <a:gd name="T4" fmla="*/ 266 w 497"/>
                <a:gd name="T5" fmla="*/ 115 h 232"/>
                <a:gd name="T6" fmla="*/ 283 w 497"/>
                <a:gd name="T7" fmla="*/ 186 h 232"/>
                <a:gd name="T8" fmla="*/ 203 w 497"/>
                <a:gd name="T9" fmla="*/ 186 h 232"/>
                <a:gd name="T10" fmla="*/ 230 w 497"/>
                <a:gd name="T11" fmla="*/ 115 h 232"/>
                <a:gd name="T12" fmla="*/ 114 w 497"/>
                <a:gd name="T13" fmla="*/ 0 h 232"/>
                <a:gd name="T14" fmla="*/ 0 w 497"/>
                <a:gd name="T15" fmla="*/ 115 h 232"/>
                <a:gd name="T16" fmla="*/ 114 w 497"/>
                <a:gd name="T17" fmla="*/ 231 h 232"/>
                <a:gd name="T18" fmla="*/ 380 w 497"/>
                <a:gd name="T19" fmla="*/ 231 h 232"/>
                <a:gd name="T20" fmla="*/ 496 w 497"/>
                <a:gd name="T21" fmla="*/ 115 h 232"/>
                <a:gd name="T22" fmla="*/ 380 w 497"/>
                <a:gd name="T23" fmla="*/ 0 h 232"/>
                <a:gd name="T24" fmla="*/ 53 w 497"/>
                <a:gd name="T25" fmla="*/ 115 h 232"/>
                <a:gd name="T26" fmla="*/ 53 w 497"/>
                <a:gd name="T27" fmla="*/ 115 h 232"/>
                <a:gd name="T28" fmla="*/ 114 w 497"/>
                <a:gd name="T29" fmla="*/ 53 h 232"/>
                <a:gd name="T30" fmla="*/ 177 w 497"/>
                <a:gd name="T31" fmla="*/ 115 h 232"/>
                <a:gd name="T32" fmla="*/ 114 w 497"/>
                <a:gd name="T33" fmla="*/ 186 h 232"/>
                <a:gd name="T34" fmla="*/ 53 w 497"/>
                <a:gd name="T35" fmla="*/ 115 h 232"/>
                <a:gd name="T36" fmla="*/ 380 w 497"/>
                <a:gd name="T37" fmla="*/ 186 h 232"/>
                <a:gd name="T38" fmla="*/ 380 w 497"/>
                <a:gd name="T39" fmla="*/ 186 h 232"/>
                <a:gd name="T40" fmla="*/ 319 w 497"/>
                <a:gd name="T41" fmla="*/ 115 h 232"/>
                <a:gd name="T42" fmla="*/ 380 w 497"/>
                <a:gd name="T43" fmla="*/ 53 h 232"/>
                <a:gd name="T44" fmla="*/ 442 w 497"/>
                <a:gd name="T45" fmla="*/ 115 h 232"/>
                <a:gd name="T46" fmla="*/ 380 w 497"/>
                <a:gd name="T47" fmla="*/ 18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232">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solidFill>
              <a:schemeClr val="bg1"/>
            </a:solidFill>
            <a:ln>
              <a:noFill/>
            </a:ln>
            <a:effectLst/>
            <a:extLst/>
          </p:spPr>
          <p:txBody>
            <a:bodyPr wrap="none" anchor="ctr"/>
            <a:lstStyle/>
            <a:p>
              <a:endParaRPr lang="en-US" sz="1600" dirty="0">
                <a:latin typeface="+mj-ea"/>
                <a:ea typeface="+mj-ea"/>
              </a:endParaRPr>
            </a:p>
          </p:txBody>
        </p:sp>
      </p:grpSp>
    </p:spTree>
    <p:extLst>
      <p:ext uri="{BB962C8B-B14F-4D97-AF65-F5344CB8AC3E}">
        <p14:creationId xmlns:p14="http://schemas.microsoft.com/office/powerpoint/2010/main" val="393114441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除了熟悉每个组件的功能外，一定要知道每个组件之间在各种场景下的交互流程。</a:t>
            </a:r>
            <a:endParaRPr lang="en-US" altLang="zh-CN" dirty="0" smtClean="0"/>
          </a:p>
        </p:txBody>
      </p:sp>
    </p:spTree>
    <p:extLst>
      <p:ext uri="{BB962C8B-B14F-4D97-AF65-F5344CB8AC3E}">
        <p14:creationId xmlns:p14="http://schemas.microsoft.com/office/powerpoint/2010/main" val="20390612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t>客户端使用桌面时，桌面访问流量需要经过的组件是？（  ）</a:t>
            </a:r>
            <a:endParaRPr lang="en-US" altLang="zh-CN" dirty="0" smtClean="0"/>
          </a:p>
          <a:p>
            <a:pPr lvl="1"/>
            <a:r>
              <a:rPr lang="en-US" altLang="zh-CN" dirty="0" smtClean="0"/>
              <a:t>A. HDC</a:t>
            </a:r>
            <a:endParaRPr lang="en-US" altLang="zh-CN" dirty="0"/>
          </a:p>
          <a:p>
            <a:pPr lvl="1"/>
            <a:r>
              <a:rPr lang="en-US" altLang="zh-CN" dirty="0" smtClean="0"/>
              <a:t>B. ITA</a:t>
            </a:r>
          </a:p>
          <a:p>
            <a:pPr lvl="1"/>
            <a:r>
              <a:rPr lang="en-US" altLang="zh-CN" dirty="0" smtClean="0"/>
              <a:t>C. WI</a:t>
            </a:r>
          </a:p>
          <a:p>
            <a:pPr lvl="1"/>
            <a:r>
              <a:rPr lang="en-US" altLang="zh-CN" dirty="0" smtClean="0"/>
              <a:t>D. </a:t>
            </a:r>
            <a:r>
              <a:rPr lang="zh-CN" altLang="en-US" dirty="0" smtClean="0"/>
              <a:t>以上都不是</a:t>
            </a:r>
            <a:endParaRPr lang="en-US" altLang="zh-CN" dirty="0" smtClean="0"/>
          </a:p>
          <a:p>
            <a:r>
              <a:rPr lang="en-US" altLang="zh-CN" dirty="0" err="1"/>
              <a:t>FusionAccess</a:t>
            </a:r>
            <a:r>
              <a:rPr lang="zh-CN" altLang="en-US" dirty="0"/>
              <a:t>内部组件包括</a:t>
            </a:r>
            <a:r>
              <a:rPr lang="en-US" altLang="zh-CN" dirty="0"/>
              <a:t>WI</a:t>
            </a:r>
            <a:r>
              <a:rPr lang="zh-CN" altLang="en-US" dirty="0"/>
              <a:t>，</a:t>
            </a:r>
            <a:r>
              <a:rPr lang="en-US" altLang="zh-CN" dirty="0"/>
              <a:t>HDC</a:t>
            </a:r>
            <a:r>
              <a:rPr lang="zh-CN" altLang="en-US" dirty="0"/>
              <a:t>，</a:t>
            </a:r>
            <a:r>
              <a:rPr lang="en-US" altLang="zh-CN" dirty="0"/>
              <a:t>ITA</a:t>
            </a:r>
            <a:r>
              <a:rPr lang="zh-CN" altLang="en-US" dirty="0"/>
              <a:t>，</a:t>
            </a:r>
            <a:r>
              <a:rPr lang="en-US" altLang="zh-CN" dirty="0"/>
              <a:t>DB</a:t>
            </a:r>
            <a:r>
              <a:rPr lang="zh-CN" altLang="en-US" dirty="0" smtClean="0"/>
              <a:t>，</a:t>
            </a:r>
            <a:r>
              <a:rPr lang="en-US" altLang="zh-CN" dirty="0"/>
              <a:t>License</a:t>
            </a:r>
            <a:r>
              <a:rPr lang="zh-CN" altLang="en-US" dirty="0" smtClean="0"/>
              <a:t>都</a:t>
            </a:r>
            <a:r>
              <a:rPr lang="zh-CN" altLang="en-US" dirty="0"/>
              <a:t>不需要部署在</a:t>
            </a:r>
            <a:r>
              <a:rPr lang="en-US" altLang="zh-CN" dirty="0"/>
              <a:t>windows</a:t>
            </a:r>
            <a:r>
              <a:rPr lang="zh-CN" altLang="en-US" dirty="0"/>
              <a:t>主机中。</a:t>
            </a:r>
            <a:r>
              <a:rPr lang="en-US" altLang="zh-CN" dirty="0"/>
              <a:t>(     </a:t>
            </a:r>
            <a:r>
              <a:rPr lang="en-US" altLang="zh-CN" dirty="0" smtClean="0"/>
              <a:t>)</a:t>
            </a:r>
          </a:p>
          <a:p>
            <a:pPr marL="0" indent="0">
              <a:buNone/>
            </a:pPr>
            <a:r>
              <a:rPr lang="en-US" altLang="zh-CN" dirty="0" smtClean="0"/>
              <a:t/>
            </a:r>
            <a:br>
              <a:rPr lang="en-US" altLang="zh-CN" dirty="0" smtClean="0"/>
            </a:br>
            <a:endParaRPr lang="en-US" altLang="zh-CN" dirty="0" smtClean="0"/>
          </a:p>
          <a:p>
            <a:pPr lvl="1"/>
            <a:endParaRPr lang="en-US" altLang="zh-CN" dirty="0" smtClean="0"/>
          </a:p>
          <a:p>
            <a:pPr lvl="1"/>
            <a:endParaRPr lang="zh-CN" altLang="en-US" dirty="0"/>
          </a:p>
        </p:txBody>
      </p:sp>
    </p:spTree>
    <p:extLst>
      <p:ext uri="{BB962C8B-B14F-4D97-AF65-F5344CB8AC3E}">
        <p14:creationId xmlns:p14="http://schemas.microsoft.com/office/powerpoint/2010/main" val="299330917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学习了以下内容</a:t>
            </a:r>
            <a:endParaRPr lang="en-US" altLang="zh-CN" dirty="0" smtClean="0"/>
          </a:p>
          <a:p>
            <a:pPr lvl="1"/>
            <a:r>
              <a:rPr lang="en-US" altLang="zh-CN" dirty="0" err="1" smtClean="0"/>
              <a:t>FusionAccess</a:t>
            </a:r>
            <a:r>
              <a:rPr lang="zh-CN" altLang="en-US" dirty="0" smtClean="0"/>
              <a:t>内部组件和安装流程</a:t>
            </a:r>
            <a:endParaRPr lang="en-US" altLang="zh-CN" dirty="0" smtClean="0"/>
          </a:p>
          <a:p>
            <a:pPr lvl="1"/>
            <a:r>
              <a:rPr lang="en-US" altLang="zh-CN" dirty="0" smtClean="0"/>
              <a:t>AD</a:t>
            </a:r>
            <a:r>
              <a:rPr lang="zh-CN" altLang="en-US" dirty="0" smtClean="0"/>
              <a:t>，</a:t>
            </a:r>
            <a:r>
              <a:rPr lang="en-US" altLang="zh-CN" dirty="0" smtClean="0"/>
              <a:t>DNS</a:t>
            </a:r>
            <a:r>
              <a:rPr lang="zh-CN" altLang="en-US" dirty="0" smtClean="0"/>
              <a:t>和</a:t>
            </a:r>
            <a:r>
              <a:rPr lang="en-US" altLang="zh-CN" dirty="0" smtClean="0"/>
              <a:t>DHCP</a:t>
            </a:r>
            <a:r>
              <a:rPr lang="zh-CN" altLang="en-US" dirty="0" smtClean="0"/>
              <a:t>功能特性和安装流程</a:t>
            </a:r>
            <a:endParaRPr lang="en-US" altLang="zh-CN" dirty="0" smtClean="0"/>
          </a:p>
          <a:p>
            <a:pPr lvl="1"/>
            <a:r>
              <a:rPr lang="zh-CN" altLang="en-US" dirty="0" smtClean="0"/>
              <a:t>桌面云组件交互流程</a:t>
            </a:r>
            <a:endParaRPr lang="en-US" altLang="zh-CN" dirty="0" smtClean="0"/>
          </a:p>
          <a:p>
            <a:endParaRPr lang="zh-CN" altLang="en-US" dirty="0"/>
          </a:p>
        </p:txBody>
      </p:sp>
    </p:spTree>
    <p:extLst>
      <p:ext uri="{BB962C8B-B14F-4D97-AF65-F5344CB8AC3E}">
        <p14:creationId xmlns:p14="http://schemas.microsoft.com/office/powerpoint/2010/main" val="15989776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虚拟桌面管理层 </a:t>
            </a:r>
            <a:r>
              <a:rPr lang="en-US" altLang="zh-CN" dirty="0" smtClean="0"/>
              <a:t>(3)</a:t>
            </a:r>
            <a:endParaRPr lang="zh-CN" altLang="en-US" dirty="0"/>
          </a:p>
        </p:txBody>
      </p:sp>
      <p:sp>
        <p:nvSpPr>
          <p:cNvPr id="6" name="文本占位符 5"/>
          <p:cNvSpPr>
            <a:spLocks noGrp="1"/>
          </p:cNvSpPr>
          <p:nvPr>
            <p:ph type="body" sz="quarter" idx="10"/>
          </p:nvPr>
        </p:nvSpPr>
        <p:spPr/>
        <p:txBody>
          <a:bodyPr/>
          <a:lstStyle/>
          <a:p>
            <a:r>
              <a:rPr lang="en-US" altLang="zh-CN" dirty="0" smtClean="0"/>
              <a:t>TCM</a:t>
            </a:r>
            <a:r>
              <a:rPr lang="zh-CN" altLang="en-US" dirty="0" smtClean="0"/>
              <a:t>（</a:t>
            </a:r>
            <a:r>
              <a:rPr lang="en-US" altLang="zh-CN" dirty="0" smtClean="0"/>
              <a:t>Thin Client Management</a:t>
            </a:r>
            <a:r>
              <a:rPr lang="zh-CN" altLang="en-US" dirty="0" smtClean="0"/>
              <a:t>） 瘦终端管理服务器</a:t>
            </a:r>
            <a:endParaRPr lang="en-US" altLang="zh-CN" dirty="0"/>
          </a:p>
          <a:p>
            <a:pPr lvl="1"/>
            <a:r>
              <a:rPr lang="en-US" altLang="zh-CN" sz="1800" dirty="0"/>
              <a:t>TCM</a:t>
            </a:r>
            <a:r>
              <a:rPr lang="zh-CN" altLang="en-US" sz="1800" dirty="0"/>
              <a:t>为升腾曦帆桌面管理系统，管理员通过</a:t>
            </a:r>
            <a:r>
              <a:rPr lang="en-US" altLang="zh-CN" sz="1800" dirty="0"/>
              <a:t>TCM</a:t>
            </a:r>
            <a:r>
              <a:rPr lang="zh-CN" altLang="en-US" sz="1800" dirty="0"/>
              <a:t>对</a:t>
            </a:r>
            <a:r>
              <a:rPr lang="en-US" altLang="zh-CN" sz="1800" dirty="0"/>
              <a:t>TC</a:t>
            </a:r>
            <a:r>
              <a:rPr lang="zh-CN" altLang="en-US" sz="1800" dirty="0"/>
              <a:t>进行日常管理。</a:t>
            </a:r>
          </a:p>
          <a:p>
            <a:endParaRPr lang="en-US" altLang="zh-CN" dirty="0">
              <a:effectLst/>
            </a:endParaRPr>
          </a:p>
          <a:p>
            <a:endParaRPr lang="zh-CN" altLang="en-US" dirty="0">
              <a:effectLst/>
            </a:endParaRPr>
          </a:p>
        </p:txBody>
      </p:sp>
      <p:pic>
        <p:nvPicPr>
          <p:cNvPr id="5" name="图片 4"/>
          <p:cNvPicPr>
            <a:picLocks noChangeAspect="1"/>
          </p:cNvPicPr>
          <p:nvPr/>
        </p:nvPicPr>
        <p:blipFill>
          <a:blip r:embed="rId3"/>
          <a:stretch>
            <a:fillRect/>
          </a:stretch>
        </p:blipFill>
        <p:spPr>
          <a:xfrm>
            <a:off x="9302837" y="4212271"/>
            <a:ext cx="1231293" cy="2027578"/>
          </a:xfrm>
          <a:prstGeom prst="rect">
            <a:avLst/>
          </a:prstGeom>
        </p:spPr>
      </p:pic>
      <p:pic>
        <p:nvPicPr>
          <p:cNvPr id="1026"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4927" y="2573638"/>
            <a:ext cx="2167115" cy="131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5520" y="2464722"/>
            <a:ext cx="6196172" cy="391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41873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虚拟桌面管理层 </a:t>
            </a:r>
            <a:r>
              <a:rPr lang="en-US" altLang="zh-CN" dirty="0" smtClean="0"/>
              <a:t>(4)</a:t>
            </a:r>
            <a:endParaRPr lang="zh-CN" altLang="en-US" dirty="0"/>
          </a:p>
        </p:txBody>
      </p:sp>
      <p:sp>
        <p:nvSpPr>
          <p:cNvPr id="6" name="文本占位符 5"/>
          <p:cNvSpPr>
            <a:spLocks noGrp="1"/>
          </p:cNvSpPr>
          <p:nvPr>
            <p:ph type="body" sz="quarter" idx="10"/>
          </p:nvPr>
        </p:nvSpPr>
        <p:spPr/>
        <p:txBody>
          <a:bodyPr/>
          <a:lstStyle/>
          <a:p>
            <a:r>
              <a:rPr lang="en-US" altLang="zh-CN" dirty="0" smtClean="0"/>
              <a:t>TCM</a:t>
            </a:r>
            <a:r>
              <a:rPr lang="zh-CN" altLang="en-US" dirty="0" smtClean="0"/>
              <a:t>功能概述</a:t>
            </a:r>
            <a:endParaRPr lang="en-US" altLang="zh-CN" dirty="0">
              <a:effectLst/>
            </a:endParaRPr>
          </a:p>
          <a:p>
            <a:endParaRPr lang="zh-CN" altLang="en-US" dirty="0">
              <a:effectLst/>
            </a:endParaRPr>
          </a:p>
        </p:txBody>
      </p:sp>
      <p:graphicFrame>
        <p:nvGraphicFramePr>
          <p:cNvPr id="8" name="内容占位符 3"/>
          <p:cNvGraphicFramePr>
            <a:graphicFrameLocks/>
          </p:cNvGraphicFramePr>
          <p:nvPr>
            <p:extLst>
              <p:ext uri="{D42A27DB-BD31-4B8C-83A1-F6EECF244321}">
                <p14:modId xmlns:p14="http://schemas.microsoft.com/office/powerpoint/2010/main" val="2139419633"/>
              </p:ext>
            </p:extLst>
          </p:nvPr>
        </p:nvGraphicFramePr>
        <p:xfrm>
          <a:off x="2171700" y="1289826"/>
          <a:ext cx="7848600" cy="5112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65861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虚拟桌面管理层 </a:t>
            </a:r>
            <a:r>
              <a:rPr lang="en-US" altLang="zh-CN" dirty="0" smtClean="0"/>
              <a:t>(5)</a:t>
            </a:r>
            <a:endParaRPr lang="zh-CN" altLang="en-US" dirty="0"/>
          </a:p>
        </p:txBody>
      </p:sp>
      <p:sp>
        <p:nvSpPr>
          <p:cNvPr id="6" name="文本占位符 5"/>
          <p:cNvSpPr>
            <a:spLocks noGrp="1"/>
          </p:cNvSpPr>
          <p:nvPr>
            <p:ph type="body" sz="quarter" idx="10"/>
          </p:nvPr>
        </p:nvSpPr>
        <p:spPr/>
        <p:txBody>
          <a:bodyPr/>
          <a:lstStyle/>
          <a:p>
            <a:r>
              <a:rPr lang="en-US" altLang="zh-CN" dirty="0" smtClean="0"/>
              <a:t>License</a:t>
            </a:r>
            <a:r>
              <a:rPr lang="zh-CN" altLang="en-US" dirty="0" smtClean="0"/>
              <a:t>服务器</a:t>
            </a:r>
            <a:endParaRPr lang="en-US" altLang="zh-CN" dirty="0"/>
          </a:p>
          <a:p>
            <a:pPr lvl="1"/>
            <a:r>
              <a:rPr lang="en-US" altLang="zh-CN" sz="1800" dirty="0"/>
              <a:t>License</a:t>
            </a:r>
            <a:r>
              <a:rPr lang="zh-CN" altLang="en-US" sz="1800" dirty="0"/>
              <a:t>服务器是</a:t>
            </a:r>
            <a:r>
              <a:rPr lang="en-US" altLang="zh-CN" sz="1800" dirty="0"/>
              <a:t>License</a:t>
            </a:r>
            <a:r>
              <a:rPr lang="zh-CN" altLang="en-US" sz="1800" dirty="0"/>
              <a:t>的管理与发放系统，负责</a:t>
            </a:r>
            <a:r>
              <a:rPr lang="en-US" altLang="zh-CN" sz="1800" dirty="0"/>
              <a:t>HDC</a:t>
            </a:r>
            <a:r>
              <a:rPr lang="zh-CN" altLang="en-US" sz="1800" dirty="0"/>
              <a:t>的</a:t>
            </a:r>
            <a:r>
              <a:rPr lang="en-US" altLang="zh-CN" sz="1800" dirty="0"/>
              <a:t>License</a:t>
            </a:r>
            <a:r>
              <a:rPr lang="zh-CN" altLang="en-US" sz="1800" dirty="0"/>
              <a:t>管理与</a:t>
            </a:r>
            <a:r>
              <a:rPr lang="zh-CN" altLang="en-US" sz="1800" dirty="0" smtClean="0"/>
              <a:t>发放。</a:t>
            </a:r>
            <a:endParaRPr lang="en-US" altLang="zh-CN" sz="1800" dirty="0" smtClean="0"/>
          </a:p>
          <a:p>
            <a:pPr lvl="1"/>
            <a:r>
              <a:rPr lang="en-US" altLang="zh-CN" sz="1800" dirty="0" err="1" smtClean="0"/>
              <a:t>FusionAccess</a:t>
            </a:r>
            <a:r>
              <a:rPr lang="zh-CN" altLang="en-US" sz="1800" dirty="0"/>
              <a:t>桌面管理软件主要用到其</a:t>
            </a:r>
            <a:r>
              <a:rPr lang="en-US" altLang="zh-CN" sz="1800" dirty="0"/>
              <a:t>HDP</a:t>
            </a:r>
            <a:r>
              <a:rPr lang="zh-CN" altLang="en-US" sz="1800" dirty="0"/>
              <a:t>连接数</a:t>
            </a:r>
            <a:r>
              <a:rPr lang="en-US" altLang="zh-CN" sz="1800" dirty="0"/>
              <a:t>license</a:t>
            </a:r>
            <a:r>
              <a:rPr lang="zh-CN" altLang="en-US" sz="1800" dirty="0"/>
              <a:t>，</a:t>
            </a:r>
            <a:r>
              <a:rPr lang="zh-CN" altLang="en-GB" sz="1800" dirty="0"/>
              <a:t>当用户连接虚拟机时会到</a:t>
            </a:r>
            <a:r>
              <a:rPr lang="en-GB" altLang="zh-CN" sz="1800" dirty="0" smtClean="0"/>
              <a:t>License</a:t>
            </a:r>
            <a:r>
              <a:rPr lang="zh-CN" altLang="en-US" sz="1800" dirty="0" smtClean="0"/>
              <a:t>服务器</a:t>
            </a:r>
            <a:r>
              <a:rPr lang="zh-CN" altLang="en-GB" sz="1800" dirty="0" smtClean="0"/>
              <a:t>上</a:t>
            </a:r>
            <a:r>
              <a:rPr lang="zh-CN" altLang="en-GB" sz="1800" dirty="0"/>
              <a:t>检查</a:t>
            </a:r>
            <a:r>
              <a:rPr lang="en-GB" altLang="zh-CN" sz="1800" dirty="0"/>
              <a:t>license</a:t>
            </a:r>
            <a:r>
              <a:rPr lang="zh-CN" altLang="en-GB" sz="1800" dirty="0"/>
              <a:t>，判断是否可以连接到虚拟机。</a:t>
            </a:r>
            <a:endParaRPr lang="en-US" altLang="zh-CN" sz="1800" dirty="0"/>
          </a:p>
          <a:p>
            <a:pPr lvl="1"/>
            <a:endParaRPr lang="en-US" altLang="zh-CN" sz="1800" dirty="0"/>
          </a:p>
          <a:p>
            <a:endParaRPr lang="en-US" altLang="zh-CN" dirty="0">
              <a:effectLst/>
            </a:endParaRPr>
          </a:p>
          <a:p>
            <a:endParaRPr lang="en-US" altLang="zh-CN" dirty="0" smtClean="0">
              <a:effectLst/>
            </a:endParaRPr>
          </a:p>
          <a:p>
            <a:endParaRPr lang="zh-CN" altLang="en-US" dirty="0">
              <a:effectLst/>
            </a:endParaRPr>
          </a:p>
        </p:txBody>
      </p:sp>
      <p:pic>
        <p:nvPicPr>
          <p:cNvPr id="4" name="图片 3"/>
          <p:cNvPicPr>
            <a:picLocks noChangeAspect="1"/>
          </p:cNvPicPr>
          <p:nvPr/>
        </p:nvPicPr>
        <p:blipFill>
          <a:blip r:embed="rId3"/>
          <a:stretch>
            <a:fillRect/>
          </a:stretch>
        </p:blipFill>
        <p:spPr>
          <a:xfrm>
            <a:off x="1991544" y="3032956"/>
            <a:ext cx="8447222" cy="3216702"/>
          </a:xfrm>
          <a:prstGeom prst="rect">
            <a:avLst/>
          </a:prstGeom>
          <a:ln w="12700">
            <a:solidFill>
              <a:schemeClr val="bg1">
                <a:lumMod val="85000"/>
              </a:schemeClr>
            </a:solidFill>
          </a:ln>
        </p:spPr>
      </p:pic>
    </p:spTree>
    <p:extLst>
      <p:ext uri="{BB962C8B-B14F-4D97-AF65-F5344CB8AC3E}">
        <p14:creationId xmlns:p14="http://schemas.microsoft.com/office/powerpoint/2010/main" val="22432199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虚拟桌面管理层 </a:t>
            </a:r>
            <a:r>
              <a:rPr lang="en-US" altLang="zh-CN" dirty="0" smtClean="0"/>
              <a:t>(6)</a:t>
            </a:r>
            <a:endParaRPr lang="zh-CN" altLang="en-US" dirty="0"/>
          </a:p>
        </p:txBody>
      </p:sp>
      <p:sp>
        <p:nvSpPr>
          <p:cNvPr id="6" name="文本占位符 5"/>
          <p:cNvSpPr>
            <a:spLocks noGrp="1"/>
          </p:cNvSpPr>
          <p:nvPr>
            <p:ph type="body" sz="quarter" idx="10"/>
          </p:nvPr>
        </p:nvSpPr>
        <p:spPr/>
        <p:txBody>
          <a:bodyPr/>
          <a:lstStyle/>
          <a:p>
            <a:r>
              <a:rPr lang="en-US" altLang="zh-CN" dirty="0" err="1"/>
              <a:t>GaussDB</a:t>
            </a:r>
            <a:r>
              <a:rPr lang="zh-CN" altLang="en-US" dirty="0"/>
              <a:t>数据库</a:t>
            </a:r>
            <a:endParaRPr lang="en-US" altLang="zh-CN" dirty="0"/>
          </a:p>
          <a:p>
            <a:pPr lvl="1"/>
            <a:r>
              <a:rPr lang="en-US" altLang="zh-CN" sz="1800" dirty="0" err="1"/>
              <a:t>GaussDB</a:t>
            </a:r>
            <a:r>
              <a:rPr lang="zh-CN" altLang="en-US" sz="1800" dirty="0"/>
              <a:t>为</a:t>
            </a:r>
            <a:r>
              <a:rPr lang="en-US" altLang="zh-CN" sz="1800" dirty="0"/>
              <a:t>ITA</a:t>
            </a:r>
            <a:r>
              <a:rPr lang="zh-CN" altLang="en-US" sz="1800" dirty="0"/>
              <a:t>、</a:t>
            </a:r>
            <a:r>
              <a:rPr lang="en-US" altLang="zh-CN" sz="1800" dirty="0"/>
              <a:t>HDC</a:t>
            </a:r>
            <a:r>
              <a:rPr lang="zh-CN" altLang="en-US" sz="1800" dirty="0"/>
              <a:t>提供数据库，用于存储数据信息</a:t>
            </a:r>
            <a:r>
              <a:rPr lang="zh-CN" altLang="en-US" sz="1800" dirty="0" smtClean="0"/>
              <a:t>。</a:t>
            </a:r>
            <a:endParaRPr lang="en-US" altLang="zh-CN" sz="1800" dirty="0" smtClean="0"/>
          </a:p>
          <a:p>
            <a:pPr lvl="1"/>
            <a:endParaRPr lang="en-US" altLang="zh-CN" sz="1800" dirty="0"/>
          </a:p>
          <a:p>
            <a:pPr lvl="1"/>
            <a:endParaRPr lang="zh-CN" altLang="en-US" sz="1800" dirty="0"/>
          </a:p>
          <a:p>
            <a:r>
              <a:rPr lang="en-US" altLang="zh-CN" dirty="0" smtClean="0"/>
              <a:t>Backup Server </a:t>
            </a:r>
            <a:r>
              <a:rPr lang="zh-CN" altLang="en-US" dirty="0" smtClean="0"/>
              <a:t>备份</a:t>
            </a:r>
            <a:r>
              <a:rPr lang="zh-CN" altLang="en-US" dirty="0"/>
              <a:t>服务器</a:t>
            </a:r>
            <a:endParaRPr lang="en-US" altLang="zh-CN" dirty="0"/>
          </a:p>
          <a:p>
            <a:pPr lvl="1"/>
            <a:r>
              <a:rPr lang="en-US" altLang="zh-CN" sz="1800" dirty="0"/>
              <a:t>Backup Server</a:t>
            </a:r>
            <a:r>
              <a:rPr lang="zh-CN" altLang="en-US" sz="1800" dirty="0"/>
              <a:t>的主要功能是备份各个组件的关键文件和数据</a:t>
            </a:r>
            <a:r>
              <a:rPr lang="zh-CN" altLang="en-US" sz="1800" dirty="0" smtClean="0"/>
              <a:t>。</a:t>
            </a:r>
            <a:endParaRPr lang="en-US" altLang="zh-CN" sz="1800" dirty="0"/>
          </a:p>
          <a:p>
            <a:pPr lvl="1"/>
            <a:r>
              <a:rPr lang="en-US" altLang="zh-CN" sz="1800" dirty="0" smtClean="0"/>
              <a:t>Backup Server</a:t>
            </a:r>
            <a:r>
              <a:rPr lang="zh-CN" altLang="en-US" sz="1800" dirty="0" smtClean="0"/>
              <a:t>备份</a:t>
            </a:r>
            <a:r>
              <a:rPr lang="zh-CN" altLang="en-US" sz="1800" dirty="0"/>
              <a:t>策略：</a:t>
            </a:r>
            <a:endParaRPr lang="en-US" altLang="zh-CN" sz="1800" dirty="0"/>
          </a:p>
          <a:p>
            <a:pPr lvl="2"/>
            <a:r>
              <a:rPr lang="zh-CN" altLang="en-US" sz="1600" dirty="0"/>
              <a:t>每天</a:t>
            </a:r>
            <a:r>
              <a:rPr lang="en-US" altLang="zh-CN" sz="1600" dirty="0"/>
              <a:t>01:00</a:t>
            </a:r>
            <a:r>
              <a:rPr lang="zh-CN" altLang="en-US" sz="1600" dirty="0"/>
              <a:t>定时备份并上传到备份服务器，存放的目录是“</a:t>
            </a:r>
            <a:r>
              <a:rPr lang="en-US" altLang="zh-CN" sz="1600" dirty="0"/>
              <a:t>/</a:t>
            </a:r>
            <a:r>
              <a:rPr lang="en-US" altLang="zh-CN" sz="1600" dirty="0" err="1"/>
              <a:t>var</a:t>
            </a:r>
            <a:r>
              <a:rPr lang="en-US" altLang="zh-CN" sz="1600" dirty="0"/>
              <a:t>/</a:t>
            </a:r>
            <a:r>
              <a:rPr lang="en-US" altLang="zh-CN" sz="1600" dirty="0" err="1"/>
              <a:t>ftpsite</a:t>
            </a:r>
            <a:r>
              <a:rPr lang="en-US" altLang="zh-CN" sz="1600" dirty="0"/>
              <a:t>/</a:t>
            </a:r>
            <a:r>
              <a:rPr lang="zh-CN" altLang="en-US" sz="1600" dirty="0"/>
              <a:t>配套的</a:t>
            </a:r>
            <a:r>
              <a:rPr lang="en-US" altLang="zh-CN" sz="1600" dirty="0"/>
              <a:t>ITA</a:t>
            </a:r>
            <a:r>
              <a:rPr lang="zh-CN" altLang="en-US" sz="1600" dirty="0"/>
              <a:t>名称</a:t>
            </a:r>
            <a:r>
              <a:rPr lang="en-US" altLang="zh-CN" sz="1600" dirty="0"/>
              <a:t>/</a:t>
            </a:r>
            <a:r>
              <a:rPr lang="zh-CN" altLang="en-US" sz="1600" dirty="0"/>
              <a:t>各组件文件夹名称”。</a:t>
            </a:r>
          </a:p>
          <a:p>
            <a:pPr lvl="2"/>
            <a:r>
              <a:rPr lang="zh-CN" altLang="en-US" sz="1600" dirty="0"/>
              <a:t>备份空间充足时，备份服务器保存</a:t>
            </a:r>
            <a:r>
              <a:rPr lang="en-US" altLang="zh-CN" sz="1600" dirty="0"/>
              <a:t>10</a:t>
            </a:r>
            <a:r>
              <a:rPr lang="zh-CN" altLang="en-US" sz="1600" dirty="0"/>
              <a:t>天内的备份数据；备份空间不足时，系统会自动删除最早的备份文件。</a:t>
            </a:r>
          </a:p>
          <a:p>
            <a:endParaRPr lang="zh-CN" altLang="en-US" dirty="0" smtClean="0"/>
          </a:p>
          <a:p>
            <a:endParaRPr lang="en-US" altLang="zh-CN" dirty="0" smtClean="0">
              <a:effectLst/>
            </a:endParaRPr>
          </a:p>
          <a:p>
            <a:endParaRPr lang="en-US" altLang="zh-CN" dirty="0"/>
          </a:p>
          <a:p>
            <a:endParaRPr lang="en-US" altLang="zh-CN" dirty="0">
              <a:effectLst/>
            </a:endParaRPr>
          </a:p>
          <a:p>
            <a:endParaRPr lang="zh-CN" altLang="en-US" dirty="0">
              <a:effectLst/>
            </a:endParaRPr>
          </a:p>
        </p:txBody>
      </p:sp>
    </p:spTree>
    <p:extLst>
      <p:ext uri="{BB962C8B-B14F-4D97-AF65-F5344CB8AC3E}">
        <p14:creationId xmlns:p14="http://schemas.microsoft.com/office/powerpoint/2010/main" val="3101530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桌面虚拟机核心组件 </a:t>
            </a:r>
            <a:r>
              <a:rPr lang="en-US" altLang="zh-CN" dirty="0" smtClean="0"/>
              <a:t>- HDA</a:t>
            </a:r>
            <a:endParaRPr lang="zh-CN" altLang="en-US" dirty="0"/>
          </a:p>
        </p:txBody>
      </p:sp>
      <p:sp>
        <p:nvSpPr>
          <p:cNvPr id="6" name="文本占位符 5"/>
          <p:cNvSpPr>
            <a:spLocks noGrp="1"/>
          </p:cNvSpPr>
          <p:nvPr>
            <p:ph type="body" sz="quarter" idx="10"/>
          </p:nvPr>
        </p:nvSpPr>
        <p:spPr/>
        <p:txBody>
          <a:bodyPr/>
          <a:lstStyle/>
          <a:p>
            <a:r>
              <a:rPr lang="en-US" altLang="zh-CN" dirty="0"/>
              <a:t>HDA</a:t>
            </a:r>
            <a:r>
              <a:rPr lang="zh-CN" altLang="en-US" dirty="0"/>
              <a:t>（</a:t>
            </a:r>
            <a:r>
              <a:rPr lang="en-US" altLang="zh-CN" dirty="0"/>
              <a:t>Huawei Desktop Agent) </a:t>
            </a:r>
            <a:r>
              <a:rPr lang="zh-CN" altLang="en-US" dirty="0"/>
              <a:t>安装在每一个用户的虚拟桌面中，提供终端与虚拟桌面之间的连接功能</a:t>
            </a:r>
            <a:r>
              <a:rPr lang="zh-CN" altLang="en-US" dirty="0" smtClean="0"/>
              <a:t>。</a:t>
            </a:r>
            <a:endParaRPr lang="en-US" altLang="zh-CN" dirty="0" smtClean="0"/>
          </a:p>
          <a:p>
            <a:r>
              <a:rPr lang="en-US" altLang="zh-CN" dirty="0" smtClean="0"/>
              <a:t>TC</a:t>
            </a:r>
            <a:r>
              <a:rPr lang="zh-CN" altLang="en-US" dirty="0" smtClean="0"/>
              <a:t>（</a:t>
            </a:r>
            <a:r>
              <a:rPr lang="en-US" altLang="zh-CN" dirty="0" smtClean="0"/>
              <a:t>SC</a:t>
            </a:r>
            <a:r>
              <a:rPr lang="zh-CN" altLang="en-US" dirty="0" smtClean="0"/>
              <a:t>）要</a:t>
            </a:r>
            <a:r>
              <a:rPr lang="zh-CN" altLang="en-US" dirty="0"/>
              <a:t>通过</a:t>
            </a:r>
            <a:r>
              <a:rPr lang="en-US" altLang="zh-CN" dirty="0"/>
              <a:t>HDP</a:t>
            </a:r>
            <a:r>
              <a:rPr lang="zh-CN" altLang="en-US" dirty="0"/>
              <a:t>协议连接到虚拟机必须要在虚拟机上安装</a:t>
            </a:r>
            <a:r>
              <a:rPr lang="en-US" altLang="zh-CN" dirty="0"/>
              <a:t>HDA</a:t>
            </a:r>
            <a:r>
              <a:rPr lang="zh-CN" altLang="en-US" dirty="0" smtClean="0"/>
              <a:t>。</a:t>
            </a:r>
            <a:endParaRPr lang="en-US" altLang="zh-CN" dirty="0" smtClean="0"/>
          </a:p>
          <a:p>
            <a:r>
              <a:rPr lang="en-US" altLang="zh-CN" dirty="0"/>
              <a:t>HDA</a:t>
            </a:r>
            <a:r>
              <a:rPr lang="zh-CN" altLang="en-US" dirty="0"/>
              <a:t>实际上是一系列桌面连接服务，为</a:t>
            </a:r>
            <a:r>
              <a:rPr lang="en-US" altLang="zh-CN" dirty="0" smtClean="0"/>
              <a:t>TC</a:t>
            </a:r>
            <a:r>
              <a:rPr lang="zh-CN" altLang="en-US" dirty="0" smtClean="0"/>
              <a:t>（</a:t>
            </a:r>
            <a:r>
              <a:rPr lang="en-US" altLang="zh-CN" dirty="0" smtClean="0"/>
              <a:t>SC</a:t>
            </a:r>
            <a:r>
              <a:rPr lang="zh-CN" altLang="en-US" dirty="0" smtClean="0"/>
              <a:t>）使用</a:t>
            </a:r>
            <a:r>
              <a:rPr lang="zh-CN" altLang="en-US" dirty="0"/>
              <a:t>虚拟机提供支持。</a:t>
            </a:r>
          </a:p>
          <a:p>
            <a:endParaRPr lang="zh-CN" altLang="en-US" dirty="0"/>
          </a:p>
          <a:p>
            <a:endParaRPr lang="zh-CN" altLang="en-US" dirty="0"/>
          </a:p>
          <a:p>
            <a:endParaRPr lang="zh-CN" altLang="en-US" sz="1600" dirty="0"/>
          </a:p>
          <a:p>
            <a:endParaRPr lang="zh-CN" altLang="en-US" dirty="0" smtClean="0"/>
          </a:p>
          <a:p>
            <a:endParaRPr lang="en-US" altLang="zh-CN" dirty="0" smtClean="0">
              <a:effectLst/>
            </a:endParaRPr>
          </a:p>
          <a:p>
            <a:endParaRPr lang="en-US" altLang="zh-CN" dirty="0"/>
          </a:p>
          <a:p>
            <a:endParaRPr lang="en-US" altLang="zh-CN" dirty="0">
              <a:effectLst/>
            </a:endParaRPr>
          </a:p>
          <a:p>
            <a:endParaRPr lang="zh-CN" altLang="en-US" dirty="0">
              <a:effectLst/>
            </a:endParaRPr>
          </a:p>
        </p:txBody>
      </p:sp>
      <p:pic>
        <p:nvPicPr>
          <p:cNvPr id="4" name="Picture 6" descr="D:\linshi\无标题.bmp"/>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50" t="1519" r="689" b="2562"/>
          <a:stretch/>
        </p:blipFill>
        <p:spPr bwMode="auto">
          <a:xfrm>
            <a:off x="2963651" y="3598606"/>
            <a:ext cx="6300701" cy="2710714"/>
          </a:xfrm>
          <a:prstGeom prst="rect">
            <a:avLst/>
          </a:prstGeom>
          <a:noFill/>
          <a:ln w="12700">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5058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知识小考</a:t>
            </a:r>
            <a:endParaRPr lang="zh-CN" altLang="en-US" dirty="0"/>
          </a:p>
        </p:txBody>
      </p:sp>
      <p:sp>
        <p:nvSpPr>
          <p:cNvPr id="3" name="文本占位符 2"/>
          <p:cNvSpPr>
            <a:spLocks noGrp="1"/>
          </p:cNvSpPr>
          <p:nvPr>
            <p:ph type="body" sz="quarter" idx="10"/>
          </p:nvPr>
        </p:nvSpPr>
        <p:spPr/>
        <p:txBody>
          <a:bodyPr/>
          <a:lstStyle/>
          <a:p>
            <a:r>
              <a:rPr lang="zh-CN" altLang="en-US" dirty="0"/>
              <a:t>学习完了各个组件的功能，请思考一个用户登录云桌面的时候，各个组件如何进行交互的？</a:t>
            </a:r>
            <a:endParaRPr lang="en-US" altLang="zh-CN" dirty="0"/>
          </a:p>
          <a:p>
            <a:pPr marL="0" indent="0">
              <a:buNone/>
            </a:pPr>
            <a:endParaRPr lang="en-US" altLang="zh-CN" dirty="0"/>
          </a:p>
          <a:p>
            <a:pPr marL="0" indent="0">
              <a:buNone/>
            </a:pPr>
            <a:r>
              <a:rPr lang="en-US" altLang="zh-CN" dirty="0" smtClean="0"/>
              <a:t/>
            </a:r>
            <a:br>
              <a:rPr lang="en-US" altLang="zh-CN" dirty="0" smtClean="0"/>
            </a:br>
            <a:endParaRPr lang="en-US" altLang="zh-CN" dirty="0" smtClean="0"/>
          </a:p>
          <a:p>
            <a:pPr lvl="1"/>
            <a:endParaRPr lang="en-US" altLang="zh-CN" dirty="0" smtClean="0"/>
          </a:p>
          <a:p>
            <a:pPr lvl="1"/>
            <a:endParaRPr lang="zh-CN" altLang="en-US" dirty="0"/>
          </a:p>
        </p:txBody>
      </p:sp>
      <p:grpSp>
        <p:nvGrpSpPr>
          <p:cNvPr id="17" name="组合 16"/>
          <p:cNvGrpSpPr/>
          <p:nvPr/>
        </p:nvGrpSpPr>
        <p:grpSpPr>
          <a:xfrm>
            <a:off x="1200895" y="2316263"/>
            <a:ext cx="9790209" cy="3764556"/>
            <a:chOff x="1887639" y="3532401"/>
            <a:chExt cx="20587893" cy="7916508"/>
          </a:xfrm>
        </p:grpSpPr>
        <p:sp>
          <p:nvSpPr>
            <p:cNvPr id="18" name="Freeform 1"/>
            <p:cNvSpPr>
              <a:spLocks noChangeArrowheads="1"/>
            </p:cNvSpPr>
            <p:nvPr/>
          </p:nvSpPr>
          <p:spPr bwMode="auto">
            <a:xfrm rot="5400000">
              <a:off x="15203313" y="4176691"/>
              <a:ext cx="7747041" cy="6797396"/>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59C8D5"/>
            </a:solidFill>
            <a:ln>
              <a:noFill/>
            </a:ln>
            <a:effectLst/>
          </p:spPr>
          <p:txBody>
            <a:bodyPr wrap="none" lIns="243770" tIns="121885" rIns="243770" bIns="121885" anchor="ctr"/>
            <a:lstStyle/>
            <a:p>
              <a:endParaRPr lang="en-US" sz="1600" dirty="0">
                <a:latin typeface="+mj-ea"/>
                <a:ea typeface="+mj-ea"/>
              </a:endParaRPr>
            </a:p>
          </p:txBody>
        </p:sp>
        <p:sp>
          <p:nvSpPr>
            <p:cNvPr id="19" name="Freeform 1"/>
            <p:cNvSpPr>
              <a:spLocks noChangeArrowheads="1"/>
            </p:cNvSpPr>
            <p:nvPr/>
          </p:nvSpPr>
          <p:spPr bwMode="auto">
            <a:xfrm rot="5594423" flipV="1">
              <a:off x="1414246" y="4005794"/>
              <a:ext cx="7747040" cy="6800254"/>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84D0A2"/>
            </a:solidFill>
            <a:ln>
              <a:noFill/>
            </a:ln>
            <a:effectLst/>
          </p:spPr>
          <p:txBody>
            <a:bodyPr wrap="none" lIns="243770" tIns="121885" rIns="243770" bIns="121885" anchor="ctr"/>
            <a:lstStyle/>
            <a:p>
              <a:endParaRPr lang="en-US" sz="1600" dirty="0">
                <a:latin typeface="+mj-ea"/>
                <a:ea typeface="+mj-ea"/>
              </a:endParaRPr>
            </a:p>
          </p:txBody>
        </p:sp>
        <p:sp>
          <p:nvSpPr>
            <p:cNvPr id="23" name="Freeform 2"/>
            <p:cNvSpPr>
              <a:spLocks noChangeArrowheads="1"/>
            </p:cNvSpPr>
            <p:nvPr/>
          </p:nvSpPr>
          <p:spPr bwMode="auto">
            <a:xfrm>
              <a:off x="8857967" y="7559088"/>
              <a:ext cx="1882192" cy="1221211"/>
            </a:xfrm>
            <a:custGeom>
              <a:avLst/>
              <a:gdLst>
                <a:gd name="T0" fmla="*/ 1514 w 2315"/>
                <a:gd name="T1" fmla="*/ 1502 h 1503"/>
                <a:gd name="T2" fmla="*/ 1514 w 2315"/>
                <a:gd name="T3" fmla="*/ 1502 h 1503"/>
                <a:gd name="T4" fmla="*/ 543 w 2315"/>
                <a:gd name="T5" fmla="*/ 1189 h 1503"/>
                <a:gd name="T6" fmla="*/ 15 w 2315"/>
                <a:gd name="T7" fmla="*/ 472 h 1503"/>
                <a:gd name="T8" fmla="*/ 50 w 2315"/>
                <a:gd name="T9" fmla="*/ 353 h 1503"/>
                <a:gd name="T10" fmla="*/ 1024 w 2315"/>
                <a:gd name="T11" fmla="*/ 0 h 1503"/>
                <a:gd name="T12" fmla="*/ 1093 w 2315"/>
                <a:gd name="T13" fmla="*/ 0 h 1503"/>
                <a:gd name="T14" fmla="*/ 2277 w 2315"/>
                <a:gd name="T15" fmla="*/ 572 h 1503"/>
                <a:gd name="T16" fmla="*/ 2295 w 2315"/>
                <a:gd name="T17" fmla="*/ 689 h 1503"/>
                <a:gd name="T18" fmla="*/ 2142 w 2315"/>
                <a:gd name="T19" fmla="*/ 1338 h 1503"/>
                <a:gd name="T20" fmla="*/ 2062 w 2315"/>
                <a:gd name="T21" fmla="*/ 1433 h 1503"/>
                <a:gd name="T22" fmla="*/ 1514 w 2315"/>
                <a:gd name="T23" fmla="*/ 1502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5" h="1503">
                  <a:moveTo>
                    <a:pt x="1514" y="1502"/>
                  </a:moveTo>
                  <a:lnTo>
                    <a:pt x="1514" y="1502"/>
                  </a:lnTo>
                  <a:cubicBezTo>
                    <a:pt x="1141" y="1502"/>
                    <a:pt x="812" y="1396"/>
                    <a:pt x="543" y="1189"/>
                  </a:cubicBezTo>
                  <a:cubicBezTo>
                    <a:pt x="312" y="1012"/>
                    <a:pt x="129" y="766"/>
                    <a:pt x="15" y="472"/>
                  </a:cubicBezTo>
                  <a:cubicBezTo>
                    <a:pt x="0" y="430"/>
                    <a:pt x="13" y="379"/>
                    <a:pt x="50" y="353"/>
                  </a:cubicBezTo>
                  <a:cubicBezTo>
                    <a:pt x="365" y="117"/>
                    <a:pt x="693" y="0"/>
                    <a:pt x="1024" y="0"/>
                  </a:cubicBezTo>
                  <a:cubicBezTo>
                    <a:pt x="1048" y="0"/>
                    <a:pt x="1072" y="0"/>
                    <a:pt x="1093" y="0"/>
                  </a:cubicBezTo>
                  <a:cubicBezTo>
                    <a:pt x="1729" y="32"/>
                    <a:pt x="2192" y="482"/>
                    <a:pt x="2277" y="572"/>
                  </a:cubicBezTo>
                  <a:cubicBezTo>
                    <a:pt x="2309" y="604"/>
                    <a:pt x="2314" y="649"/>
                    <a:pt x="2295" y="689"/>
                  </a:cubicBezTo>
                  <a:cubicBezTo>
                    <a:pt x="2182" y="922"/>
                    <a:pt x="2150" y="1168"/>
                    <a:pt x="2142" y="1338"/>
                  </a:cubicBezTo>
                  <a:cubicBezTo>
                    <a:pt x="2142" y="1383"/>
                    <a:pt x="2107" y="1423"/>
                    <a:pt x="2062" y="1433"/>
                  </a:cubicBezTo>
                  <a:cubicBezTo>
                    <a:pt x="1872" y="1478"/>
                    <a:pt x="1689" y="1502"/>
                    <a:pt x="1514" y="1502"/>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24" name="Freeform 3"/>
            <p:cNvSpPr>
              <a:spLocks noChangeArrowheads="1"/>
            </p:cNvSpPr>
            <p:nvPr/>
          </p:nvSpPr>
          <p:spPr bwMode="auto">
            <a:xfrm>
              <a:off x="8764575" y="7472885"/>
              <a:ext cx="2068975" cy="1390025"/>
            </a:xfrm>
            <a:custGeom>
              <a:avLst/>
              <a:gdLst>
                <a:gd name="T0" fmla="*/ 1139 w 2544"/>
                <a:gd name="T1" fmla="*/ 207 h 1709"/>
                <a:gd name="T2" fmla="*/ 1139 w 2544"/>
                <a:gd name="T3" fmla="*/ 207 h 1709"/>
                <a:gd name="T4" fmla="*/ 1203 w 2544"/>
                <a:gd name="T5" fmla="*/ 207 h 1709"/>
                <a:gd name="T6" fmla="*/ 2318 w 2544"/>
                <a:gd name="T7" fmla="*/ 747 h 1709"/>
                <a:gd name="T8" fmla="*/ 2153 w 2544"/>
                <a:gd name="T9" fmla="*/ 1436 h 1709"/>
                <a:gd name="T10" fmla="*/ 1629 w 2544"/>
                <a:gd name="T11" fmla="*/ 1501 h 1709"/>
                <a:gd name="T12" fmla="*/ 228 w 2544"/>
                <a:gd name="T13" fmla="*/ 538 h 1709"/>
                <a:gd name="T14" fmla="*/ 1139 w 2544"/>
                <a:gd name="T15" fmla="*/ 207 h 1709"/>
                <a:gd name="T16" fmla="*/ 1139 w 2544"/>
                <a:gd name="T17" fmla="*/ 0 h 1709"/>
                <a:gd name="T18" fmla="*/ 1139 w 2544"/>
                <a:gd name="T19" fmla="*/ 0 h 1709"/>
                <a:gd name="T20" fmla="*/ 104 w 2544"/>
                <a:gd name="T21" fmla="*/ 371 h 1709"/>
                <a:gd name="T22" fmla="*/ 35 w 2544"/>
                <a:gd name="T23" fmla="*/ 612 h 1709"/>
                <a:gd name="T24" fmla="*/ 594 w 2544"/>
                <a:gd name="T25" fmla="*/ 1375 h 1709"/>
                <a:gd name="T26" fmla="*/ 1629 w 2544"/>
                <a:gd name="T27" fmla="*/ 1708 h 1709"/>
                <a:gd name="T28" fmla="*/ 2204 w 2544"/>
                <a:gd name="T29" fmla="*/ 1637 h 1709"/>
                <a:gd name="T30" fmla="*/ 2360 w 2544"/>
                <a:gd name="T31" fmla="*/ 1444 h 1709"/>
                <a:gd name="T32" fmla="*/ 2503 w 2544"/>
                <a:gd name="T33" fmla="*/ 837 h 1709"/>
                <a:gd name="T34" fmla="*/ 2469 w 2544"/>
                <a:gd name="T35" fmla="*/ 604 h 1709"/>
                <a:gd name="T36" fmla="*/ 1214 w 2544"/>
                <a:gd name="T37" fmla="*/ 0 h 1709"/>
                <a:gd name="T38" fmla="*/ 1139 w 2544"/>
                <a:gd name="T39" fmla="*/ 0 h 1709"/>
                <a:gd name="T40" fmla="*/ 1139 w 2544"/>
                <a:gd name="T41" fmla="*/ 20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4" h="1709">
                  <a:moveTo>
                    <a:pt x="1139" y="207"/>
                  </a:moveTo>
                  <a:lnTo>
                    <a:pt x="1139" y="207"/>
                  </a:lnTo>
                  <a:cubicBezTo>
                    <a:pt x="1160" y="207"/>
                    <a:pt x="1181" y="207"/>
                    <a:pt x="1203" y="207"/>
                  </a:cubicBezTo>
                  <a:cubicBezTo>
                    <a:pt x="1804" y="236"/>
                    <a:pt x="2246" y="673"/>
                    <a:pt x="2318" y="747"/>
                  </a:cubicBezTo>
                  <a:cubicBezTo>
                    <a:pt x="2196" y="993"/>
                    <a:pt x="2161" y="1258"/>
                    <a:pt x="2153" y="1436"/>
                  </a:cubicBezTo>
                  <a:cubicBezTo>
                    <a:pt x="1965" y="1480"/>
                    <a:pt x="1791" y="1501"/>
                    <a:pt x="1629" y="1501"/>
                  </a:cubicBezTo>
                  <a:cubicBezTo>
                    <a:pt x="877" y="1501"/>
                    <a:pt x="427" y="1046"/>
                    <a:pt x="228" y="538"/>
                  </a:cubicBezTo>
                  <a:cubicBezTo>
                    <a:pt x="522" y="318"/>
                    <a:pt x="829" y="207"/>
                    <a:pt x="1139" y="207"/>
                  </a:cubicBezTo>
                  <a:lnTo>
                    <a:pt x="1139" y="0"/>
                  </a:lnTo>
                  <a:lnTo>
                    <a:pt x="1139" y="0"/>
                  </a:lnTo>
                  <a:cubicBezTo>
                    <a:pt x="784" y="0"/>
                    <a:pt x="435" y="125"/>
                    <a:pt x="104" y="371"/>
                  </a:cubicBezTo>
                  <a:cubicBezTo>
                    <a:pt x="30" y="426"/>
                    <a:pt x="0" y="527"/>
                    <a:pt x="35" y="612"/>
                  </a:cubicBezTo>
                  <a:cubicBezTo>
                    <a:pt x="157" y="924"/>
                    <a:pt x="350" y="1187"/>
                    <a:pt x="594" y="1375"/>
                  </a:cubicBezTo>
                  <a:cubicBezTo>
                    <a:pt x="885" y="1597"/>
                    <a:pt x="1232" y="1708"/>
                    <a:pt x="1629" y="1708"/>
                  </a:cubicBezTo>
                  <a:cubicBezTo>
                    <a:pt x="1812" y="1708"/>
                    <a:pt x="2002" y="1684"/>
                    <a:pt x="2204" y="1637"/>
                  </a:cubicBezTo>
                  <a:cubicBezTo>
                    <a:pt x="2294" y="1616"/>
                    <a:pt x="2357" y="1536"/>
                    <a:pt x="2360" y="1444"/>
                  </a:cubicBezTo>
                  <a:cubicBezTo>
                    <a:pt x="2368" y="1287"/>
                    <a:pt x="2397" y="1054"/>
                    <a:pt x="2503" y="837"/>
                  </a:cubicBezTo>
                  <a:cubicBezTo>
                    <a:pt x="2543" y="760"/>
                    <a:pt x="2527" y="665"/>
                    <a:pt x="2469" y="604"/>
                  </a:cubicBezTo>
                  <a:cubicBezTo>
                    <a:pt x="2376" y="508"/>
                    <a:pt x="1889" y="32"/>
                    <a:pt x="1214" y="0"/>
                  </a:cubicBezTo>
                  <a:cubicBezTo>
                    <a:pt x="1189" y="0"/>
                    <a:pt x="1166" y="0"/>
                    <a:pt x="1139" y="0"/>
                  </a:cubicBezTo>
                  <a:lnTo>
                    <a:pt x="1139" y="20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5" name="Freeform 4"/>
            <p:cNvSpPr>
              <a:spLocks noChangeArrowheads="1"/>
            </p:cNvSpPr>
            <p:nvPr/>
          </p:nvSpPr>
          <p:spPr bwMode="auto">
            <a:xfrm>
              <a:off x="8757391" y="5199277"/>
              <a:ext cx="4267261" cy="2801602"/>
            </a:xfrm>
            <a:custGeom>
              <a:avLst/>
              <a:gdLst>
                <a:gd name="T0" fmla="*/ 2449 w 5244"/>
                <a:gd name="T1" fmla="*/ 3443 h 3444"/>
                <a:gd name="T2" fmla="*/ 2449 w 5244"/>
                <a:gd name="T3" fmla="*/ 3443 h 3444"/>
                <a:gd name="T4" fmla="*/ 2378 w 5244"/>
                <a:gd name="T5" fmla="*/ 3414 h 3444"/>
                <a:gd name="T6" fmla="*/ 1221 w 5244"/>
                <a:gd name="T7" fmla="*/ 2876 h 3444"/>
                <a:gd name="T8" fmla="*/ 1149 w 5244"/>
                <a:gd name="T9" fmla="*/ 2876 h 3444"/>
                <a:gd name="T10" fmla="*/ 225 w 5244"/>
                <a:gd name="T11" fmla="*/ 3188 h 3444"/>
                <a:gd name="T12" fmla="*/ 167 w 5244"/>
                <a:gd name="T13" fmla="*/ 3207 h 3444"/>
                <a:gd name="T14" fmla="*/ 129 w 5244"/>
                <a:gd name="T15" fmla="*/ 3199 h 3444"/>
                <a:gd name="T16" fmla="*/ 66 w 5244"/>
                <a:gd name="T17" fmla="*/ 3128 h 3444"/>
                <a:gd name="T18" fmla="*/ 24 w 5244"/>
                <a:gd name="T19" fmla="*/ 2524 h 3444"/>
                <a:gd name="T20" fmla="*/ 678 w 5244"/>
                <a:gd name="T21" fmla="*/ 1366 h 3444"/>
                <a:gd name="T22" fmla="*/ 1194 w 5244"/>
                <a:gd name="T23" fmla="*/ 474 h 3444"/>
                <a:gd name="T24" fmla="*/ 2333 w 5244"/>
                <a:gd name="T25" fmla="*/ 0 h 3444"/>
                <a:gd name="T26" fmla="*/ 2336 w 5244"/>
                <a:gd name="T27" fmla="*/ 0 h 3444"/>
                <a:gd name="T28" fmla="*/ 2362 w 5244"/>
                <a:gd name="T29" fmla="*/ 5 h 3444"/>
                <a:gd name="T30" fmla="*/ 3377 w 5244"/>
                <a:gd name="T31" fmla="*/ 628 h 3444"/>
                <a:gd name="T32" fmla="*/ 3753 w 5244"/>
                <a:gd name="T33" fmla="*/ 1150 h 3444"/>
                <a:gd name="T34" fmla="*/ 3755 w 5244"/>
                <a:gd name="T35" fmla="*/ 1152 h 3444"/>
                <a:gd name="T36" fmla="*/ 3763 w 5244"/>
                <a:gd name="T37" fmla="*/ 1157 h 3444"/>
                <a:gd name="T38" fmla="*/ 3766 w 5244"/>
                <a:gd name="T39" fmla="*/ 1155 h 3444"/>
                <a:gd name="T40" fmla="*/ 4248 w 5244"/>
                <a:gd name="T41" fmla="*/ 1057 h 3444"/>
                <a:gd name="T42" fmla="*/ 4918 w 5244"/>
                <a:gd name="T43" fmla="*/ 1269 h 3444"/>
                <a:gd name="T44" fmla="*/ 5151 w 5244"/>
                <a:gd name="T45" fmla="*/ 2055 h 3444"/>
                <a:gd name="T46" fmla="*/ 4311 w 5244"/>
                <a:gd name="T47" fmla="*/ 2860 h 3444"/>
                <a:gd name="T48" fmla="*/ 3638 w 5244"/>
                <a:gd name="T49" fmla="*/ 2958 h 3444"/>
                <a:gd name="T50" fmla="*/ 3615 w 5244"/>
                <a:gd name="T51" fmla="*/ 2958 h 3444"/>
                <a:gd name="T52" fmla="*/ 3615 w 5244"/>
                <a:gd name="T53" fmla="*/ 2958 h 3444"/>
                <a:gd name="T54" fmla="*/ 3612 w 5244"/>
                <a:gd name="T55" fmla="*/ 2958 h 3444"/>
                <a:gd name="T56" fmla="*/ 3601 w 5244"/>
                <a:gd name="T57" fmla="*/ 2958 h 3444"/>
                <a:gd name="T58" fmla="*/ 3591 w 5244"/>
                <a:gd name="T59" fmla="*/ 2958 h 3444"/>
                <a:gd name="T60" fmla="*/ 3363 w 5244"/>
                <a:gd name="T61" fmla="*/ 2979 h 3444"/>
                <a:gd name="T62" fmla="*/ 3358 w 5244"/>
                <a:gd name="T63" fmla="*/ 2979 h 3444"/>
                <a:gd name="T64" fmla="*/ 2555 w 5244"/>
                <a:gd name="T65" fmla="*/ 3371 h 3444"/>
                <a:gd name="T66" fmla="*/ 2532 w 5244"/>
                <a:gd name="T67" fmla="*/ 3403 h 3444"/>
                <a:gd name="T68" fmla="*/ 2457 w 5244"/>
                <a:gd name="T69" fmla="*/ 3443 h 3444"/>
                <a:gd name="T70" fmla="*/ 2449 w 5244"/>
                <a:gd name="T71" fmla="*/ 3443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44" h="3444">
                  <a:moveTo>
                    <a:pt x="2449" y="3443"/>
                  </a:moveTo>
                  <a:lnTo>
                    <a:pt x="2449" y="3443"/>
                  </a:lnTo>
                  <a:cubicBezTo>
                    <a:pt x="2423" y="3443"/>
                    <a:pt x="2397" y="3432"/>
                    <a:pt x="2378" y="3414"/>
                  </a:cubicBezTo>
                  <a:cubicBezTo>
                    <a:pt x="2222" y="3263"/>
                    <a:pt x="1795" y="2905"/>
                    <a:pt x="1221" y="2876"/>
                  </a:cubicBezTo>
                  <a:cubicBezTo>
                    <a:pt x="1197" y="2876"/>
                    <a:pt x="1173" y="2876"/>
                    <a:pt x="1149" y="2876"/>
                  </a:cubicBezTo>
                  <a:cubicBezTo>
                    <a:pt x="834" y="2876"/>
                    <a:pt x="522" y="2979"/>
                    <a:pt x="225" y="3188"/>
                  </a:cubicBezTo>
                  <a:cubicBezTo>
                    <a:pt x="206" y="3199"/>
                    <a:pt x="188" y="3207"/>
                    <a:pt x="167" y="3207"/>
                  </a:cubicBezTo>
                  <a:cubicBezTo>
                    <a:pt x="154" y="3207"/>
                    <a:pt x="140" y="3204"/>
                    <a:pt x="129" y="3199"/>
                  </a:cubicBezTo>
                  <a:cubicBezTo>
                    <a:pt x="98" y="3186"/>
                    <a:pt x="74" y="3159"/>
                    <a:pt x="66" y="3128"/>
                  </a:cubicBezTo>
                  <a:cubicBezTo>
                    <a:pt x="16" y="2921"/>
                    <a:pt x="0" y="2712"/>
                    <a:pt x="24" y="2524"/>
                  </a:cubicBezTo>
                  <a:cubicBezTo>
                    <a:pt x="111" y="1817"/>
                    <a:pt x="522" y="1472"/>
                    <a:pt x="678" y="1366"/>
                  </a:cubicBezTo>
                  <a:cubicBezTo>
                    <a:pt x="678" y="1224"/>
                    <a:pt x="739" y="906"/>
                    <a:pt x="1194" y="474"/>
                  </a:cubicBezTo>
                  <a:cubicBezTo>
                    <a:pt x="1610" y="82"/>
                    <a:pt x="2087" y="11"/>
                    <a:pt x="2333" y="0"/>
                  </a:cubicBezTo>
                  <a:cubicBezTo>
                    <a:pt x="2333" y="0"/>
                    <a:pt x="2333" y="0"/>
                    <a:pt x="2336" y="0"/>
                  </a:cubicBezTo>
                  <a:cubicBezTo>
                    <a:pt x="2344" y="0"/>
                    <a:pt x="2354" y="3"/>
                    <a:pt x="2362" y="5"/>
                  </a:cubicBezTo>
                  <a:cubicBezTo>
                    <a:pt x="2741" y="103"/>
                    <a:pt x="3082" y="313"/>
                    <a:pt x="3377" y="628"/>
                  </a:cubicBezTo>
                  <a:cubicBezTo>
                    <a:pt x="3609" y="877"/>
                    <a:pt x="3731" y="1104"/>
                    <a:pt x="3753" y="1150"/>
                  </a:cubicBezTo>
                  <a:cubicBezTo>
                    <a:pt x="3753" y="1150"/>
                    <a:pt x="3755" y="1150"/>
                    <a:pt x="3755" y="1152"/>
                  </a:cubicBezTo>
                  <a:cubicBezTo>
                    <a:pt x="3758" y="1157"/>
                    <a:pt x="3760" y="1157"/>
                    <a:pt x="3763" y="1157"/>
                  </a:cubicBezTo>
                  <a:cubicBezTo>
                    <a:pt x="3763" y="1157"/>
                    <a:pt x="3766" y="1157"/>
                    <a:pt x="3766" y="1155"/>
                  </a:cubicBezTo>
                  <a:cubicBezTo>
                    <a:pt x="3901" y="1091"/>
                    <a:pt x="4070" y="1057"/>
                    <a:pt x="4248" y="1057"/>
                  </a:cubicBezTo>
                  <a:cubicBezTo>
                    <a:pt x="4510" y="1057"/>
                    <a:pt x="4748" y="1134"/>
                    <a:pt x="4918" y="1269"/>
                  </a:cubicBezTo>
                  <a:cubicBezTo>
                    <a:pt x="5076" y="1393"/>
                    <a:pt x="5243" y="1631"/>
                    <a:pt x="5151" y="2055"/>
                  </a:cubicBezTo>
                  <a:cubicBezTo>
                    <a:pt x="5063" y="2444"/>
                    <a:pt x="4780" y="2714"/>
                    <a:pt x="4311" y="2860"/>
                  </a:cubicBezTo>
                  <a:cubicBezTo>
                    <a:pt x="4007" y="2950"/>
                    <a:pt x="3720" y="2958"/>
                    <a:pt x="3638" y="2958"/>
                  </a:cubicBezTo>
                  <a:cubicBezTo>
                    <a:pt x="3628" y="2958"/>
                    <a:pt x="3620" y="2958"/>
                    <a:pt x="3615" y="2958"/>
                  </a:cubicBezTo>
                  <a:lnTo>
                    <a:pt x="3615" y="2958"/>
                  </a:lnTo>
                  <a:lnTo>
                    <a:pt x="3612" y="2958"/>
                  </a:lnTo>
                  <a:cubicBezTo>
                    <a:pt x="3609" y="2958"/>
                    <a:pt x="3604" y="2958"/>
                    <a:pt x="3601" y="2958"/>
                  </a:cubicBezTo>
                  <a:cubicBezTo>
                    <a:pt x="3596" y="2958"/>
                    <a:pt x="3594" y="2958"/>
                    <a:pt x="3591" y="2958"/>
                  </a:cubicBezTo>
                  <a:cubicBezTo>
                    <a:pt x="3488" y="2961"/>
                    <a:pt x="3366" y="2979"/>
                    <a:pt x="3363" y="2979"/>
                  </a:cubicBezTo>
                  <a:cubicBezTo>
                    <a:pt x="3360" y="2979"/>
                    <a:pt x="3360" y="2979"/>
                    <a:pt x="3358" y="2979"/>
                  </a:cubicBezTo>
                  <a:cubicBezTo>
                    <a:pt x="3011" y="3011"/>
                    <a:pt x="2744" y="3144"/>
                    <a:pt x="2555" y="3371"/>
                  </a:cubicBezTo>
                  <a:cubicBezTo>
                    <a:pt x="2547" y="3382"/>
                    <a:pt x="2539" y="3392"/>
                    <a:pt x="2532" y="3403"/>
                  </a:cubicBezTo>
                  <a:cubicBezTo>
                    <a:pt x="2513" y="3427"/>
                    <a:pt x="2487" y="3440"/>
                    <a:pt x="2457" y="3443"/>
                  </a:cubicBezTo>
                  <a:cubicBezTo>
                    <a:pt x="2455" y="3443"/>
                    <a:pt x="2452" y="3443"/>
                    <a:pt x="2449" y="3443"/>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26" name="Freeform 5"/>
            <p:cNvSpPr>
              <a:spLocks noChangeArrowheads="1"/>
            </p:cNvSpPr>
            <p:nvPr/>
          </p:nvSpPr>
          <p:spPr bwMode="auto">
            <a:xfrm>
              <a:off x="8671184" y="5116666"/>
              <a:ext cx="4443267" cy="2970416"/>
            </a:xfrm>
            <a:custGeom>
              <a:avLst/>
              <a:gdLst>
                <a:gd name="T0" fmla="*/ 2439 w 5461"/>
                <a:gd name="T1" fmla="*/ 209 h 3650"/>
                <a:gd name="T2" fmla="*/ 2439 w 5461"/>
                <a:gd name="T3" fmla="*/ 209 h 3650"/>
                <a:gd name="T4" fmla="*/ 3405 w 5461"/>
                <a:gd name="T5" fmla="*/ 800 h 3650"/>
                <a:gd name="T6" fmla="*/ 3763 w 5461"/>
                <a:gd name="T7" fmla="*/ 1300 h 3650"/>
                <a:gd name="T8" fmla="*/ 3866 w 5461"/>
                <a:gd name="T9" fmla="*/ 1364 h 3650"/>
                <a:gd name="T10" fmla="*/ 3914 w 5461"/>
                <a:gd name="T11" fmla="*/ 1353 h 3650"/>
                <a:gd name="T12" fmla="*/ 4351 w 5461"/>
                <a:gd name="T13" fmla="*/ 1263 h 3650"/>
                <a:gd name="T14" fmla="*/ 4957 w 5461"/>
                <a:gd name="T15" fmla="*/ 1451 h 3650"/>
                <a:gd name="T16" fmla="*/ 5153 w 5461"/>
                <a:gd name="T17" fmla="*/ 2137 h 3650"/>
                <a:gd name="T18" fmla="*/ 4383 w 5461"/>
                <a:gd name="T19" fmla="*/ 2862 h 3650"/>
                <a:gd name="T20" fmla="*/ 3741 w 5461"/>
                <a:gd name="T21" fmla="*/ 2958 h 3650"/>
                <a:gd name="T22" fmla="*/ 3720 w 5461"/>
                <a:gd name="T23" fmla="*/ 2958 h 3650"/>
                <a:gd name="T24" fmla="*/ 3718 w 5461"/>
                <a:gd name="T25" fmla="*/ 2958 h 3650"/>
                <a:gd name="T26" fmla="*/ 3704 w 5461"/>
                <a:gd name="T27" fmla="*/ 2958 h 3650"/>
                <a:gd name="T28" fmla="*/ 3704 w 5461"/>
                <a:gd name="T29" fmla="*/ 2958 h 3650"/>
                <a:gd name="T30" fmla="*/ 3450 w 5461"/>
                <a:gd name="T31" fmla="*/ 2979 h 3650"/>
                <a:gd name="T32" fmla="*/ 2579 w 5461"/>
                <a:gd name="T33" fmla="*/ 3408 h 3650"/>
                <a:gd name="T34" fmla="*/ 2552 w 5461"/>
                <a:gd name="T35" fmla="*/ 3442 h 3650"/>
                <a:gd name="T36" fmla="*/ 1329 w 5461"/>
                <a:gd name="T37" fmla="*/ 2876 h 3650"/>
                <a:gd name="T38" fmla="*/ 1252 w 5461"/>
                <a:gd name="T39" fmla="*/ 2876 h 3650"/>
                <a:gd name="T40" fmla="*/ 270 w 5461"/>
                <a:gd name="T41" fmla="*/ 3204 h 3650"/>
                <a:gd name="T42" fmla="*/ 230 w 5461"/>
                <a:gd name="T43" fmla="*/ 2640 h 3650"/>
                <a:gd name="T44" fmla="*/ 892 w 5461"/>
                <a:gd name="T45" fmla="*/ 1523 h 3650"/>
                <a:gd name="T46" fmla="*/ 1369 w 5461"/>
                <a:gd name="T47" fmla="*/ 654 h 3650"/>
                <a:gd name="T48" fmla="*/ 2439 w 5461"/>
                <a:gd name="T49" fmla="*/ 209 h 3650"/>
                <a:gd name="T50" fmla="*/ 2439 w 5461"/>
                <a:gd name="T51" fmla="*/ 0 h 3650"/>
                <a:gd name="T52" fmla="*/ 2439 w 5461"/>
                <a:gd name="T53" fmla="*/ 0 h 3650"/>
                <a:gd name="T54" fmla="*/ 2431 w 5461"/>
                <a:gd name="T55" fmla="*/ 0 h 3650"/>
                <a:gd name="T56" fmla="*/ 1226 w 5461"/>
                <a:gd name="T57" fmla="*/ 503 h 3650"/>
                <a:gd name="T58" fmla="*/ 720 w 5461"/>
                <a:gd name="T59" fmla="*/ 1226 h 3650"/>
                <a:gd name="T60" fmla="*/ 680 w 5461"/>
                <a:gd name="T61" fmla="*/ 1414 h 3650"/>
                <a:gd name="T62" fmla="*/ 23 w 5461"/>
                <a:gd name="T63" fmla="*/ 2614 h 3650"/>
                <a:gd name="T64" fmla="*/ 69 w 5461"/>
                <a:gd name="T65" fmla="*/ 3254 h 3650"/>
                <a:gd name="T66" fmla="*/ 196 w 5461"/>
                <a:gd name="T67" fmla="*/ 3400 h 3650"/>
                <a:gd name="T68" fmla="*/ 270 w 5461"/>
                <a:gd name="T69" fmla="*/ 3413 h 3650"/>
                <a:gd name="T70" fmla="*/ 386 w 5461"/>
                <a:gd name="T71" fmla="*/ 3376 h 3650"/>
                <a:gd name="T72" fmla="*/ 1252 w 5461"/>
                <a:gd name="T73" fmla="*/ 3082 h 3650"/>
                <a:gd name="T74" fmla="*/ 1321 w 5461"/>
                <a:gd name="T75" fmla="*/ 3082 h 3650"/>
                <a:gd name="T76" fmla="*/ 2407 w 5461"/>
                <a:gd name="T77" fmla="*/ 3590 h 3650"/>
                <a:gd name="T78" fmla="*/ 2552 w 5461"/>
                <a:gd name="T79" fmla="*/ 3649 h 3650"/>
                <a:gd name="T80" fmla="*/ 2569 w 5461"/>
                <a:gd name="T81" fmla="*/ 3649 h 3650"/>
                <a:gd name="T82" fmla="*/ 2717 w 5461"/>
                <a:gd name="T83" fmla="*/ 3567 h 3650"/>
                <a:gd name="T84" fmla="*/ 2740 w 5461"/>
                <a:gd name="T85" fmla="*/ 3540 h 3650"/>
                <a:gd name="T86" fmla="*/ 3469 w 5461"/>
                <a:gd name="T87" fmla="*/ 3185 h 3650"/>
                <a:gd name="T88" fmla="*/ 3482 w 5461"/>
                <a:gd name="T89" fmla="*/ 3183 h 3650"/>
                <a:gd name="T90" fmla="*/ 3691 w 5461"/>
                <a:gd name="T91" fmla="*/ 3164 h 3650"/>
                <a:gd name="T92" fmla="*/ 3704 w 5461"/>
                <a:gd name="T93" fmla="*/ 3164 h 3650"/>
                <a:gd name="T94" fmla="*/ 3720 w 5461"/>
                <a:gd name="T95" fmla="*/ 3164 h 3650"/>
                <a:gd name="T96" fmla="*/ 3741 w 5461"/>
                <a:gd name="T97" fmla="*/ 3164 h 3650"/>
                <a:gd name="T98" fmla="*/ 4443 w 5461"/>
                <a:gd name="T99" fmla="*/ 3061 h 3650"/>
                <a:gd name="T100" fmla="*/ 5042 w 5461"/>
                <a:gd name="T101" fmla="*/ 2733 h 3650"/>
                <a:gd name="T102" fmla="*/ 5355 w 5461"/>
                <a:gd name="T103" fmla="*/ 2182 h 3650"/>
                <a:gd name="T104" fmla="*/ 5087 w 5461"/>
                <a:gd name="T105" fmla="*/ 1289 h 3650"/>
                <a:gd name="T106" fmla="*/ 4351 w 5461"/>
                <a:gd name="T107" fmla="*/ 1057 h 3650"/>
                <a:gd name="T108" fmla="*/ 3908 w 5461"/>
                <a:gd name="T109" fmla="*/ 1130 h 3650"/>
                <a:gd name="T110" fmla="*/ 3556 w 5461"/>
                <a:gd name="T111" fmla="*/ 659 h 3650"/>
                <a:gd name="T112" fmla="*/ 2492 w 5461"/>
                <a:gd name="T113" fmla="*/ 8 h 3650"/>
                <a:gd name="T114" fmla="*/ 2439 w 5461"/>
                <a:gd name="T115" fmla="*/ 0 h 3650"/>
                <a:gd name="T116" fmla="*/ 2439 w 5461"/>
                <a:gd name="T117" fmla="*/ 209 h 3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61" h="3650">
                  <a:moveTo>
                    <a:pt x="2439" y="209"/>
                  </a:moveTo>
                  <a:lnTo>
                    <a:pt x="2439" y="209"/>
                  </a:lnTo>
                  <a:cubicBezTo>
                    <a:pt x="2799" y="302"/>
                    <a:pt x="3122" y="500"/>
                    <a:pt x="3405" y="800"/>
                  </a:cubicBezTo>
                  <a:cubicBezTo>
                    <a:pt x="3646" y="1059"/>
                    <a:pt x="3763" y="1297"/>
                    <a:pt x="3763" y="1300"/>
                  </a:cubicBezTo>
                  <a:cubicBezTo>
                    <a:pt x="3784" y="1340"/>
                    <a:pt x="3823" y="1364"/>
                    <a:pt x="3866" y="1364"/>
                  </a:cubicBezTo>
                  <a:cubicBezTo>
                    <a:pt x="3882" y="1364"/>
                    <a:pt x="3898" y="1358"/>
                    <a:pt x="3914" y="1353"/>
                  </a:cubicBezTo>
                  <a:cubicBezTo>
                    <a:pt x="4033" y="1295"/>
                    <a:pt x="4189" y="1263"/>
                    <a:pt x="4351" y="1263"/>
                  </a:cubicBezTo>
                  <a:cubicBezTo>
                    <a:pt x="4565" y="1263"/>
                    <a:pt x="4793" y="1321"/>
                    <a:pt x="4957" y="1451"/>
                  </a:cubicBezTo>
                  <a:cubicBezTo>
                    <a:pt x="5153" y="1607"/>
                    <a:pt x="5219" y="1838"/>
                    <a:pt x="5153" y="2137"/>
                  </a:cubicBezTo>
                  <a:cubicBezTo>
                    <a:pt x="5073" y="2486"/>
                    <a:pt x="4817" y="2730"/>
                    <a:pt x="4383" y="2862"/>
                  </a:cubicBezTo>
                  <a:cubicBezTo>
                    <a:pt x="4094" y="2950"/>
                    <a:pt x="3818" y="2958"/>
                    <a:pt x="3741" y="2958"/>
                  </a:cubicBezTo>
                  <a:cubicBezTo>
                    <a:pt x="3728" y="2958"/>
                    <a:pt x="3720" y="2958"/>
                    <a:pt x="3720" y="2958"/>
                  </a:cubicBezTo>
                  <a:lnTo>
                    <a:pt x="3718" y="2958"/>
                  </a:lnTo>
                  <a:cubicBezTo>
                    <a:pt x="3712" y="2958"/>
                    <a:pt x="3710" y="2958"/>
                    <a:pt x="3704" y="2958"/>
                  </a:cubicBezTo>
                  <a:lnTo>
                    <a:pt x="3704" y="2958"/>
                  </a:lnTo>
                  <a:cubicBezTo>
                    <a:pt x="3591" y="2958"/>
                    <a:pt x="3450" y="2979"/>
                    <a:pt x="3450" y="2979"/>
                  </a:cubicBezTo>
                  <a:cubicBezTo>
                    <a:pt x="3077" y="3013"/>
                    <a:pt x="2783" y="3159"/>
                    <a:pt x="2579" y="3408"/>
                  </a:cubicBezTo>
                  <a:cubicBezTo>
                    <a:pt x="2571" y="3419"/>
                    <a:pt x="2560" y="3432"/>
                    <a:pt x="2552" y="3442"/>
                  </a:cubicBezTo>
                  <a:cubicBezTo>
                    <a:pt x="2399" y="3291"/>
                    <a:pt x="1946" y="2907"/>
                    <a:pt x="1329" y="2876"/>
                  </a:cubicBezTo>
                  <a:cubicBezTo>
                    <a:pt x="1305" y="2876"/>
                    <a:pt x="1279" y="2876"/>
                    <a:pt x="1252" y="2876"/>
                  </a:cubicBezTo>
                  <a:cubicBezTo>
                    <a:pt x="916" y="2876"/>
                    <a:pt x="585" y="2984"/>
                    <a:pt x="270" y="3204"/>
                  </a:cubicBezTo>
                  <a:cubicBezTo>
                    <a:pt x="219" y="3008"/>
                    <a:pt x="209" y="2812"/>
                    <a:pt x="230" y="2640"/>
                  </a:cubicBezTo>
                  <a:cubicBezTo>
                    <a:pt x="331" y="1822"/>
                    <a:pt x="892" y="1523"/>
                    <a:pt x="892" y="1523"/>
                  </a:cubicBezTo>
                  <a:cubicBezTo>
                    <a:pt x="892" y="1523"/>
                    <a:pt x="799" y="1191"/>
                    <a:pt x="1369" y="654"/>
                  </a:cubicBezTo>
                  <a:cubicBezTo>
                    <a:pt x="1755" y="286"/>
                    <a:pt x="2195" y="217"/>
                    <a:pt x="2439" y="209"/>
                  </a:cubicBezTo>
                  <a:lnTo>
                    <a:pt x="2439" y="0"/>
                  </a:lnTo>
                  <a:lnTo>
                    <a:pt x="2439" y="0"/>
                  </a:lnTo>
                  <a:cubicBezTo>
                    <a:pt x="2436" y="0"/>
                    <a:pt x="2433" y="0"/>
                    <a:pt x="2431" y="0"/>
                  </a:cubicBezTo>
                  <a:cubicBezTo>
                    <a:pt x="2171" y="10"/>
                    <a:pt x="1665" y="87"/>
                    <a:pt x="1226" y="503"/>
                  </a:cubicBezTo>
                  <a:cubicBezTo>
                    <a:pt x="964" y="749"/>
                    <a:pt x="794" y="993"/>
                    <a:pt x="720" y="1226"/>
                  </a:cubicBezTo>
                  <a:cubicBezTo>
                    <a:pt x="696" y="1300"/>
                    <a:pt x="686" y="1364"/>
                    <a:pt x="680" y="1414"/>
                  </a:cubicBezTo>
                  <a:cubicBezTo>
                    <a:pt x="487" y="1560"/>
                    <a:pt x="108" y="1925"/>
                    <a:pt x="23" y="2614"/>
                  </a:cubicBezTo>
                  <a:cubicBezTo>
                    <a:pt x="0" y="2815"/>
                    <a:pt x="16" y="3037"/>
                    <a:pt x="69" y="3254"/>
                  </a:cubicBezTo>
                  <a:cubicBezTo>
                    <a:pt x="84" y="3320"/>
                    <a:pt x="132" y="3373"/>
                    <a:pt x="196" y="3400"/>
                  </a:cubicBezTo>
                  <a:cubicBezTo>
                    <a:pt x="219" y="3408"/>
                    <a:pt x="243" y="3413"/>
                    <a:pt x="270" y="3413"/>
                  </a:cubicBezTo>
                  <a:cubicBezTo>
                    <a:pt x="309" y="3413"/>
                    <a:pt x="352" y="3400"/>
                    <a:pt x="386" y="3376"/>
                  </a:cubicBezTo>
                  <a:cubicBezTo>
                    <a:pt x="667" y="3180"/>
                    <a:pt x="958" y="3082"/>
                    <a:pt x="1252" y="3082"/>
                  </a:cubicBezTo>
                  <a:cubicBezTo>
                    <a:pt x="1276" y="3082"/>
                    <a:pt x="1297" y="3082"/>
                    <a:pt x="1321" y="3082"/>
                  </a:cubicBezTo>
                  <a:cubicBezTo>
                    <a:pt x="1859" y="3109"/>
                    <a:pt x="2261" y="3448"/>
                    <a:pt x="2407" y="3590"/>
                  </a:cubicBezTo>
                  <a:cubicBezTo>
                    <a:pt x="2447" y="3628"/>
                    <a:pt x="2500" y="3649"/>
                    <a:pt x="2552" y="3649"/>
                  </a:cubicBezTo>
                  <a:cubicBezTo>
                    <a:pt x="2558" y="3649"/>
                    <a:pt x="2563" y="3649"/>
                    <a:pt x="2569" y="3649"/>
                  </a:cubicBezTo>
                  <a:cubicBezTo>
                    <a:pt x="2627" y="3644"/>
                    <a:pt x="2682" y="3615"/>
                    <a:pt x="2717" y="3567"/>
                  </a:cubicBezTo>
                  <a:cubicBezTo>
                    <a:pt x="2725" y="3556"/>
                    <a:pt x="2732" y="3548"/>
                    <a:pt x="2740" y="3540"/>
                  </a:cubicBezTo>
                  <a:cubicBezTo>
                    <a:pt x="2907" y="3334"/>
                    <a:pt x="3154" y="3214"/>
                    <a:pt x="3469" y="3185"/>
                  </a:cubicBezTo>
                  <a:cubicBezTo>
                    <a:pt x="3474" y="3185"/>
                    <a:pt x="3477" y="3185"/>
                    <a:pt x="3482" y="3183"/>
                  </a:cubicBezTo>
                  <a:cubicBezTo>
                    <a:pt x="3482" y="3183"/>
                    <a:pt x="3599" y="3167"/>
                    <a:pt x="3691" y="3164"/>
                  </a:cubicBezTo>
                  <a:cubicBezTo>
                    <a:pt x="3694" y="3164"/>
                    <a:pt x="3699" y="3164"/>
                    <a:pt x="3704" y="3164"/>
                  </a:cubicBezTo>
                  <a:cubicBezTo>
                    <a:pt x="3710" y="3164"/>
                    <a:pt x="3715" y="3164"/>
                    <a:pt x="3720" y="3164"/>
                  </a:cubicBezTo>
                  <a:cubicBezTo>
                    <a:pt x="3728" y="3164"/>
                    <a:pt x="3736" y="3164"/>
                    <a:pt x="3741" y="3164"/>
                  </a:cubicBezTo>
                  <a:cubicBezTo>
                    <a:pt x="3826" y="3164"/>
                    <a:pt x="4128" y="3156"/>
                    <a:pt x="4443" y="3061"/>
                  </a:cubicBezTo>
                  <a:cubicBezTo>
                    <a:pt x="4690" y="2987"/>
                    <a:pt x="4891" y="2876"/>
                    <a:pt x="5042" y="2733"/>
                  </a:cubicBezTo>
                  <a:cubicBezTo>
                    <a:pt x="5201" y="2582"/>
                    <a:pt x="5307" y="2396"/>
                    <a:pt x="5355" y="2182"/>
                  </a:cubicBezTo>
                  <a:cubicBezTo>
                    <a:pt x="5460" y="1705"/>
                    <a:pt x="5267" y="1435"/>
                    <a:pt x="5087" y="1289"/>
                  </a:cubicBezTo>
                  <a:cubicBezTo>
                    <a:pt x="4896" y="1138"/>
                    <a:pt x="4637" y="1057"/>
                    <a:pt x="4351" y="1057"/>
                  </a:cubicBezTo>
                  <a:cubicBezTo>
                    <a:pt x="4195" y="1057"/>
                    <a:pt x="4038" y="1083"/>
                    <a:pt x="3908" y="1130"/>
                  </a:cubicBezTo>
                  <a:cubicBezTo>
                    <a:pt x="3850" y="1030"/>
                    <a:pt x="3734" y="850"/>
                    <a:pt x="3556" y="659"/>
                  </a:cubicBezTo>
                  <a:cubicBezTo>
                    <a:pt x="3246" y="331"/>
                    <a:pt x="2889" y="111"/>
                    <a:pt x="2492" y="8"/>
                  </a:cubicBezTo>
                  <a:cubicBezTo>
                    <a:pt x="2473" y="3"/>
                    <a:pt x="2457" y="0"/>
                    <a:pt x="2439" y="0"/>
                  </a:cubicBezTo>
                  <a:lnTo>
                    <a:pt x="2439"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7" name="Freeform 6"/>
            <p:cNvSpPr>
              <a:spLocks noChangeArrowheads="1"/>
            </p:cNvSpPr>
            <p:nvPr/>
          </p:nvSpPr>
          <p:spPr bwMode="auto">
            <a:xfrm>
              <a:off x="10621624" y="6718607"/>
              <a:ext cx="4856344" cy="3785754"/>
            </a:xfrm>
            <a:custGeom>
              <a:avLst/>
              <a:gdLst>
                <a:gd name="T0" fmla="*/ 4388 w 5967"/>
                <a:gd name="T1" fmla="*/ 4650 h 4651"/>
                <a:gd name="T2" fmla="*/ 4388 w 5967"/>
                <a:gd name="T3" fmla="*/ 4650 h 4651"/>
                <a:gd name="T4" fmla="*/ 4364 w 5967"/>
                <a:gd name="T5" fmla="*/ 4647 h 4651"/>
                <a:gd name="T6" fmla="*/ 2979 w 5967"/>
                <a:gd name="T7" fmla="*/ 3702 h 4651"/>
                <a:gd name="T8" fmla="*/ 2780 w 5967"/>
                <a:gd name="T9" fmla="*/ 3167 h 4651"/>
                <a:gd name="T10" fmla="*/ 2460 w 5967"/>
                <a:gd name="T11" fmla="*/ 3212 h 4651"/>
                <a:gd name="T12" fmla="*/ 1960 w 5967"/>
                <a:gd name="T13" fmla="*/ 3082 h 4651"/>
                <a:gd name="T14" fmla="*/ 1279 w 5967"/>
                <a:gd name="T15" fmla="*/ 3262 h 4651"/>
                <a:gd name="T16" fmla="*/ 392 w 5967"/>
                <a:gd name="T17" fmla="*/ 2883 h 4651"/>
                <a:gd name="T18" fmla="*/ 13 w 5967"/>
                <a:gd name="T19" fmla="*/ 2388 h 4651"/>
                <a:gd name="T20" fmla="*/ 0 w 5967"/>
                <a:gd name="T21" fmla="*/ 2333 h 4651"/>
                <a:gd name="T22" fmla="*/ 283 w 5967"/>
                <a:gd name="T23" fmla="*/ 1520 h 4651"/>
                <a:gd name="T24" fmla="*/ 1070 w 5967"/>
                <a:gd name="T25" fmla="*/ 1136 h 4651"/>
                <a:gd name="T26" fmla="*/ 1311 w 5967"/>
                <a:gd name="T27" fmla="*/ 1115 h 4651"/>
                <a:gd name="T28" fmla="*/ 1321 w 5967"/>
                <a:gd name="T29" fmla="*/ 1115 h 4651"/>
                <a:gd name="T30" fmla="*/ 1329 w 5967"/>
                <a:gd name="T31" fmla="*/ 1115 h 4651"/>
                <a:gd name="T32" fmla="*/ 1353 w 5967"/>
                <a:gd name="T33" fmla="*/ 1115 h 4651"/>
                <a:gd name="T34" fmla="*/ 2023 w 5967"/>
                <a:gd name="T35" fmla="*/ 1017 h 4651"/>
                <a:gd name="T36" fmla="*/ 2881 w 5967"/>
                <a:gd name="T37" fmla="*/ 198 h 4651"/>
                <a:gd name="T38" fmla="*/ 2892 w 5967"/>
                <a:gd name="T39" fmla="*/ 145 h 4651"/>
                <a:gd name="T40" fmla="*/ 2971 w 5967"/>
                <a:gd name="T41" fmla="*/ 61 h 4651"/>
                <a:gd name="T42" fmla="*/ 3501 w 5967"/>
                <a:gd name="T43" fmla="*/ 0 h 4651"/>
                <a:gd name="T44" fmla="*/ 4333 w 5967"/>
                <a:gd name="T45" fmla="*/ 254 h 4651"/>
                <a:gd name="T46" fmla="*/ 4860 w 5967"/>
                <a:gd name="T47" fmla="*/ 1271 h 4651"/>
                <a:gd name="T48" fmla="*/ 4788 w 5967"/>
                <a:gd name="T49" fmla="*/ 1382 h 4651"/>
                <a:gd name="T50" fmla="*/ 4441 w 5967"/>
                <a:gd name="T51" fmla="*/ 1625 h 4651"/>
                <a:gd name="T52" fmla="*/ 4359 w 5967"/>
                <a:gd name="T53" fmla="*/ 2235 h 4651"/>
                <a:gd name="T54" fmla="*/ 4367 w 5967"/>
                <a:gd name="T55" fmla="*/ 2240 h 4651"/>
                <a:gd name="T56" fmla="*/ 4372 w 5967"/>
                <a:gd name="T57" fmla="*/ 2240 h 4651"/>
                <a:gd name="T58" fmla="*/ 4375 w 5967"/>
                <a:gd name="T59" fmla="*/ 2227 h 4651"/>
                <a:gd name="T60" fmla="*/ 4454 w 5967"/>
                <a:gd name="T61" fmla="*/ 1636 h 4651"/>
                <a:gd name="T62" fmla="*/ 5034 w 5967"/>
                <a:gd name="T63" fmla="*/ 1364 h 4651"/>
                <a:gd name="T64" fmla="*/ 5108 w 5967"/>
                <a:gd name="T65" fmla="*/ 1366 h 4651"/>
                <a:gd name="T66" fmla="*/ 5884 w 5967"/>
                <a:gd name="T67" fmla="*/ 1753 h 4651"/>
                <a:gd name="T68" fmla="*/ 5911 w 5967"/>
                <a:gd name="T69" fmla="*/ 1814 h 4651"/>
                <a:gd name="T70" fmla="*/ 5132 w 5967"/>
                <a:gd name="T71" fmla="*/ 3246 h 4651"/>
                <a:gd name="T72" fmla="*/ 4333 w 5967"/>
                <a:gd name="T73" fmla="*/ 3585 h 4651"/>
                <a:gd name="T74" fmla="*/ 4356 w 5967"/>
                <a:gd name="T75" fmla="*/ 3948 h 4651"/>
                <a:gd name="T76" fmla="*/ 4714 w 5967"/>
                <a:gd name="T77" fmla="*/ 4247 h 4651"/>
                <a:gd name="T78" fmla="*/ 4783 w 5967"/>
                <a:gd name="T79" fmla="*/ 4332 h 4651"/>
                <a:gd name="T80" fmla="*/ 4740 w 5967"/>
                <a:gd name="T81" fmla="*/ 4430 h 4651"/>
                <a:gd name="T82" fmla="*/ 4446 w 5967"/>
                <a:gd name="T83" fmla="*/ 4631 h 4651"/>
                <a:gd name="T84" fmla="*/ 4388 w 5967"/>
                <a:gd name="T85" fmla="*/ 4650 h 4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67" h="4651">
                  <a:moveTo>
                    <a:pt x="4388" y="4650"/>
                  </a:moveTo>
                  <a:lnTo>
                    <a:pt x="4388" y="4650"/>
                  </a:lnTo>
                  <a:cubicBezTo>
                    <a:pt x="4380" y="4650"/>
                    <a:pt x="4372" y="4647"/>
                    <a:pt x="4364" y="4647"/>
                  </a:cubicBezTo>
                  <a:cubicBezTo>
                    <a:pt x="3556" y="4446"/>
                    <a:pt x="3167" y="4022"/>
                    <a:pt x="2979" y="3702"/>
                  </a:cubicBezTo>
                  <a:cubicBezTo>
                    <a:pt x="2855" y="3487"/>
                    <a:pt x="2805" y="3291"/>
                    <a:pt x="2780" y="3167"/>
                  </a:cubicBezTo>
                  <a:cubicBezTo>
                    <a:pt x="2672" y="3196"/>
                    <a:pt x="2563" y="3212"/>
                    <a:pt x="2460" y="3212"/>
                  </a:cubicBezTo>
                  <a:cubicBezTo>
                    <a:pt x="2216" y="3212"/>
                    <a:pt x="2044" y="3132"/>
                    <a:pt x="1960" y="3082"/>
                  </a:cubicBezTo>
                  <a:cubicBezTo>
                    <a:pt x="1729" y="3201"/>
                    <a:pt x="1499" y="3262"/>
                    <a:pt x="1279" y="3262"/>
                  </a:cubicBezTo>
                  <a:cubicBezTo>
                    <a:pt x="956" y="3262"/>
                    <a:pt x="659" y="3135"/>
                    <a:pt x="392" y="2883"/>
                  </a:cubicBezTo>
                  <a:cubicBezTo>
                    <a:pt x="186" y="2690"/>
                    <a:pt x="58" y="2473"/>
                    <a:pt x="13" y="2388"/>
                  </a:cubicBezTo>
                  <a:cubicBezTo>
                    <a:pt x="3" y="2373"/>
                    <a:pt x="0" y="2354"/>
                    <a:pt x="0" y="2333"/>
                  </a:cubicBezTo>
                  <a:cubicBezTo>
                    <a:pt x="13" y="2105"/>
                    <a:pt x="74" y="1776"/>
                    <a:pt x="283" y="1520"/>
                  </a:cubicBezTo>
                  <a:cubicBezTo>
                    <a:pt x="466" y="1297"/>
                    <a:pt x="731" y="1167"/>
                    <a:pt x="1070" y="1136"/>
                  </a:cubicBezTo>
                  <a:cubicBezTo>
                    <a:pt x="1311" y="1115"/>
                    <a:pt x="1311" y="1115"/>
                    <a:pt x="1311" y="1115"/>
                  </a:cubicBezTo>
                  <a:cubicBezTo>
                    <a:pt x="1313" y="1115"/>
                    <a:pt x="1316" y="1115"/>
                    <a:pt x="1321" y="1115"/>
                  </a:cubicBezTo>
                  <a:cubicBezTo>
                    <a:pt x="1321" y="1115"/>
                    <a:pt x="1327" y="1115"/>
                    <a:pt x="1329" y="1115"/>
                  </a:cubicBezTo>
                  <a:cubicBezTo>
                    <a:pt x="1332" y="1115"/>
                    <a:pt x="1340" y="1115"/>
                    <a:pt x="1353" y="1115"/>
                  </a:cubicBezTo>
                  <a:cubicBezTo>
                    <a:pt x="1432" y="1115"/>
                    <a:pt x="1719" y="1107"/>
                    <a:pt x="2023" y="1017"/>
                  </a:cubicBezTo>
                  <a:cubicBezTo>
                    <a:pt x="2497" y="873"/>
                    <a:pt x="2794" y="590"/>
                    <a:pt x="2881" y="198"/>
                  </a:cubicBezTo>
                  <a:cubicBezTo>
                    <a:pt x="2884" y="180"/>
                    <a:pt x="2887" y="164"/>
                    <a:pt x="2892" y="145"/>
                  </a:cubicBezTo>
                  <a:cubicBezTo>
                    <a:pt x="2897" y="103"/>
                    <a:pt x="2929" y="71"/>
                    <a:pt x="2971" y="61"/>
                  </a:cubicBezTo>
                  <a:cubicBezTo>
                    <a:pt x="3159" y="21"/>
                    <a:pt x="3340" y="0"/>
                    <a:pt x="3501" y="0"/>
                  </a:cubicBezTo>
                  <a:cubicBezTo>
                    <a:pt x="3832" y="0"/>
                    <a:pt x="4113" y="84"/>
                    <a:pt x="4333" y="254"/>
                  </a:cubicBezTo>
                  <a:cubicBezTo>
                    <a:pt x="4735" y="561"/>
                    <a:pt x="4835" y="1067"/>
                    <a:pt x="4860" y="1271"/>
                  </a:cubicBezTo>
                  <a:cubicBezTo>
                    <a:pt x="4865" y="1318"/>
                    <a:pt x="4835" y="1366"/>
                    <a:pt x="4788" y="1382"/>
                  </a:cubicBezTo>
                  <a:cubicBezTo>
                    <a:pt x="4645" y="1424"/>
                    <a:pt x="4523" y="1509"/>
                    <a:pt x="4441" y="1625"/>
                  </a:cubicBezTo>
                  <a:cubicBezTo>
                    <a:pt x="4308" y="1803"/>
                    <a:pt x="4279" y="2036"/>
                    <a:pt x="4359" y="2235"/>
                  </a:cubicBezTo>
                  <a:cubicBezTo>
                    <a:pt x="4359" y="2240"/>
                    <a:pt x="4364" y="2240"/>
                    <a:pt x="4367" y="2240"/>
                  </a:cubicBezTo>
                  <a:cubicBezTo>
                    <a:pt x="4367" y="2240"/>
                    <a:pt x="4369" y="2240"/>
                    <a:pt x="4372" y="2240"/>
                  </a:cubicBezTo>
                  <a:cubicBezTo>
                    <a:pt x="4375" y="2237"/>
                    <a:pt x="4377" y="2232"/>
                    <a:pt x="4375" y="2227"/>
                  </a:cubicBezTo>
                  <a:cubicBezTo>
                    <a:pt x="4298" y="2036"/>
                    <a:pt x="4327" y="1808"/>
                    <a:pt x="4454" y="1636"/>
                  </a:cubicBezTo>
                  <a:cubicBezTo>
                    <a:pt x="4584" y="1462"/>
                    <a:pt x="4791" y="1364"/>
                    <a:pt x="5034" y="1364"/>
                  </a:cubicBezTo>
                  <a:cubicBezTo>
                    <a:pt x="5058" y="1364"/>
                    <a:pt x="5084" y="1364"/>
                    <a:pt x="5108" y="1366"/>
                  </a:cubicBezTo>
                  <a:cubicBezTo>
                    <a:pt x="5476" y="1395"/>
                    <a:pt x="5733" y="1591"/>
                    <a:pt x="5884" y="1753"/>
                  </a:cubicBezTo>
                  <a:cubicBezTo>
                    <a:pt x="5900" y="1769"/>
                    <a:pt x="5911" y="1790"/>
                    <a:pt x="5911" y="1814"/>
                  </a:cubicBezTo>
                  <a:cubicBezTo>
                    <a:pt x="5966" y="2399"/>
                    <a:pt x="5696" y="2894"/>
                    <a:pt x="5132" y="3246"/>
                  </a:cubicBezTo>
                  <a:cubicBezTo>
                    <a:pt x="4801" y="3453"/>
                    <a:pt x="4467" y="3551"/>
                    <a:pt x="4333" y="3585"/>
                  </a:cubicBezTo>
                  <a:cubicBezTo>
                    <a:pt x="4295" y="3720"/>
                    <a:pt x="4303" y="3842"/>
                    <a:pt x="4356" y="3948"/>
                  </a:cubicBezTo>
                  <a:cubicBezTo>
                    <a:pt x="4459" y="4157"/>
                    <a:pt x="4711" y="4247"/>
                    <a:pt x="4714" y="4247"/>
                  </a:cubicBezTo>
                  <a:cubicBezTo>
                    <a:pt x="4751" y="4260"/>
                    <a:pt x="4777" y="4292"/>
                    <a:pt x="4783" y="4332"/>
                  </a:cubicBezTo>
                  <a:cubicBezTo>
                    <a:pt x="4791" y="4369"/>
                    <a:pt x="4772" y="4409"/>
                    <a:pt x="4740" y="4430"/>
                  </a:cubicBezTo>
                  <a:cubicBezTo>
                    <a:pt x="4446" y="4631"/>
                    <a:pt x="4446" y="4631"/>
                    <a:pt x="4446" y="4631"/>
                  </a:cubicBezTo>
                  <a:cubicBezTo>
                    <a:pt x="4431" y="4642"/>
                    <a:pt x="4409" y="4650"/>
                    <a:pt x="4388" y="4650"/>
                  </a:cubicBezTo>
                </a:path>
              </a:pathLst>
            </a:custGeom>
            <a:solidFill>
              <a:srgbClr val="8FA1B4"/>
            </a:solidFill>
            <a:ln>
              <a:noFill/>
            </a:ln>
            <a:effectLst/>
            <a:extLst/>
          </p:spPr>
          <p:txBody>
            <a:bodyPr wrap="none" anchor="ctr"/>
            <a:lstStyle/>
            <a:p>
              <a:endParaRPr lang="en-US" sz="1600" dirty="0">
                <a:latin typeface="+mj-ea"/>
                <a:ea typeface="+mj-ea"/>
              </a:endParaRPr>
            </a:p>
          </p:txBody>
        </p:sp>
        <p:sp>
          <p:nvSpPr>
            <p:cNvPr id="28" name="Freeform 7"/>
            <p:cNvSpPr>
              <a:spLocks noChangeArrowheads="1"/>
            </p:cNvSpPr>
            <p:nvPr/>
          </p:nvSpPr>
          <p:spPr bwMode="auto">
            <a:xfrm>
              <a:off x="10531825" y="6632404"/>
              <a:ext cx="5032350" cy="3954569"/>
            </a:xfrm>
            <a:custGeom>
              <a:avLst/>
              <a:gdLst>
                <a:gd name="T0" fmla="*/ 3607 w 6182"/>
                <a:gd name="T1" fmla="*/ 209 h 4860"/>
                <a:gd name="T2" fmla="*/ 4862 w 6182"/>
                <a:gd name="T3" fmla="*/ 1388 h 4860"/>
                <a:gd name="T4" fmla="*/ 4370 w 6182"/>
                <a:gd name="T5" fmla="*/ 2381 h 4860"/>
                <a:gd name="T6" fmla="*/ 4515 w 6182"/>
                <a:gd name="T7" fmla="*/ 2441 h 4860"/>
                <a:gd name="T8" fmla="*/ 4645 w 6182"/>
                <a:gd name="T9" fmla="*/ 1803 h 4860"/>
                <a:gd name="T10" fmla="*/ 5206 w 6182"/>
                <a:gd name="T11" fmla="*/ 1575 h 4860"/>
                <a:gd name="T12" fmla="*/ 4356 w 6182"/>
                <a:gd name="T13" fmla="*/ 3604 h 4860"/>
                <a:gd name="T14" fmla="*/ 4494 w 6182"/>
                <a:gd name="T15" fmla="*/ 4653 h 4860"/>
                <a:gd name="T16" fmla="*/ 2566 w 6182"/>
                <a:gd name="T17" fmla="*/ 3215 h 4860"/>
                <a:gd name="T18" fmla="*/ 1385 w 6182"/>
                <a:gd name="T19" fmla="*/ 3265 h 4860"/>
                <a:gd name="T20" fmla="*/ 469 w 6182"/>
                <a:gd name="T21" fmla="*/ 1692 h 4860"/>
                <a:gd name="T22" fmla="*/ 1427 w 6182"/>
                <a:gd name="T23" fmla="*/ 1324 h 4860"/>
                <a:gd name="T24" fmla="*/ 1459 w 6182"/>
                <a:gd name="T25" fmla="*/ 1324 h 4860"/>
                <a:gd name="T26" fmla="*/ 3088 w 6182"/>
                <a:gd name="T27" fmla="*/ 326 h 4860"/>
                <a:gd name="T28" fmla="*/ 3607 w 6182"/>
                <a:gd name="T29" fmla="*/ 209 h 4860"/>
                <a:gd name="T30" fmla="*/ 3607 w 6182"/>
                <a:gd name="T31" fmla="*/ 0 h 4860"/>
                <a:gd name="T32" fmla="*/ 3053 w 6182"/>
                <a:gd name="T33" fmla="*/ 66 h 4860"/>
                <a:gd name="T34" fmla="*/ 2886 w 6182"/>
                <a:gd name="T35" fmla="*/ 281 h 4860"/>
                <a:gd name="T36" fmla="*/ 1459 w 6182"/>
                <a:gd name="T37" fmla="*/ 1117 h 4860"/>
                <a:gd name="T38" fmla="*/ 1427 w 6182"/>
                <a:gd name="T39" fmla="*/ 1117 h 4860"/>
                <a:gd name="T40" fmla="*/ 1168 w 6182"/>
                <a:gd name="T41" fmla="*/ 1138 h 4860"/>
                <a:gd name="T42" fmla="*/ 307 w 6182"/>
                <a:gd name="T43" fmla="*/ 1562 h 4860"/>
                <a:gd name="T44" fmla="*/ 27 w 6182"/>
                <a:gd name="T45" fmla="*/ 2542 h 4860"/>
                <a:gd name="T46" fmla="*/ 1385 w 6182"/>
                <a:gd name="T47" fmla="*/ 3474 h 4860"/>
                <a:gd name="T48" fmla="*/ 2566 w 6182"/>
                <a:gd name="T49" fmla="*/ 3421 h 4860"/>
                <a:gd name="T50" fmla="*/ 2995 w 6182"/>
                <a:gd name="T51" fmla="*/ 3861 h 4860"/>
                <a:gd name="T52" fmla="*/ 4446 w 6182"/>
                <a:gd name="T53" fmla="*/ 4851 h 4860"/>
                <a:gd name="T54" fmla="*/ 4611 w 6182"/>
                <a:gd name="T55" fmla="*/ 4822 h 4860"/>
                <a:gd name="T56" fmla="*/ 4995 w 6182"/>
                <a:gd name="T57" fmla="*/ 4422 h 4860"/>
                <a:gd name="T58" fmla="*/ 4629 w 6182"/>
                <a:gd name="T59" fmla="*/ 4110 h 4860"/>
                <a:gd name="T60" fmla="*/ 5291 w 6182"/>
                <a:gd name="T61" fmla="*/ 3442 h 4860"/>
                <a:gd name="T62" fmla="*/ 6067 w 6182"/>
                <a:gd name="T63" fmla="*/ 1787 h 4860"/>
                <a:gd name="T64" fmla="*/ 5140 w 6182"/>
                <a:gd name="T65" fmla="*/ 1366 h 4860"/>
                <a:gd name="T66" fmla="*/ 5069 w 6182"/>
                <a:gd name="T67" fmla="*/ 1363 h 4860"/>
                <a:gd name="T68" fmla="*/ 3607 w 6182"/>
                <a:gd name="T69" fmla="*/ 0 h 4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82" h="4860">
                  <a:moveTo>
                    <a:pt x="3607" y="209"/>
                  </a:moveTo>
                  <a:lnTo>
                    <a:pt x="3607" y="209"/>
                  </a:lnTo>
                  <a:cubicBezTo>
                    <a:pt x="3917" y="209"/>
                    <a:pt x="4174" y="286"/>
                    <a:pt x="4375" y="442"/>
                  </a:cubicBezTo>
                  <a:cubicBezTo>
                    <a:pt x="4751" y="728"/>
                    <a:pt x="4841" y="1210"/>
                    <a:pt x="4862" y="1388"/>
                  </a:cubicBezTo>
                  <a:cubicBezTo>
                    <a:pt x="4701" y="1440"/>
                    <a:pt x="4560" y="1536"/>
                    <a:pt x="4462" y="1671"/>
                  </a:cubicBezTo>
                  <a:cubicBezTo>
                    <a:pt x="4311" y="1877"/>
                    <a:pt x="4274" y="2150"/>
                    <a:pt x="4370" y="2381"/>
                  </a:cubicBezTo>
                  <a:cubicBezTo>
                    <a:pt x="4385" y="2423"/>
                    <a:pt x="4428" y="2449"/>
                    <a:pt x="4473" y="2449"/>
                  </a:cubicBezTo>
                  <a:cubicBezTo>
                    <a:pt x="4486" y="2449"/>
                    <a:pt x="4502" y="2446"/>
                    <a:pt x="4515" y="2441"/>
                  </a:cubicBezTo>
                  <a:cubicBezTo>
                    <a:pt x="4573" y="2420"/>
                    <a:pt x="4600" y="2354"/>
                    <a:pt x="4579" y="2296"/>
                  </a:cubicBezTo>
                  <a:cubicBezTo>
                    <a:pt x="4513" y="2137"/>
                    <a:pt x="4539" y="1949"/>
                    <a:pt x="4645" y="1803"/>
                  </a:cubicBezTo>
                  <a:cubicBezTo>
                    <a:pt x="4753" y="1652"/>
                    <a:pt x="4928" y="1573"/>
                    <a:pt x="5140" y="1573"/>
                  </a:cubicBezTo>
                  <a:cubicBezTo>
                    <a:pt x="5162" y="1573"/>
                    <a:pt x="5185" y="1573"/>
                    <a:pt x="5206" y="1575"/>
                  </a:cubicBezTo>
                  <a:cubicBezTo>
                    <a:pt x="5548" y="1602"/>
                    <a:pt x="5787" y="1790"/>
                    <a:pt x="5916" y="1928"/>
                  </a:cubicBezTo>
                  <a:cubicBezTo>
                    <a:pt x="6040" y="3259"/>
                    <a:pt x="4356" y="3604"/>
                    <a:pt x="4356" y="3604"/>
                  </a:cubicBezTo>
                  <a:cubicBezTo>
                    <a:pt x="4142" y="4237"/>
                    <a:pt x="4788" y="4451"/>
                    <a:pt x="4788" y="4451"/>
                  </a:cubicBezTo>
                  <a:cubicBezTo>
                    <a:pt x="4494" y="4653"/>
                    <a:pt x="4494" y="4653"/>
                    <a:pt x="4494" y="4653"/>
                  </a:cubicBezTo>
                  <a:cubicBezTo>
                    <a:pt x="3001" y="4282"/>
                    <a:pt x="2976" y="3138"/>
                    <a:pt x="2976" y="3138"/>
                  </a:cubicBezTo>
                  <a:cubicBezTo>
                    <a:pt x="2821" y="3194"/>
                    <a:pt x="2683" y="3215"/>
                    <a:pt x="2566" y="3215"/>
                  </a:cubicBezTo>
                  <a:cubicBezTo>
                    <a:pt x="2248" y="3215"/>
                    <a:pt x="2073" y="3066"/>
                    <a:pt x="2073" y="3066"/>
                  </a:cubicBezTo>
                  <a:cubicBezTo>
                    <a:pt x="1816" y="3209"/>
                    <a:pt x="1589" y="3265"/>
                    <a:pt x="1385" y="3265"/>
                  </a:cubicBezTo>
                  <a:cubicBezTo>
                    <a:pt x="691" y="3265"/>
                    <a:pt x="294" y="2603"/>
                    <a:pt x="209" y="2446"/>
                  </a:cubicBezTo>
                  <a:cubicBezTo>
                    <a:pt x="220" y="2240"/>
                    <a:pt x="273" y="1930"/>
                    <a:pt x="469" y="1692"/>
                  </a:cubicBezTo>
                  <a:cubicBezTo>
                    <a:pt x="633" y="1491"/>
                    <a:pt x="874" y="1374"/>
                    <a:pt x="1187" y="1345"/>
                  </a:cubicBezTo>
                  <a:cubicBezTo>
                    <a:pt x="1427" y="1324"/>
                    <a:pt x="1427" y="1324"/>
                    <a:pt x="1427" y="1324"/>
                  </a:cubicBezTo>
                  <a:cubicBezTo>
                    <a:pt x="1427" y="1324"/>
                    <a:pt x="1427" y="1324"/>
                    <a:pt x="1430" y="1324"/>
                  </a:cubicBezTo>
                  <a:cubicBezTo>
                    <a:pt x="1430" y="1324"/>
                    <a:pt x="1441" y="1324"/>
                    <a:pt x="1459" y="1324"/>
                  </a:cubicBezTo>
                  <a:cubicBezTo>
                    <a:pt x="1552" y="1324"/>
                    <a:pt x="1843" y="1316"/>
                    <a:pt x="2158" y="1221"/>
                  </a:cubicBezTo>
                  <a:cubicBezTo>
                    <a:pt x="2669" y="1067"/>
                    <a:pt x="2993" y="757"/>
                    <a:pt x="3088" y="326"/>
                  </a:cubicBezTo>
                  <a:cubicBezTo>
                    <a:pt x="3093" y="307"/>
                    <a:pt x="3096" y="289"/>
                    <a:pt x="3099" y="267"/>
                  </a:cubicBezTo>
                  <a:cubicBezTo>
                    <a:pt x="3281" y="228"/>
                    <a:pt x="3451" y="209"/>
                    <a:pt x="3607" y="209"/>
                  </a:cubicBezTo>
                  <a:lnTo>
                    <a:pt x="3607" y="0"/>
                  </a:lnTo>
                  <a:lnTo>
                    <a:pt x="3607" y="0"/>
                  </a:lnTo>
                  <a:lnTo>
                    <a:pt x="3607" y="0"/>
                  </a:lnTo>
                  <a:cubicBezTo>
                    <a:pt x="3437" y="0"/>
                    <a:pt x="3250" y="24"/>
                    <a:pt x="3053" y="66"/>
                  </a:cubicBezTo>
                  <a:cubicBezTo>
                    <a:pt x="2971" y="84"/>
                    <a:pt x="2911" y="151"/>
                    <a:pt x="2894" y="233"/>
                  </a:cubicBezTo>
                  <a:cubicBezTo>
                    <a:pt x="2892" y="249"/>
                    <a:pt x="2889" y="267"/>
                    <a:pt x="2886" y="281"/>
                  </a:cubicBezTo>
                  <a:cubicBezTo>
                    <a:pt x="2805" y="640"/>
                    <a:pt x="2540" y="889"/>
                    <a:pt x="2098" y="1022"/>
                  </a:cubicBezTo>
                  <a:cubicBezTo>
                    <a:pt x="1809" y="1109"/>
                    <a:pt x="1536" y="1117"/>
                    <a:pt x="1459" y="1117"/>
                  </a:cubicBezTo>
                  <a:cubicBezTo>
                    <a:pt x="1449" y="1117"/>
                    <a:pt x="1443" y="1117"/>
                    <a:pt x="1441" y="1117"/>
                  </a:cubicBezTo>
                  <a:cubicBezTo>
                    <a:pt x="1435" y="1117"/>
                    <a:pt x="1430" y="1117"/>
                    <a:pt x="1427" y="1117"/>
                  </a:cubicBezTo>
                  <a:cubicBezTo>
                    <a:pt x="1419" y="1117"/>
                    <a:pt x="1414" y="1117"/>
                    <a:pt x="1409" y="1117"/>
                  </a:cubicBezTo>
                  <a:cubicBezTo>
                    <a:pt x="1168" y="1138"/>
                    <a:pt x="1168" y="1138"/>
                    <a:pt x="1168" y="1138"/>
                  </a:cubicBezTo>
                  <a:lnTo>
                    <a:pt x="1168" y="1138"/>
                  </a:lnTo>
                  <a:cubicBezTo>
                    <a:pt x="800" y="1173"/>
                    <a:pt x="509" y="1316"/>
                    <a:pt x="307" y="1562"/>
                  </a:cubicBezTo>
                  <a:cubicBezTo>
                    <a:pt x="82" y="1840"/>
                    <a:pt x="16" y="2190"/>
                    <a:pt x="3" y="2433"/>
                  </a:cubicBezTo>
                  <a:cubicBezTo>
                    <a:pt x="0" y="2471"/>
                    <a:pt x="8" y="2510"/>
                    <a:pt x="27" y="2542"/>
                  </a:cubicBezTo>
                  <a:cubicBezTo>
                    <a:pt x="74" y="2632"/>
                    <a:pt x="209" y="2860"/>
                    <a:pt x="426" y="3066"/>
                  </a:cubicBezTo>
                  <a:cubicBezTo>
                    <a:pt x="710" y="3331"/>
                    <a:pt x="1041" y="3474"/>
                    <a:pt x="1385" y="3474"/>
                  </a:cubicBezTo>
                  <a:cubicBezTo>
                    <a:pt x="1605" y="3474"/>
                    <a:pt x="1833" y="3416"/>
                    <a:pt x="2063" y="3305"/>
                  </a:cubicBezTo>
                  <a:cubicBezTo>
                    <a:pt x="2169" y="3357"/>
                    <a:pt x="2338" y="3421"/>
                    <a:pt x="2566" y="3421"/>
                  </a:cubicBezTo>
                  <a:cubicBezTo>
                    <a:pt x="2646" y="3421"/>
                    <a:pt x="2728" y="3413"/>
                    <a:pt x="2810" y="3397"/>
                  </a:cubicBezTo>
                  <a:cubicBezTo>
                    <a:pt x="2839" y="3524"/>
                    <a:pt x="2897" y="3689"/>
                    <a:pt x="2995" y="3861"/>
                  </a:cubicBezTo>
                  <a:cubicBezTo>
                    <a:pt x="3122" y="4078"/>
                    <a:pt x="3292" y="4266"/>
                    <a:pt x="3503" y="4425"/>
                  </a:cubicBezTo>
                  <a:cubicBezTo>
                    <a:pt x="3760" y="4618"/>
                    <a:pt x="4078" y="4761"/>
                    <a:pt x="4446" y="4851"/>
                  </a:cubicBezTo>
                  <a:cubicBezTo>
                    <a:pt x="4462" y="4856"/>
                    <a:pt x="4478" y="4859"/>
                    <a:pt x="4494" y="4859"/>
                  </a:cubicBezTo>
                  <a:cubicBezTo>
                    <a:pt x="4537" y="4859"/>
                    <a:pt x="4576" y="4846"/>
                    <a:pt x="4611" y="4822"/>
                  </a:cubicBezTo>
                  <a:cubicBezTo>
                    <a:pt x="4905" y="4623"/>
                    <a:pt x="4905" y="4623"/>
                    <a:pt x="4905" y="4623"/>
                  </a:cubicBezTo>
                  <a:cubicBezTo>
                    <a:pt x="4971" y="4578"/>
                    <a:pt x="5005" y="4499"/>
                    <a:pt x="4995" y="4422"/>
                  </a:cubicBezTo>
                  <a:cubicBezTo>
                    <a:pt x="4981" y="4342"/>
                    <a:pt x="4928" y="4279"/>
                    <a:pt x="4854" y="4255"/>
                  </a:cubicBezTo>
                  <a:cubicBezTo>
                    <a:pt x="4844" y="4252"/>
                    <a:pt x="4722" y="4208"/>
                    <a:pt x="4629" y="4110"/>
                  </a:cubicBezTo>
                  <a:cubicBezTo>
                    <a:pt x="4537" y="4014"/>
                    <a:pt x="4504" y="3908"/>
                    <a:pt x="4526" y="3776"/>
                  </a:cubicBezTo>
                  <a:cubicBezTo>
                    <a:pt x="4690" y="3728"/>
                    <a:pt x="4995" y="3627"/>
                    <a:pt x="5291" y="3442"/>
                  </a:cubicBezTo>
                  <a:cubicBezTo>
                    <a:pt x="5892" y="3066"/>
                    <a:pt x="6181" y="2536"/>
                    <a:pt x="6120" y="1909"/>
                  </a:cubicBezTo>
                  <a:cubicBezTo>
                    <a:pt x="6117" y="1864"/>
                    <a:pt x="6096" y="1821"/>
                    <a:pt x="6067" y="1787"/>
                  </a:cubicBezTo>
                  <a:cubicBezTo>
                    <a:pt x="5903" y="1612"/>
                    <a:pt x="5625" y="1401"/>
                    <a:pt x="5222" y="1369"/>
                  </a:cubicBezTo>
                  <a:cubicBezTo>
                    <a:pt x="5196" y="1366"/>
                    <a:pt x="5167" y="1366"/>
                    <a:pt x="5140" y="1366"/>
                  </a:cubicBezTo>
                  <a:cubicBezTo>
                    <a:pt x="5116" y="1366"/>
                    <a:pt x="5093" y="1366"/>
                    <a:pt x="5069" y="1369"/>
                  </a:cubicBezTo>
                  <a:cubicBezTo>
                    <a:pt x="5069" y="1366"/>
                    <a:pt x="5069" y="1366"/>
                    <a:pt x="5069" y="1363"/>
                  </a:cubicBezTo>
                  <a:cubicBezTo>
                    <a:pt x="5042" y="1149"/>
                    <a:pt x="4936" y="609"/>
                    <a:pt x="4502" y="278"/>
                  </a:cubicBezTo>
                  <a:cubicBezTo>
                    <a:pt x="4264" y="92"/>
                    <a:pt x="3962" y="0"/>
                    <a:pt x="3607" y="0"/>
                  </a:cubicBezTo>
                  <a:lnTo>
                    <a:pt x="3607"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9" name="Freeform 8"/>
            <p:cNvSpPr>
              <a:spLocks noChangeArrowheads="1"/>
            </p:cNvSpPr>
            <p:nvPr/>
          </p:nvSpPr>
          <p:spPr bwMode="auto">
            <a:xfrm>
              <a:off x="13843620" y="5734455"/>
              <a:ext cx="2083343" cy="2323894"/>
            </a:xfrm>
            <a:custGeom>
              <a:avLst/>
              <a:gdLst>
                <a:gd name="T0" fmla="*/ 1891 w 2560"/>
                <a:gd name="T1" fmla="*/ 2858 h 2859"/>
                <a:gd name="T2" fmla="*/ 1891 w 2560"/>
                <a:gd name="T3" fmla="*/ 2858 h 2859"/>
                <a:gd name="T4" fmla="*/ 1825 w 2560"/>
                <a:gd name="T5" fmla="*/ 2833 h 2859"/>
                <a:gd name="T6" fmla="*/ 1155 w 2560"/>
                <a:gd name="T7" fmla="*/ 2555 h 2859"/>
                <a:gd name="T8" fmla="*/ 1081 w 2560"/>
                <a:gd name="T9" fmla="*/ 2553 h 2859"/>
                <a:gd name="T10" fmla="*/ 1028 w 2560"/>
                <a:gd name="T11" fmla="*/ 2553 h 2859"/>
                <a:gd name="T12" fmla="*/ 1023 w 2560"/>
                <a:gd name="T13" fmla="*/ 2555 h 2859"/>
                <a:gd name="T14" fmla="*/ 919 w 2560"/>
                <a:gd name="T15" fmla="*/ 2463 h 2859"/>
                <a:gd name="T16" fmla="*/ 390 w 2560"/>
                <a:gd name="T17" fmla="*/ 1446 h 2859"/>
                <a:gd name="T18" fmla="*/ 80 w 2560"/>
                <a:gd name="T19" fmla="*/ 1276 h 2859"/>
                <a:gd name="T20" fmla="*/ 16 w 2560"/>
                <a:gd name="T21" fmla="*/ 1147 h 2859"/>
                <a:gd name="T22" fmla="*/ 331 w 2560"/>
                <a:gd name="T23" fmla="*/ 845 h 2859"/>
                <a:gd name="T24" fmla="*/ 342 w 2560"/>
                <a:gd name="T25" fmla="*/ 842 h 2859"/>
                <a:gd name="T26" fmla="*/ 874 w 2560"/>
                <a:gd name="T27" fmla="*/ 488 h 2859"/>
                <a:gd name="T28" fmla="*/ 941 w 2560"/>
                <a:gd name="T29" fmla="*/ 112 h 2859"/>
                <a:gd name="T30" fmla="*/ 991 w 2560"/>
                <a:gd name="T31" fmla="*/ 16 h 2859"/>
                <a:gd name="T32" fmla="*/ 1044 w 2560"/>
                <a:gd name="T33" fmla="*/ 0 h 2859"/>
                <a:gd name="T34" fmla="*/ 1100 w 2560"/>
                <a:gd name="T35" fmla="*/ 16 h 2859"/>
                <a:gd name="T36" fmla="*/ 1989 w 2560"/>
                <a:gd name="T37" fmla="*/ 2791 h 2859"/>
                <a:gd name="T38" fmla="*/ 1918 w 2560"/>
                <a:gd name="T39" fmla="*/ 2855 h 2859"/>
                <a:gd name="T40" fmla="*/ 1891 w 2560"/>
                <a:gd name="T41" fmla="*/ 2858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0" h="2859">
                  <a:moveTo>
                    <a:pt x="1891" y="2858"/>
                  </a:moveTo>
                  <a:lnTo>
                    <a:pt x="1891" y="2858"/>
                  </a:lnTo>
                  <a:cubicBezTo>
                    <a:pt x="1867" y="2858"/>
                    <a:pt x="1844" y="2850"/>
                    <a:pt x="1825" y="2833"/>
                  </a:cubicBezTo>
                  <a:cubicBezTo>
                    <a:pt x="1627" y="2670"/>
                    <a:pt x="1401" y="2574"/>
                    <a:pt x="1155" y="2555"/>
                  </a:cubicBezTo>
                  <a:cubicBezTo>
                    <a:pt x="1131" y="2553"/>
                    <a:pt x="1105" y="2553"/>
                    <a:pt x="1081" y="2553"/>
                  </a:cubicBezTo>
                  <a:cubicBezTo>
                    <a:pt x="1065" y="2553"/>
                    <a:pt x="1046" y="2553"/>
                    <a:pt x="1028" y="2553"/>
                  </a:cubicBezTo>
                  <a:cubicBezTo>
                    <a:pt x="1028" y="2553"/>
                    <a:pt x="1025" y="2555"/>
                    <a:pt x="1023" y="2555"/>
                  </a:cubicBezTo>
                  <a:cubicBezTo>
                    <a:pt x="972" y="2555"/>
                    <a:pt x="927" y="2516"/>
                    <a:pt x="919" y="2463"/>
                  </a:cubicBezTo>
                  <a:cubicBezTo>
                    <a:pt x="895" y="2262"/>
                    <a:pt x="795" y="1759"/>
                    <a:pt x="390" y="1446"/>
                  </a:cubicBezTo>
                  <a:cubicBezTo>
                    <a:pt x="297" y="1374"/>
                    <a:pt x="191" y="1319"/>
                    <a:pt x="80" y="1276"/>
                  </a:cubicBezTo>
                  <a:cubicBezTo>
                    <a:pt x="27" y="1258"/>
                    <a:pt x="0" y="1200"/>
                    <a:pt x="16" y="1147"/>
                  </a:cubicBezTo>
                  <a:cubicBezTo>
                    <a:pt x="66" y="1004"/>
                    <a:pt x="178" y="895"/>
                    <a:pt x="331" y="845"/>
                  </a:cubicBezTo>
                  <a:cubicBezTo>
                    <a:pt x="334" y="842"/>
                    <a:pt x="339" y="842"/>
                    <a:pt x="342" y="842"/>
                  </a:cubicBezTo>
                  <a:cubicBezTo>
                    <a:pt x="604" y="784"/>
                    <a:pt x="784" y="665"/>
                    <a:pt x="874" y="488"/>
                  </a:cubicBezTo>
                  <a:cubicBezTo>
                    <a:pt x="930" y="381"/>
                    <a:pt x="951" y="254"/>
                    <a:pt x="941" y="112"/>
                  </a:cubicBezTo>
                  <a:cubicBezTo>
                    <a:pt x="938" y="72"/>
                    <a:pt x="956" y="35"/>
                    <a:pt x="991" y="16"/>
                  </a:cubicBezTo>
                  <a:cubicBezTo>
                    <a:pt x="1007" y="5"/>
                    <a:pt x="1025" y="0"/>
                    <a:pt x="1044" y="0"/>
                  </a:cubicBezTo>
                  <a:cubicBezTo>
                    <a:pt x="1062" y="0"/>
                    <a:pt x="1081" y="5"/>
                    <a:pt x="1100" y="16"/>
                  </a:cubicBezTo>
                  <a:cubicBezTo>
                    <a:pt x="2559" y="940"/>
                    <a:pt x="2148" y="2375"/>
                    <a:pt x="1989" y="2791"/>
                  </a:cubicBezTo>
                  <a:cubicBezTo>
                    <a:pt x="1976" y="2823"/>
                    <a:pt x="1949" y="2847"/>
                    <a:pt x="1918" y="2855"/>
                  </a:cubicBezTo>
                  <a:cubicBezTo>
                    <a:pt x="1910" y="2858"/>
                    <a:pt x="1899" y="2858"/>
                    <a:pt x="1891" y="2858"/>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30" name="Freeform 9"/>
            <p:cNvSpPr>
              <a:spLocks noChangeArrowheads="1"/>
            </p:cNvSpPr>
            <p:nvPr/>
          </p:nvSpPr>
          <p:spPr bwMode="auto">
            <a:xfrm>
              <a:off x="13746639" y="5648253"/>
              <a:ext cx="2068976" cy="2496299"/>
            </a:xfrm>
            <a:custGeom>
              <a:avLst/>
              <a:gdLst>
                <a:gd name="T0" fmla="*/ 1160 w 2546"/>
                <a:gd name="T1" fmla="*/ 206 h 3067"/>
                <a:gd name="T2" fmla="*/ 1160 w 2546"/>
                <a:gd name="T3" fmla="*/ 206 h 3067"/>
                <a:gd name="T4" fmla="*/ 2007 w 2546"/>
                <a:gd name="T5" fmla="*/ 2857 h 3067"/>
                <a:gd name="T6" fmla="*/ 1279 w 2546"/>
                <a:gd name="T7" fmla="*/ 2555 h 3067"/>
                <a:gd name="T8" fmla="*/ 1197 w 2546"/>
                <a:gd name="T9" fmla="*/ 2553 h 3067"/>
                <a:gd name="T10" fmla="*/ 1139 w 2546"/>
                <a:gd name="T11" fmla="*/ 2553 h 3067"/>
                <a:gd name="T12" fmla="*/ 569 w 2546"/>
                <a:gd name="T13" fmla="*/ 1467 h 3067"/>
                <a:gd name="T14" fmla="*/ 230 w 2546"/>
                <a:gd name="T15" fmla="*/ 1281 h 3067"/>
                <a:gd name="T16" fmla="*/ 479 w 2546"/>
                <a:gd name="T17" fmla="*/ 1046 h 3067"/>
                <a:gd name="T18" fmla="*/ 1083 w 2546"/>
                <a:gd name="T19" fmla="*/ 638 h 3067"/>
                <a:gd name="T20" fmla="*/ 1160 w 2546"/>
                <a:gd name="T21" fmla="*/ 206 h 3067"/>
                <a:gd name="T22" fmla="*/ 1160 w 2546"/>
                <a:gd name="T23" fmla="*/ 0 h 3067"/>
                <a:gd name="T24" fmla="*/ 1160 w 2546"/>
                <a:gd name="T25" fmla="*/ 0 h 3067"/>
                <a:gd name="T26" fmla="*/ 1051 w 2546"/>
                <a:gd name="T27" fmla="*/ 29 h 3067"/>
                <a:gd name="T28" fmla="*/ 953 w 2546"/>
                <a:gd name="T29" fmla="*/ 223 h 3067"/>
                <a:gd name="T30" fmla="*/ 898 w 2546"/>
                <a:gd name="T31" fmla="*/ 543 h 3067"/>
                <a:gd name="T32" fmla="*/ 437 w 2546"/>
                <a:gd name="T33" fmla="*/ 842 h 3067"/>
                <a:gd name="T34" fmla="*/ 416 w 2546"/>
                <a:gd name="T35" fmla="*/ 850 h 3067"/>
                <a:gd name="T36" fmla="*/ 34 w 2546"/>
                <a:gd name="T37" fmla="*/ 1215 h 3067"/>
                <a:gd name="T38" fmla="*/ 159 w 2546"/>
                <a:gd name="T39" fmla="*/ 1477 h 3067"/>
                <a:gd name="T40" fmla="*/ 442 w 2546"/>
                <a:gd name="T41" fmla="*/ 1631 h 3067"/>
                <a:gd name="T42" fmla="*/ 935 w 2546"/>
                <a:gd name="T43" fmla="*/ 2579 h 3067"/>
                <a:gd name="T44" fmla="*/ 1139 w 2546"/>
                <a:gd name="T45" fmla="*/ 2762 h 3067"/>
                <a:gd name="T46" fmla="*/ 1149 w 2546"/>
                <a:gd name="T47" fmla="*/ 2759 h 3067"/>
                <a:gd name="T48" fmla="*/ 1197 w 2546"/>
                <a:gd name="T49" fmla="*/ 2759 h 3067"/>
                <a:gd name="T50" fmla="*/ 1263 w 2546"/>
                <a:gd name="T51" fmla="*/ 2762 h 3067"/>
                <a:gd name="T52" fmla="*/ 1875 w 2546"/>
                <a:gd name="T53" fmla="*/ 3016 h 3067"/>
                <a:gd name="T54" fmla="*/ 2007 w 2546"/>
                <a:gd name="T55" fmla="*/ 3066 h 3067"/>
                <a:gd name="T56" fmla="*/ 2060 w 2546"/>
                <a:gd name="T57" fmla="*/ 3059 h 3067"/>
                <a:gd name="T58" fmla="*/ 2201 w 2546"/>
                <a:gd name="T59" fmla="*/ 2931 h 3067"/>
                <a:gd name="T60" fmla="*/ 2370 w 2546"/>
                <a:gd name="T61" fmla="*/ 1676 h 3067"/>
                <a:gd name="T62" fmla="*/ 2076 w 2546"/>
                <a:gd name="T63" fmla="*/ 823 h 3067"/>
                <a:gd name="T64" fmla="*/ 1271 w 2546"/>
                <a:gd name="T65" fmla="*/ 32 h 3067"/>
                <a:gd name="T66" fmla="*/ 1160 w 2546"/>
                <a:gd name="T67" fmla="*/ 0 h 3067"/>
                <a:gd name="T68" fmla="*/ 1160 w 2546"/>
                <a:gd name="T69" fmla="*/ 206 h 3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46" h="3067">
                  <a:moveTo>
                    <a:pt x="1160" y="206"/>
                  </a:moveTo>
                  <a:lnTo>
                    <a:pt x="1160" y="206"/>
                  </a:lnTo>
                  <a:cubicBezTo>
                    <a:pt x="2545" y="1083"/>
                    <a:pt x="2171" y="2431"/>
                    <a:pt x="2007" y="2857"/>
                  </a:cubicBezTo>
                  <a:cubicBezTo>
                    <a:pt x="1843" y="2719"/>
                    <a:pt x="1599" y="2579"/>
                    <a:pt x="1279" y="2555"/>
                  </a:cubicBezTo>
                  <a:cubicBezTo>
                    <a:pt x="1252" y="2553"/>
                    <a:pt x="1223" y="2553"/>
                    <a:pt x="1197" y="2553"/>
                  </a:cubicBezTo>
                  <a:cubicBezTo>
                    <a:pt x="1178" y="2553"/>
                    <a:pt x="1157" y="2553"/>
                    <a:pt x="1139" y="2553"/>
                  </a:cubicBezTo>
                  <a:cubicBezTo>
                    <a:pt x="1112" y="2333"/>
                    <a:pt x="1003" y="1803"/>
                    <a:pt x="569" y="1467"/>
                  </a:cubicBezTo>
                  <a:cubicBezTo>
                    <a:pt x="466" y="1390"/>
                    <a:pt x="355" y="1327"/>
                    <a:pt x="230" y="1281"/>
                  </a:cubicBezTo>
                  <a:cubicBezTo>
                    <a:pt x="257" y="1205"/>
                    <a:pt x="320" y="1099"/>
                    <a:pt x="479" y="1046"/>
                  </a:cubicBezTo>
                  <a:cubicBezTo>
                    <a:pt x="773" y="982"/>
                    <a:pt x="977" y="844"/>
                    <a:pt x="1083" y="638"/>
                  </a:cubicBezTo>
                  <a:cubicBezTo>
                    <a:pt x="1157" y="495"/>
                    <a:pt x="1170" y="339"/>
                    <a:pt x="1160" y="206"/>
                  </a:cubicBezTo>
                  <a:lnTo>
                    <a:pt x="1160" y="0"/>
                  </a:lnTo>
                  <a:lnTo>
                    <a:pt x="1160" y="0"/>
                  </a:lnTo>
                  <a:cubicBezTo>
                    <a:pt x="1123" y="0"/>
                    <a:pt x="1085" y="10"/>
                    <a:pt x="1051" y="29"/>
                  </a:cubicBezTo>
                  <a:cubicBezTo>
                    <a:pt x="985" y="69"/>
                    <a:pt x="948" y="146"/>
                    <a:pt x="953" y="223"/>
                  </a:cubicBezTo>
                  <a:cubicBezTo>
                    <a:pt x="961" y="347"/>
                    <a:pt x="945" y="455"/>
                    <a:pt x="898" y="543"/>
                  </a:cubicBezTo>
                  <a:cubicBezTo>
                    <a:pt x="821" y="694"/>
                    <a:pt x="670" y="792"/>
                    <a:pt x="437" y="842"/>
                  </a:cubicBezTo>
                  <a:cubicBezTo>
                    <a:pt x="429" y="844"/>
                    <a:pt x="421" y="848"/>
                    <a:pt x="416" y="850"/>
                  </a:cubicBezTo>
                  <a:cubicBezTo>
                    <a:pt x="230" y="911"/>
                    <a:pt x="95" y="1041"/>
                    <a:pt x="34" y="1215"/>
                  </a:cubicBezTo>
                  <a:cubicBezTo>
                    <a:pt x="0" y="1321"/>
                    <a:pt x="56" y="1438"/>
                    <a:pt x="159" y="1477"/>
                  </a:cubicBezTo>
                  <a:cubicBezTo>
                    <a:pt x="262" y="1515"/>
                    <a:pt x="357" y="1567"/>
                    <a:pt x="442" y="1631"/>
                  </a:cubicBezTo>
                  <a:cubicBezTo>
                    <a:pt x="815" y="1920"/>
                    <a:pt x="911" y="2391"/>
                    <a:pt x="935" y="2579"/>
                  </a:cubicBezTo>
                  <a:cubicBezTo>
                    <a:pt x="945" y="2683"/>
                    <a:pt x="1035" y="2762"/>
                    <a:pt x="1139" y="2762"/>
                  </a:cubicBezTo>
                  <a:cubicBezTo>
                    <a:pt x="1144" y="2762"/>
                    <a:pt x="1147" y="2762"/>
                    <a:pt x="1149" y="2759"/>
                  </a:cubicBezTo>
                  <a:cubicBezTo>
                    <a:pt x="1165" y="2759"/>
                    <a:pt x="1181" y="2759"/>
                    <a:pt x="1197" y="2759"/>
                  </a:cubicBezTo>
                  <a:cubicBezTo>
                    <a:pt x="1218" y="2759"/>
                    <a:pt x="1242" y="2759"/>
                    <a:pt x="1263" y="2762"/>
                  </a:cubicBezTo>
                  <a:cubicBezTo>
                    <a:pt x="1488" y="2780"/>
                    <a:pt x="1695" y="2865"/>
                    <a:pt x="1875" y="3016"/>
                  </a:cubicBezTo>
                  <a:cubicBezTo>
                    <a:pt x="1912" y="3048"/>
                    <a:pt x="1960" y="3066"/>
                    <a:pt x="2007" y="3066"/>
                  </a:cubicBezTo>
                  <a:cubicBezTo>
                    <a:pt x="2026" y="3066"/>
                    <a:pt x="2042" y="3064"/>
                    <a:pt x="2060" y="3059"/>
                  </a:cubicBezTo>
                  <a:cubicBezTo>
                    <a:pt x="2124" y="3043"/>
                    <a:pt x="2176" y="2995"/>
                    <a:pt x="2201" y="2931"/>
                  </a:cubicBezTo>
                  <a:cubicBezTo>
                    <a:pt x="2291" y="2696"/>
                    <a:pt x="2433" y="2219"/>
                    <a:pt x="2370" y="1676"/>
                  </a:cubicBezTo>
                  <a:cubicBezTo>
                    <a:pt x="2333" y="1369"/>
                    <a:pt x="2235" y="1080"/>
                    <a:pt x="2076" y="823"/>
                  </a:cubicBezTo>
                  <a:cubicBezTo>
                    <a:pt x="1888" y="516"/>
                    <a:pt x="1618" y="252"/>
                    <a:pt x="1271" y="32"/>
                  </a:cubicBezTo>
                  <a:cubicBezTo>
                    <a:pt x="1237" y="10"/>
                    <a:pt x="1197" y="0"/>
                    <a:pt x="1160" y="0"/>
                  </a:cubicBezTo>
                  <a:lnTo>
                    <a:pt x="1160" y="20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31" name="Freeform 10"/>
            <p:cNvSpPr>
              <a:spLocks noChangeArrowheads="1"/>
            </p:cNvSpPr>
            <p:nvPr/>
          </p:nvSpPr>
          <p:spPr bwMode="auto">
            <a:xfrm>
              <a:off x="10815590" y="4685650"/>
              <a:ext cx="3811080" cy="2054508"/>
            </a:xfrm>
            <a:custGeom>
              <a:avLst/>
              <a:gdLst>
                <a:gd name="T0" fmla="*/ 2770 w 4685"/>
                <a:gd name="T1" fmla="*/ 2524 h 2525"/>
                <a:gd name="T2" fmla="*/ 2770 w 4685"/>
                <a:gd name="T3" fmla="*/ 2524 h 2525"/>
                <a:gd name="T4" fmla="*/ 2704 w 4685"/>
                <a:gd name="T5" fmla="*/ 2502 h 2525"/>
                <a:gd name="T6" fmla="*/ 2667 w 4685"/>
                <a:gd name="T7" fmla="*/ 2423 h 2525"/>
                <a:gd name="T8" fmla="*/ 2402 w 4685"/>
                <a:gd name="T9" fmla="*/ 1883 h 2525"/>
                <a:gd name="T10" fmla="*/ 1719 w 4685"/>
                <a:gd name="T11" fmla="*/ 1668 h 2525"/>
                <a:gd name="T12" fmla="*/ 1319 w 4685"/>
                <a:gd name="T13" fmla="*/ 1732 h 2525"/>
                <a:gd name="T14" fmla="*/ 1284 w 4685"/>
                <a:gd name="T15" fmla="*/ 1740 h 2525"/>
                <a:gd name="T16" fmla="*/ 1194 w 4685"/>
                <a:gd name="T17" fmla="*/ 1687 h 2525"/>
                <a:gd name="T18" fmla="*/ 866 w 4685"/>
                <a:gd name="T19" fmla="*/ 1250 h 2525"/>
                <a:gd name="T20" fmla="*/ 69 w 4685"/>
                <a:gd name="T21" fmla="*/ 694 h 2525"/>
                <a:gd name="T22" fmla="*/ 8 w 4685"/>
                <a:gd name="T23" fmla="*/ 620 h 2525"/>
                <a:gd name="T24" fmla="*/ 32 w 4685"/>
                <a:gd name="T25" fmla="*/ 527 h 2525"/>
                <a:gd name="T26" fmla="*/ 884 w 4685"/>
                <a:gd name="T27" fmla="*/ 40 h 2525"/>
                <a:gd name="T28" fmla="*/ 887 w 4685"/>
                <a:gd name="T29" fmla="*/ 40 h 2525"/>
                <a:gd name="T30" fmla="*/ 1319 w 4685"/>
                <a:gd name="T31" fmla="*/ 0 h 2525"/>
                <a:gd name="T32" fmla="*/ 2201 w 4685"/>
                <a:gd name="T33" fmla="*/ 201 h 2525"/>
                <a:gd name="T34" fmla="*/ 2884 w 4685"/>
                <a:gd name="T35" fmla="*/ 114 h 2525"/>
                <a:gd name="T36" fmla="*/ 4581 w 4685"/>
                <a:gd name="T37" fmla="*/ 1136 h 2525"/>
                <a:gd name="T38" fmla="*/ 4587 w 4685"/>
                <a:gd name="T39" fmla="*/ 1149 h 2525"/>
                <a:gd name="T40" fmla="*/ 4573 w 4685"/>
                <a:gd name="T41" fmla="*/ 1764 h 2525"/>
                <a:gd name="T42" fmla="*/ 4075 w 4685"/>
                <a:gd name="T43" fmla="*/ 2102 h 2525"/>
                <a:gd name="T44" fmla="*/ 4054 w 4685"/>
                <a:gd name="T45" fmla="*/ 2105 h 2525"/>
                <a:gd name="T46" fmla="*/ 3662 w 4685"/>
                <a:gd name="T47" fmla="*/ 2274 h 2525"/>
                <a:gd name="T48" fmla="*/ 3623 w 4685"/>
                <a:gd name="T49" fmla="*/ 2386 h 2525"/>
                <a:gd name="T50" fmla="*/ 3588 w 4685"/>
                <a:gd name="T51" fmla="*/ 2465 h 2525"/>
                <a:gd name="T52" fmla="*/ 3519 w 4685"/>
                <a:gd name="T53" fmla="*/ 2489 h 2525"/>
                <a:gd name="T54" fmla="*/ 3506 w 4685"/>
                <a:gd name="T55" fmla="*/ 2489 h 2525"/>
                <a:gd name="T56" fmla="*/ 3263 w 4685"/>
                <a:gd name="T57" fmla="*/ 2470 h 2525"/>
                <a:gd name="T58" fmla="*/ 2788 w 4685"/>
                <a:gd name="T59" fmla="*/ 2521 h 2525"/>
                <a:gd name="T60" fmla="*/ 2770 w 4685"/>
                <a:gd name="T61" fmla="*/ 2524 h 2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85" h="2525">
                  <a:moveTo>
                    <a:pt x="2770" y="2524"/>
                  </a:moveTo>
                  <a:lnTo>
                    <a:pt x="2770" y="2524"/>
                  </a:lnTo>
                  <a:cubicBezTo>
                    <a:pt x="2746" y="2524"/>
                    <a:pt x="2723" y="2516"/>
                    <a:pt x="2704" y="2502"/>
                  </a:cubicBezTo>
                  <a:cubicBezTo>
                    <a:pt x="2680" y="2481"/>
                    <a:pt x="2667" y="2455"/>
                    <a:pt x="2667" y="2423"/>
                  </a:cubicBezTo>
                  <a:cubicBezTo>
                    <a:pt x="2659" y="2203"/>
                    <a:pt x="2566" y="2015"/>
                    <a:pt x="2402" y="1883"/>
                  </a:cubicBezTo>
                  <a:cubicBezTo>
                    <a:pt x="2227" y="1745"/>
                    <a:pt x="1986" y="1668"/>
                    <a:pt x="1719" y="1668"/>
                  </a:cubicBezTo>
                  <a:cubicBezTo>
                    <a:pt x="1576" y="1668"/>
                    <a:pt x="1438" y="1692"/>
                    <a:pt x="1319" y="1732"/>
                  </a:cubicBezTo>
                  <a:cubicBezTo>
                    <a:pt x="1308" y="1737"/>
                    <a:pt x="1295" y="1740"/>
                    <a:pt x="1284" y="1740"/>
                  </a:cubicBezTo>
                  <a:cubicBezTo>
                    <a:pt x="1247" y="1740"/>
                    <a:pt x="1213" y="1721"/>
                    <a:pt x="1194" y="1687"/>
                  </a:cubicBezTo>
                  <a:cubicBezTo>
                    <a:pt x="1133" y="1584"/>
                    <a:pt x="1028" y="1422"/>
                    <a:pt x="866" y="1250"/>
                  </a:cubicBezTo>
                  <a:cubicBezTo>
                    <a:pt x="633" y="998"/>
                    <a:pt x="365" y="813"/>
                    <a:pt x="69" y="694"/>
                  </a:cubicBezTo>
                  <a:cubicBezTo>
                    <a:pt x="37" y="681"/>
                    <a:pt x="13" y="654"/>
                    <a:pt x="8" y="620"/>
                  </a:cubicBezTo>
                  <a:cubicBezTo>
                    <a:pt x="0" y="588"/>
                    <a:pt x="8" y="551"/>
                    <a:pt x="32" y="527"/>
                  </a:cubicBezTo>
                  <a:cubicBezTo>
                    <a:pt x="193" y="355"/>
                    <a:pt x="471" y="132"/>
                    <a:pt x="884" y="40"/>
                  </a:cubicBezTo>
                  <a:cubicBezTo>
                    <a:pt x="887" y="40"/>
                    <a:pt x="887" y="40"/>
                    <a:pt x="887" y="40"/>
                  </a:cubicBezTo>
                  <a:cubicBezTo>
                    <a:pt x="1033" y="13"/>
                    <a:pt x="1176" y="0"/>
                    <a:pt x="1319" y="0"/>
                  </a:cubicBezTo>
                  <a:cubicBezTo>
                    <a:pt x="1780" y="0"/>
                    <a:pt x="2092" y="143"/>
                    <a:pt x="2201" y="201"/>
                  </a:cubicBezTo>
                  <a:cubicBezTo>
                    <a:pt x="2439" y="143"/>
                    <a:pt x="2669" y="114"/>
                    <a:pt x="2884" y="114"/>
                  </a:cubicBezTo>
                  <a:cubicBezTo>
                    <a:pt x="4007" y="114"/>
                    <a:pt x="4468" y="895"/>
                    <a:pt x="4581" y="1136"/>
                  </a:cubicBezTo>
                  <a:cubicBezTo>
                    <a:pt x="4584" y="1141"/>
                    <a:pt x="4584" y="1144"/>
                    <a:pt x="4587" y="1149"/>
                  </a:cubicBezTo>
                  <a:cubicBezTo>
                    <a:pt x="4629" y="1284"/>
                    <a:pt x="4684" y="1544"/>
                    <a:pt x="4573" y="1764"/>
                  </a:cubicBezTo>
                  <a:cubicBezTo>
                    <a:pt x="4489" y="1930"/>
                    <a:pt x="4319" y="2044"/>
                    <a:pt x="4075" y="2102"/>
                  </a:cubicBezTo>
                  <a:cubicBezTo>
                    <a:pt x="4067" y="2102"/>
                    <a:pt x="4062" y="2105"/>
                    <a:pt x="4054" y="2105"/>
                  </a:cubicBezTo>
                  <a:cubicBezTo>
                    <a:pt x="3938" y="2108"/>
                    <a:pt x="3724" y="2145"/>
                    <a:pt x="3662" y="2274"/>
                  </a:cubicBezTo>
                  <a:cubicBezTo>
                    <a:pt x="3628" y="2346"/>
                    <a:pt x="3623" y="2378"/>
                    <a:pt x="3623" y="2386"/>
                  </a:cubicBezTo>
                  <a:cubicBezTo>
                    <a:pt x="3623" y="2415"/>
                    <a:pt x="3612" y="2444"/>
                    <a:pt x="3588" y="2465"/>
                  </a:cubicBezTo>
                  <a:cubicBezTo>
                    <a:pt x="3570" y="2481"/>
                    <a:pt x="3546" y="2489"/>
                    <a:pt x="3519" y="2489"/>
                  </a:cubicBezTo>
                  <a:cubicBezTo>
                    <a:pt x="3517" y="2489"/>
                    <a:pt x="3511" y="2489"/>
                    <a:pt x="3506" y="2489"/>
                  </a:cubicBezTo>
                  <a:cubicBezTo>
                    <a:pt x="3429" y="2478"/>
                    <a:pt x="3347" y="2470"/>
                    <a:pt x="3263" y="2470"/>
                  </a:cubicBezTo>
                  <a:cubicBezTo>
                    <a:pt x="3114" y="2470"/>
                    <a:pt x="2955" y="2489"/>
                    <a:pt x="2788" y="2521"/>
                  </a:cubicBezTo>
                  <a:cubicBezTo>
                    <a:pt x="2783" y="2524"/>
                    <a:pt x="2775" y="2524"/>
                    <a:pt x="2770" y="2524"/>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32" name="Freeform 11"/>
            <p:cNvSpPr>
              <a:spLocks noChangeArrowheads="1"/>
            </p:cNvSpPr>
            <p:nvPr/>
          </p:nvSpPr>
          <p:spPr bwMode="auto">
            <a:xfrm>
              <a:off x="10725791" y="4599447"/>
              <a:ext cx="3994271" cy="2223322"/>
            </a:xfrm>
            <a:custGeom>
              <a:avLst/>
              <a:gdLst>
                <a:gd name="T0" fmla="*/ 1428 w 4906"/>
                <a:gd name="T1" fmla="*/ 209 h 2734"/>
                <a:gd name="T2" fmla="*/ 1428 w 4906"/>
                <a:gd name="T3" fmla="*/ 209 h 2734"/>
                <a:gd name="T4" fmla="*/ 2294 w 4906"/>
                <a:gd name="T5" fmla="*/ 416 h 2734"/>
                <a:gd name="T6" fmla="*/ 2993 w 4906"/>
                <a:gd name="T7" fmla="*/ 323 h 2734"/>
                <a:gd name="T8" fmla="*/ 4598 w 4906"/>
                <a:gd name="T9" fmla="*/ 1287 h 2734"/>
                <a:gd name="T10" fmla="*/ 4590 w 4906"/>
                <a:gd name="T11" fmla="*/ 1822 h 2734"/>
                <a:gd name="T12" fmla="*/ 4161 w 4906"/>
                <a:gd name="T13" fmla="*/ 2108 h 2734"/>
                <a:gd name="T14" fmla="*/ 3676 w 4906"/>
                <a:gd name="T15" fmla="*/ 2336 h 2734"/>
                <a:gd name="T16" fmla="*/ 3628 w 4906"/>
                <a:gd name="T17" fmla="*/ 2492 h 2734"/>
                <a:gd name="T18" fmla="*/ 3372 w 4906"/>
                <a:gd name="T19" fmla="*/ 2473 h 2734"/>
                <a:gd name="T20" fmla="*/ 2879 w 4906"/>
                <a:gd name="T21" fmla="*/ 2526 h 2734"/>
                <a:gd name="T22" fmla="*/ 2575 w 4906"/>
                <a:gd name="T23" fmla="*/ 1909 h 2734"/>
                <a:gd name="T24" fmla="*/ 1828 w 4906"/>
                <a:gd name="T25" fmla="*/ 1671 h 2734"/>
                <a:gd name="T26" fmla="*/ 1393 w 4906"/>
                <a:gd name="T27" fmla="*/ 1740 h 2734"/>
                <a:gd name="T28" fmla="*/ 1052 w 4906"/>
                <a:gd name="T29" fmla="*/ 1284 h 2734"/>
                <a:gd name="T30" fmla="*/ 217 w 4906"/>
                <a:gd name="T31" fmla="*/ 704 h 2734"/>
                <a:gd name="T32" fmla="*/ 1017 w 4906"/>
                <a:gd name="T33" fmla="*/ 246 h 2734"/>
                <a:gd name="T34" fmla="*/ 1428 w 4906"/>
                <a:gd name="T35" fmla="*/ 209 h 2734"/>
                <a:gd name="T36" fmla="*/ 1428 w 4906"/>
                <a:gd name="T37" fmla="*/ 0 h 2734"/>
                <a:gd name="T38" fmla="*/ 1428 w 4906"/>
                <a:gd name="T39" fmla="*/ 0 h 2734"/>
                <a:gd name="T40" fmla="*/ 978 w 4906"/>
                <a:gd name="T41" fmla="*/ 42 h 2734"/>
                <a:gd name="T42" fmla="*/ 972 w 4906"/>
                <a:gd name="T43" fmla="*/ 45 h 2734"/>
                <a:gd name="T44" fmla="*/ 67 w 4906"/>
                <a:gd name="T45" fmla="*/ 561 h 2734"/>
                <a:gd name="T46" fmla="*/ 14 w 4906"/>
                <a:gd name="T47" fmla="*/ 749 h 2734"/>
                <a:gd name="T48" fmla="*/ 141 w 4906"/>
                <a:gd name="T49" fmla="*/ 895 h 2734"/>
                <a:gd name="T50" fmla="*/ 901 w 4906"/>
                <a:gd name="T51" fmla="*/ 1427 h 2734"/>
                <a:gd name="T52" fmla="*/ 1216 w 4906"/>
                <a:gd name="T53" fmla="*/ 1846 h 2734"/>
                <a:gd name="T54" fmla="*/ 1393 w 4906"/>
                <a:gd name="T55" fmla="*/ 1949 h 2734"/>
                <a:gd name="T56" fmla="*/ 1462 w 4906"/>
                <a:gd name="T57" fmla="*/ 1936 h 2734"/>
                <a:gd name="T58" fmla="*/ 1828 w 4906"/>
                <a:gd name="T59" fmla="*/ 1880 h 2734"/>
                <a:gd name="T60" fmla="*/ 2445 w 4906"/>
                <a:gd name="T61" fmla="*/ 2071 h 2734"/>
                <a:gd name="T62" fmla="*/ 2673 w 4906"/>
                <a:gd name="T63" fmla="*/ 2534 h 2734"/>
                <a:gd name="T64" fmla="*/ 2749 w 4906"/>
                <a:gd name="T65" fmla="*/ 2688 h 2734"/>
                <a:gd name="T66" fmla="*/ 2879 w 4906"/>
                <a:gd name="T67" fmla="*/ 2733 h 2734"/>
                <a:gd name="T68" fmla="*/ 2919 w 4906"/>
                <a:gd name="T69" fmla="*/ 2730 h 2734"/>
                <a:gd name="T70" fmla="*/ 3372 w 4906"/>
                <a:gd name="T71" fmla="*/ 2682 h 2734"/>
                <a:gd name="T72" fmla="*/ 3599 w 4906"/>
                <a:gd name="T73" fmla="*/ 2696 h 2734"/>
                <a:gd name="T74" fmla="*/ 3628 w 4906"/>
                <a:gd name="T75" fmla="*/ 2698 h 2734"/>
                <a:gd name="T76" fmla="*/ 3766 w 4906"/>
                <a:gd name="T77" fmla="*/ 2648 h 2734"/>
                <a:gd name="T78" fmla="*/ 3838 w 4906"/>
                <a:gd name="T79" fmla="*/ 2495 h 2734"/>
                <a:gd name="T80" fmla="*/ 3864 w 4906"/>
                <a:gd name="T81" fmla="*/ 2426 h 2734"/>
                <a:gd name="T82" fmla="*/ 4166 w 4906"/>
                <a:gd name="T83" fmla="*/ 2315 h 2734"/>
                <a:gd name="T84" fmla="*/ 4208 w 4906"/>
                <a:gd name="T85" fmla="*/ 2309 h 2734"/>
                <a:gd name="T86" fmla="*/ 4775 w 4906"/>
                <a:gd name="T87" fmla="*/ 1917 h 2734"/>
                <a:gd name="T88" fmla="*/ 4793 w 4906"/>
                <a:gd name="T89" fmla="*/ 1224 h 2734"/>
                <a:gd name="T90" fmla="*/ 4783 w 4906"/>
                <a:gd name="T91" fmla="*/ 1197 h 2734"/>
                <a:gd name="T92" fmla="*/ 2993 w 4906"/>
                <a:gd name="T93" fmla="*/ 116 h 2734"/>
                <a:gd name="T94" fmla="*/ 2323 w 4906"/>
                <a:gd name="T95" fmla="*/ 196 h 2734"/>
                <a:gd name="T96" fmla="*/ 1428 w 4906"/>
                <a:gd name="T97" fmla="*/ 0 h 2734"/>
                <a:gd name="T98" fmla="*/ 1428 w 4906"/>
                <a:gd name="T99" fmla="*/ 209 h 2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6" h="2734">
                  <a:moveTo>
                    <a:pt x="1428" y="209"/>
                  </a:moveTo>
                  <a:lnTo>
                    <a:pt x="1428" y="209"/>
                  </a:lnTo>
                  <a:cubicBezTo>
                    <a:pt x="1968" y="209"/>
                    <a:pt x="2294" y="416"/>
                    <a:pt x="2294" y="416"/>
                  </a:cubicBezTo>
                  <a:cubicBezTo>
                    <a:pt x="2553" y="352"/>
                    <a:pt x="2784" y="323"/>
                    <a:pt x="2993" y="323"/>
                  </a:cubicBezTo>
                  <a:cubicBezTo>
                    <a:pt x="4055" y="323"/>
                    <a:pt x="4486" y="1057"/>
                    <a:pt x="4598" y="1287"/>
                  </a:cubicBezTo>
                  <a:cubicBezTo>
                    <a:pt x="4629" y="1393"/>
                    <a:pt x="4688" y="1631"/>
                    <a:pt x="4590" y="1822"/>
                  </a:cubicBezTo>
                  <a:cubicBezTo>
                    <a:pt x="4518" y="1962"/>
                    <a:pt x="4375" y="2058"/>
                    <a:pt x="4161" y="2108"/>
                  </a:cubicBezTo>
                  <a:cubicBezTo>
                    <a:pt x="4111" y="2108"/>
                    <a:pt x="3779" y="2124"/>
                    <a:pt x="3676" y="2336"/>
                  </a:cubicBezTo>
                  <a:cubicBezTo>
                    <a:pt x="3641" y="2407"/>
                    <a:pt x="3628" y="2457"/>
                    <a:pt x="3628" y="2492"/>
                  </a:cubicBezTo>
                  <a:cubicBezTo>
                    <a:pt x="3546" y="2481"/>
                    <a:pt x="3461" y="2473"/>
                    <a:pt x="3372" y="2473"/>
                  </a:cubicBezTo>
                  <a:cubicBezTo>
                    <a:pt x="3215" y="2473"/>
                    <a:pt x="3051" y="2492"/>
                    <a:pt x="2879" y="2526"/>
                  </a:cubicBezTo>
                  <a:cubicBezTo>
                    <a:pt x="2868" y="2275"/>
                    <a:pt x="2765" y="2060"/>
                    <a:pt x="2575" y="1909"/>
                  </a:cubicBezTo>
                  <a:cubicBezTo>
                    <a:pt x="2368" y="1742"/>
                    <a:pt x="2090" y="1671"/>
                    <a:pt x="1828" y="1671"/>
                  </a:cubicBezTo>
                  <a:cubicBezTo>
                    <a:pt x="1672" y="1671"/>
                    <a:pt x="1523" y="1698"/>
                    <a:pt x="1393" y="1740"/>
                  </a:cubicBezTo>
                  <a:cubicBezTo>
                    <a:pt x="1335" y="1639"/>
                    <a:pt x="1221" y="1467"/>
                    <a:pt x="1052" y="1284"/>
                  </a:cubicBezTo>
                  <a:cubicBezTo>
                    <a:pt x="808" y="1022"/>
                    <a:pt x="525" y="826"/>
                    <a:pt x="217" y="704"/>
                  </a:cubicBezTo>
                  <a:cubicBezTo>
                    <a:pt x="355" y="556"/>
                    <a:pt x="617" y="336"/>
                    <a:pt x="1017" y="246"/>
                  </a:cubicBezTo>
                  <a:cubicBezTo>
                    <a:pt x="1163" y="220"/>
                    <a:pt x="1300" y="209"/>
                    <a:pt x="1428" y="209"/>
                  </a:cubicBezTo>
                  <a:lnTo>
                    <a:pt x="1428" y="0"/>
                  </a:lnTo>
                  <a:lnTo>
                    <a:pt x="1428" y="0"/>
                  </a:lnTo>
                  <a:cubicBezTo>
                    <a:pt x="1279" y="0"/>
                    <a:pt x="1129" y="16"/>
                    <a:pt x="978" y="42"/>
                  </a:cubicBezTo>
                  <a:cubicBezTo>
                    <a:pt x="975" y="45"/>
                    <a:pt x="975" y="45"/>
                    <a:pt x="972" y="45"/>
                  </a:cubicBezTo>
                  <a:cubicBezTo>
                    <a:pt x="530" y="143"/>
                    <a:pt x="236" y="381"/>
                    <a:pt x="67" y="561"/>
                  </a:cubicBezTo>
                  <a:cubicBezTo>
                    <a:pt x="19" y="612"/>
                    <a:pt x="0" y="680"/>
                    <a:pt x="14" y="749"/>
                  </a:cubicBezTo>
                  <a:cubicBezTo>
                    <a:pt x="29" y="816"/>
                    <a:pt x="77" y="871"/>
                    <a:pt x="141" y="895"/>
                  </a:cubicBezTo>
                  <a:cubicBezTo>
                    <a:pt x="422" y="1009"/>
                    <a:pt x="675" y="1186"/>
                    <a:pt x="901" y="1427"/>
                  </a:cubicBezTo>
                  <a:cubicBezTo>
                    <a:pt x="1055" y="1591"/>
                    <a:pt x="1155" y="1745"/>
                    <a:pt x="1216" y="1846"/>
                  </a:cubicBezTo>
                  <a:cubicBezTo>
                    <a:pt x="1253" y="1912"/>
                    <a:pt x="1322" y="1949"/>
                    <a:pt x="1393" y="1949"/>
                  </a:cubicBezTo>
                  <a:cubicBezTo>
                    <a:pt x="1417" y="1949"/>
                    <a:pt x="1438" y="1943"/>
                    <a:pt x="1462" y="1936"/>
                  </a:cubicBezTo>
                  <a:cubicBezTo>
                    <a:pt x="1571" y="1899"/>
                    <a:pt x="1698" y="1880"/>
                    <a:pt x="1828" y="1880"/>
                  </a:cubicBezTo>
                  <a:cubicBezTo>
                    <a:pt x="2071" y="1880"/>
                    <a:pt x="2291" y="1946"/>
                    <a:pt x="2445" y="2071"/>
                  </a:cubicBezTo>
                  <a:cubicBezTo>
                    <a:pt x="2588" y="2185"/>
                    <a:pt x="2665" y="2341"/>
                    <a:pt x="2673" y="2534"/>
                  </a:cubicBezTo>
                  <a:cubicBezTo>
                    <a:pt x="2673" y="2595"/>
                    <a:pt x="2702" y="2651"/>
                    <a:pt x="2749" y="2688"/>
                  </a:cubicBezTo>
                  <a:cubicBezTo>
                    <a:pt x="2786" y="2717"/>
                    <a:pt x="2832" y="2733"/>
                    <a:pt x="2879" y="2733"/>
                  </a:cubicBezTo>
                  <a:cubicBezTo>
                    <a:pt x="2892" y="2733"/>
                    <a:pt x="2905" y="2733"/>
                    <a:pt x="2919" y="2730"/>
                  </a:cubicBezTo>
                  <a:cubicBezTo>
                    <a:pt x="3078" y="2698"/>
                    <a:pt x="3231" y="2682"/>
                    <a:pt x="3372" y="2682"/>
                  </a:cubicBezTo>
                  <a:cubicBezTo>
                    <a:pt x="3451" y="2682"/>
                    <a:pt x="3528" y="2688"/>
                    <a:pt x="3599" y="2696"/>
                  </a:cubicBezTo>
                  <a:cubicBezTo>
                    <a:pt x="3610" y="2698"/>
                    <a:pt x="3620" y="2698"/>
                    <a:pt x="3628" y="2698"/>
                  </a:cubicBezTo>
                  <a:cubicBezTo>
                    <a:pt x="3679" y="2698"/>
                    <a:pt x="3726" y="2680"/>
                    <a:pt x="3766" y="2648"/>
                  </a:cubicBezTo>
                  <a:cubicBezTo>
                    <a:pt x="3808" y="2611"/>
                    <a:pt x="3835" y="2555"/>
                    <a:pt x="3838" y="2495"/>
                  </a:cubicBezTo>
                  <a:cubicBezTo>
                    <a:pt x="3838" y="2492"/>
                    <a:pt x="3843" y="2471"/>
                    <a:pt x="3864" y="2426"/>
                  </a:cubicBezTo>
                  <a:cubicBezTo>
                    <a:pt x="3896" y="2359"/>
                    <a:pt x="4044" y="2317"/>
                    <a:pt x="4166" y="2315"/>
                  </a:cubicBezTo>
                  <a:cubicBezTo>
                    <a:pt x="4179" y="2315"/>
                    <a:pt x="4195" y="2312"/>
                    <a:pt x="4208" y="2309"/>
                  </a:cubicBezTo>
                  <a:cubicBezTo>
                    <a:pt x="4484" y="2246"/>
                    <a:pt x="4674" y="2113"/>
                    <a:pt x="4775" y="1917"/>
                  </a:cubicBezTo>
                  <a:cubicBezTo>
                    <a:pt x="4905" y="1663"/>
                    <a:pt x="4841" y="1374"/>
                    <a:pt x="4793" y="1224"/>
                  </a:cubicBezTo>
                  <a:cubicBezTo>
                    <a:pt x="4791" y="1215"/>
                    <a:pt x="4788" y="1205"/>
                    <a:pt x="4783" y="1197"/>
                  </a:cubicBezTo>
                  <a:cubicBezTo>
                    <a:pt x="4661" y="943"/>
                    <a:pt x="4176" y="116"/>
                    <a:pt x="2993" y="116"/>
                  </a:cubicBezTo>
                  <a:cubicBezTo>
                    <a:pt x="2781" y="116"/>
                    <a:pt x="2556" y="143"/>
                    <a:pt x="2323" y="196"/>
                  </a:cubicBezTo>
                  <a:cubicBezTo>
                    <a:pt x="2180" y="127"/>
                    <a:pt x="1865" y="0"/>
                    <a:pt x="1428" y="0"/>
                  </a:cubicBezTo>
                  <a:lnTo>
                    <a:pt x="1428"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42" name="Freeform 22"/>
            <p:cNvSpPr>
              <a:spLocks noChangeArrowheads="1"/>
            </p:cNvSpPr>
            <p:nvPr/>
          </p:nvSpPr>
          <p:spPr bwMode="auto">
            <a:xfrm>
              <a:off x="12618879" y="7938599"/>
              <a:ext cx="812904" cy="812911"/>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3" name="Freeform 70"/>
            <p:cNvSpPr>
              <a:spLocks noChangeArrowheads="1"/>
            </p:cNvSpPr>
            <p:nvPr/>
          </p:nvSpPr>
          <p:spPr bwMode="auto">
            <a:xfrm>
              <a:off x="14507792" y="6524485"/>
              <a:ext cx="874847" cy="781942"/>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4" name="Freeform 110"/>
            <p:cNvSpPr>
              <a:spLocks noChangeArrowheads="1"/>
            </p:cNvSpPr>
            <p:nvPr/>
          </p:nvSpPr>
          <p:spPr bwMode="auto">
            <a:xfrm>
              <a:off x="12616197" y="5288051"/>
              <a:ext cx="812904" cy="658070"/>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5" name="Freeform 119"/>
            <p:cNvSpPr>
              <a:spLocks noChangeArrowheads="1"/>
            </p:cNvSpPr>
            <p:nvPr/>
          </p:nvSpPr>
          <p:spPr bwMode="auto">
            <a:xfrm>
              <a:off x="10442244" y="6280514"/>
              <a:ext cx="874840" cy="781936"/>
            </a:xfrm>
            <a:custGeom>
              <a:avLst/>
              <a:gdLst>
                <a:gd name="T0" fmla="*/ 443 w 497"/>
                <a:gd name="T1" fmla="*/ 70 h 444"/>
                <a:gd name="T2" fmla="*/ 443 w 497"/>
                <a:gd name="T3" fmla="*/ 70 h 444"/>
                <a:gd name="T4" fmla="*/ 426 w 497"/>
                <a:gd name="T5" fmla="*/ 70 h 444"/>
                <a:gd name="T6" fmla="*/ 426 w 497"/>
                <a:gd name="T7" fmla="*/ 443 h 444"/>
                <a:gd name="T8" fmla="*/ 443 w 497"/>
                <a:gd name="T9" fmla="*/ 443 h 444"/>
                <a:gd name="T10" fmla="*/ 496 w 497"/>
                <a:gd name="T11" fmla="*/ 398 h 444"/>
                <a:gd name="T12" fmla="*/ 496 w 497"/>
                <a:gd name="T13" fmla="*/ 124 h 444"/>
                <a:gd name="T14" fmla="*/ 443 w 497"/>
                <a:gd name="T15" fmla="*/ 70 h 444"/>
                <a:gd name="T16" fmla="*/ 0 w 497"/>
                <a:gd name="T17" fmla="*/ 124 h 444"/>
                <a:gd name="T18" fmla="*/ 0 w 497"/>
                <a:gd name="T19" fmla="*/ 124 h 444"/>
                <a:gd name="T20" fmla="*/ 0 w 497"/>
                <a:gd name="T21" fmla="*/ 398 h 444"/>
                <a:gd name="T22" fmla="*/ 53 w 497"/>
                <a:gd name="T23" fmla="*/ 443 h 444"/>
                <a:gd name="T24" fmla="*/ 71 w 497"/>
                <a:gd name="T25" fmla="*/ 443 h 444"/>
                <a:gd name="T26" fmla="*/ 71 w 497"/>
                <a:gd name="T27" fmla="*/ 70 h 444"/>
                <a:gd name="T28" fmla="*/ 53 w 497"/>
                <a:gd name="T29" fmla="*/ 70 h 444"/>
                <a:gd name="T30" fmla="*/ 0 w 497"/>
                <a:gd name="T31" fmla="*/ 124 h 444"/>
                <a:gd name="T32" fmla="*/ 337 w 497"/>
                <a:gd name="T33" fmla="*/ 26 h 444"/>
                <a:gd name="T34" fmla="*/ 337 w 497"/>
                <a:gd name="T35" fmla="*/ 26 h 444"/>
                <a:gd name="T36" fmla="*/ 248 w 497"/>
                <a:gd name="T37" fmla="*/ 0 h 444"/>
                <a:gd name="T38" fmla="*/ 160 w 497"/>
                <a:gd name="T39" fmla="*/ 26 h 444"/>
                <a:gd name="T40" fmla="*/ 160 w 497"/>
                <a:gd name="T41" fmla="*/ 70 h 444"/>
                <a:gd name="T42" fmla="*/ 107 w 497"/>
                <a:gd name="T43" fmla="*/ 70 h 444"/>
                <a:gd name="T44" fmla="*/ 107 w 497"/>
                <a:gd name="T45" fmla="*/ 443 h 444"/>
                <a:gd name="T46" fmla="*/ 390 w 497"/>
                <a:gd name="T47" fmla="*/ 443 h 444"/>
                <a:gd name="T48" fmla="*/ 390 w 497"/>
                <a:gd name="T49" fmla="*/ 70 h 444"/>
                <a:gd name="T50" fmla="*/ 337 w 497"/>
                <a:gd name="T51" fmla="*/ 70 h 444"/>
                <a:gd name="T52" fmla="*/ 337 w 497"/>
                <a:gd name="T53" fmla="*/ 26 h 444"/>
                <a:gd name="T54" fmla="*/ 301 w 497"/>
                <a:gd name="T55" fmla="*/ 70 h 444"/>
                <a:gd name="T56" fmla="*/ 301 w 497"/>
                <a:gd name="T57" fmla="*/ 70 h 444"/>
                <a:gd name="T58" fmla="*/ 195 w 497"/>
                <a:gd name="T59" fmla="*/ 70 h 444"/>
                <a:gd name="T60" fmla="*/ 195 w 497"/>
                <a:gd name="T61" fmla="*/ 44 h 444"/>
                <a:gd name="T62" fmla="*/ 248 w 497"/>
                <a:gd name="T63" fmla="*/ 26 h 444"/>
                <a:gd name="T64" fmla="*/ 301 w 497"/>
                <a:gd name="T65" fmla="*/ 44 h 444"/>
                <a:gd name="T66" fmla="*/ 301 w 497"/>
                <a:gd name="T67" fmla="*/ 7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6" name="Freeform 158"/>
            <p:cNvSpPr>
              <a:spLocks noChangeArrowheads="1"/>
            </p:cNvSpPr>
            <p:nvPr/>
          </p:nvSpPr>
          <p:spPr bwMode="auto">
            <a:xfrm>
              <a:off x="9411438" y="7948761"/>
              <a:ext cx="874846" cy="410322"/>
            </a:xfrm>
            <a:custGeom>
              <a:avLst/>
              <a:gdLst>
                <a:gd name="T0" fmla="*/ 380 w 497"/>
                <a:gd name="T1" fmla="*/ 0 h 232"/>
                <a:gd name="T2" fmla="*/ 380 w 497"/>
                <a:gd name="T3" fmla="*/ 0 h 232"/>
                <a:gd name="T4" fmla="*/ 266 w 497"/>
                <a:gd name="T5" fmla="*/ 115 h 232"/>
                <a:gd name="T6" fmla="*/ 283 w 497"/>
                <a:gd name="T7" fmla="*/ 186 h 232"/>
                <a:gd name="T8" fmla="*/ 203 w 497"/>
                <a:gd name="T9" fmla="*/ 186 h 232"/>
                <a:gd name="T10" fmla="*/ 230 w 497"/>
                <a:gd name="T11" fmla="*/ 115 h 232"/>
                <a:gd name="T12" fmla="*/ 114 w 497"/>
                <a:gd name="T13" fmla="*/ 0 h 232"/>
                <a:gd name="T14" fmla="*/ 0 w 497"/>
                <a:gd name="T15" fmla="*/ 115 h 232"/>
                <a:gd name="T16" fmla="*/ 114 w 497"/>
                <a:gd name="T17" fmla="*/ 231 h 232"/>
                <a:gd name="T18" fmla="*/ 380 w 497"/>
                <a:gd name="T19" fmla="*/ 231 h 232"/>
                <a:gd name="T20" fmla="*/ 496 w 497"/>
                <a:gd name="T21" fmla="*/ 115 h 232"/>
                <a:gd name="T22" fmla="*/ 380 w 497"/>
                <a:gd name="T23" fmla="*/ 0 h 232"/>
                <a:gd name="T24" fmla="*/ 53 w 497"/>
                <a:gd name="T25" fmla="*/ 115 h 232"/>
                <a:gd name="T26" fmla="*/ 53 w 497"/>
                <a:gd name="T27" fmla="*/ 115 h 232"/>
                <a:gd name="T28" fmla="*/ 114 w 497"/>
                <a:gd name="T29" fmla="*/ 53 h 232"/>
                <a:gd name="T30" fmla="*/ 177 w 497"/>
                <a:gd name="T31" fmla="*/ 115 h 232"/>
                <a:gd name="T32" fmla="*/ 114 w 497"/>
                <a:gd name="T33" fmla="*/ 186 h 232"/>
                <a:gd name="T34" fmla="*/ 53 w 497"/>
                <a:gd name="T35" fmla="*/ 115 h 232"/>
                <a:gd name="T36" fmla="*/ 380 w 497"/>
                <a:gd name="T37" fmla="*/ 186 h 232"/>
                <a:gd name="T38" fmla="*/ 380 w 497"/>
                <a:gd name="T39" fmla="*/ 186 h 232"/>
                <a:gd name="T40" fmla="*/ 319 w 497"/>
                <a:gd name="T41" fmla="*/ 115 h 232"/>
                <a:gd name="T42" fmla="*/ 380 w 497"/>
                <a:gd name="T43" fmla="*/ 53 h 232"/>
                <a:gd name="T44" fmla="*/ 442 w 497"/>
                <a:gd name="T45" fmla="*/ 115 h 232"/>
                <a:gd name="T46" fmla="*/ 380 w 497"/>
                <a:gd name="T47" fmla="*/ 18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232">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solidFill>
              <a:schemeClr val="bg1"/>
            </a:solidFill>
            <a:ln>
              <a:noFill/>
            </a:ln>
            <a:effectLst/>
            <a:extLst/>
          </p:spPr>
          <p:txBody>
            <a:bodyPr wrap="none" anchor="ctr"/>
            <a:lstStyle/>
            <a:p>
              <a:endParaRPr lang="en-US" sz="1600" dirty="0">
                <a:latin typeface="+mj-ea"/>
                <a:ea typeface="+mj-ea"/>
              </a:endParaRPr>
            </a:p>
          </p:txBody>
        </p:sp>
      </p:grpSp>
    </p:spTree>
    <p:extLst>
      <p:ext uri="{BB962C8B-B14F-4D97-AF65-F5344CB8AC3E}">
        <p14:creationId xmlns:p14="http://schemas.microsoft.com/office/powerpoint/2010/main" val="2074674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华为</a:t>
            </a:r>
            <a:r>
              <a:rPr lang="en-US" altLang="zh-CN" dirty="0" err="1" smtClean="0"/>
              <a:t>FusionAccess</a:t>
            </a:r>
            <a:r>
              <a:rPr lang="zh-CN" altLang="en-US" dirty="0" smtClean="0"/>
              <a:t>桌面云解决方案在接入和访问控制层的组件有</a:t>
            </a:r>
            <a:r>
              <a:rPr lang="en-US" altLang="zh-CN" dirty="0" err="1" smtClean="0"/>
              <a:t>vAG</a:t>
            </a:r>
            <a:r>
              <a:rPr lang="zh-CN" altLang="en-US" dirty="0" smtClean="0"/>
              <a:t>、</a:t>
            </a:r>
            <a:r>
              <a:rPr lang="en-US" altLang="zh-CN" dirty="0" err="1" smtClean="0"/>
              <a:t>vLB</a:t>
            </a:r>
            <a:r>
              <a:rPr lang="zh-CN" altLang="en-US" dirty="0" smtClean="0"/>
              <a:t>、</a:t>
            </a:r>
            <a:r>
              <a:rPr lang="en-US" altLang="zh-CN" dirty="0" smtClean="0"/>
              <a:t>WI</a:t>
            </a:r>
            <a:r>
              <a:rPr lang="zh-CN" altLang="en-US" dirty="0" smtClean="0"/>
              <a:t>；虚拟桌面管理层的组件有</a:t>
            </a:r>
            <a:r>
              <a:rPr lang="en-US" altLang="zh-CN" dirty="0" smtClean="0"/>
              <a:t>ITA</a:t>
            </a:r>
            <a:r>
              <a:rPr lang="zh-CN" altLang="en-US" dirty="0" smtClean="0"/>
              <a:t>、</a:t>
            </a:r>
            <a:r>
              <a:rPr lang="en-US" altLang="zh-CN" dirty="0" smtClean="0"/>
              <a:t>HDC</a:t>
            </a:r>
            <a:r>
              <a:rPr lang="zh-CN" altLang="en-US" dirty="0" smtClean="0"/>
              <a:t>、</a:t>
            </a:r>
            <a:r>
              <a:rPr lang="en-US" altLang="zh-CN" dirty="0" smtClean="0"/>
              <a:t>TCM</a:t>
            </a:r>
            <a:r>
              <a:rPr lang="zh-CN" altLang="en-US" dirty="0" smtClean="0"/>
              <a:t>、</a:t>
            </a:r>
            <a:r>
              <a:rPr lang="en-US" altLang="zh-CN" dirty="0" smtClean="0"/>
              <a:t>License</a:t>
            </a:r>
            <a:r>
              <a:rPr lang="zh-CN" altLang="en-US" dirty="0" smtClean="0"/>
              <a:t>服务器、</a:t>
            </a:r>
            <a:r>
              <a:rPr lang="en-US" altLang="zh-CN" dirty="0" err="1" smtClean="0"/>
              <a:t>GaussDB</a:t>
            </a:r>
            <a:r>
              <a:rPr lang="zh-CN" altLang="en-US" dirty="0" smtClean="0"/>
              <a:t>数据库、</a:t>
            </a:r>
            <a:r>
              <a:rPr lang="en-US" altLang="zh-CN" dirty="0" smtClean="0"/>
              <a:t>Backup Server</a:t>
            </a:r>
            <a:r>
              <a:rPr lang="zh-CN" altLang="en-US" dirty="0" smtClean="0"/>
              <a:t>服务器；除了这些之外，还有安装在桌面虚拟机内容的</a:t>
            </a:r>
            <a:r>
              <a:rPr lang="en-US" altLang="zh-CN" dirty="0" smtClean="0"/>
              <a:t>HDA</a:t>
            </a:r>
            <a:r>
              <a:rPr lang="zh-CN" altLang="en-US" dirty="0" smtClean="0"/>
              <a:t>组件，有了</a:t>
            </a:r>
            <a:r>
              <a:rPr lang="en-US" altLang="zh-CN" dirty="0" smtClean="0"/>
              <a:t>HDA</a:t>
            </a:r>
            <a:r>
              <a:rPr lang="zh-CN" altLang="en-US" dirty="0" smtClean="0"/>
              <a:t>，客户端才能通过</a:t>
            </a:r>
            <a:r>
              <a:rPr lang="en-US" altLang="zh-CN" dirty="0" smtClean="0"/>
              <a:t>HDP</a:t>
            </a:r>
            <a:r>
              <a:rPr lang="zh-CN" altLang="en-US" dirty="0" smtClean="0"/>
              <a:t>协议登录虚拟桌面。</a:t>
            </a:r>
            <a:endParaRPr lang="en-US" altLang="zh-CN" dirty="0" smtClean="0"/>
          </a:p>
        </p:txBody>
      </p:sp>
    </p:spTree>
    <p:extLst>
      <p:ext uri="{BB962C8B-B14F-4D97-AF65-F5344CB8AC3E}">
        <p14:creationId xmlns:p14="http://schemas.microsoft.com/office/powerpoint/2010/main" val="10976408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smtClean="0">
                <a:solidFill>
                  <a:schemeClr val="accent3">
                    <a:lumMod val="50000"/>
                  </a:schemeClr>
                </a:solidFill>
              </a:rPr>
              <a:t>桌面云管理组件</a:t>
            </a:r>
            <a:endParaRPr lang="en-US" altLang="zh-CN" dirty="0" smtClean="0">
              <a:solidFill>
                <a:schemeClr val="accent3">
                  <a:lumMod val="50000"/>
                </a:schemeClr>
              </a:solidFill>
            </a:endParaRPr>
          </a:p>
          <a:p>
            <a:r>
              <a:rPr lang="zh-CN" altLang="en-US" b="1" dirty="0" smtClean="0"/>
              <a:t>桌面云管理</a:t>
            </a:r>
            <a:r>
              <a:rPr lang="zh-CN" altLang="en-US" b="1" dirty="0"/>
              <a:t>组件安装</a:t>
            </a:r>
            <a:endParaRPr lang="en-US" altLang="zh-CN" b="1" dirty="0"/>
          </a:p>
          <a:p>
            <a:r>
              <a:rPr lang="zh-CN" altLang="en-US" dirty="0">
                <a:solidFill>
                  <a:schemeClr val="accent3">
                    <a:lumMod val="50000"/>
                  </a:schemeClr>
                </a:solidFill>
              </a:rPr>
              <a:t>桌面云</a:t>
            </a:r>
            <a:r>
              <a:rPr lang="zh-CN" altLang="en-US" dirty="0" smtClean="0">
                <a:solidFill>
                  <a:schemeClr val="accent3">
                    <a:lumMod val="50000"/>
                  </a:schemeClr>
                </a:solidFill>
              </a:rPr>
              <a:t>关联组件</a:t>
            </a:r>
            <a:endParaRPr lang="en-US" altLang="zh-CN" dirty="0" smtClean="0">
              <a:solidFill>
                <a:schemeClr val="accent3">
                  <a:lumMod val="50000"/>
                </a:schemeClr>
              </a:solidFill>
            </a:endParaRPr>
          </a:p>
          <a:p>
            <a:r>
              <a:rPr lang="zh-CN" altLang="en-US" dirty="0" smtClean="0">
                <a:solidFill>
                  <a:schemeClr val="accent3">
                    <a:lumMod val="50000"/>
                  </a:schemeClr>
                </a:solidFill>
              </a:rPr>
              <a:t>桌面云关联组件安装</a:t>
            </a:r>
            <a:endParaRPr lang="en-US" altLang="zh-CN" dirty="0" smtClean="0">
              <a:solidFill>
                <a:schemeClr val="accent3">
                  <a:lumMod val="50000"/>
                </a:schemeClr>
              </a:solidFill>
            </a:endParaRPr>
          </a:p>
          <a:p>
            <a:r>
              <a:rPr lang="en-US" altLang="zh-CN" dirty="0" err="1" smtClean="0">
                <a:solidFill>
                  <a:schemeClr val="accent3">
                    <a:lumMod val="50000"/>
                  </a:schemeClr>
                </a:solidFill>
              </a:rPr>
              <a:t>FusionAccess</a:t>
            </a:r>
            <a:r>
              <a:rPr lang="zh-CN" altLang="en-US" dirty="0" smtClean="0">
                <a:solidFill>
                  <a:schemeClr val="accent3">
                    <a:lumMod val="50000"/>
                  </a:schemeClr>
                </a:solidFill>
              </a:rPr>
              <a:t>初始化配置</a:t>
            </a:r>
            <a:endParaRPr lang="en-US" altLang="zh-CN" dirty="0">
              <a:solidFill>
                <a:schemeClr val="accent3">
                  <a:lumMod val="50000"/>
                </a:schemeClr>
              </a:solidFill>
            </a:endParaRPr>
          </a:p>
          <a:p>
            <a:r>
              <a:rPr lang="zh-CN" altLang="en-US" dirty="0" smtClean="0">
                <a:solidFill>
                  <a:schemeClr val="accent3">
                    <a:lumMod val="50000"/>
                  </a:schemeClr>
                </a:solidFill>
              </a:rPr>
              <a:t>桌面云组件</a:t>
            </a:r>
            <a:r>
              <a:rPr lang="zh-CN" altLang="en-US" dirty="0">
                <a:solidFill>
                  <a:schemeClr val="accent3">
                    <a:lumMod val="50000"/>
                  </a:schemeClr>
                </a:solidFill>
              </a:rPr>
              <a:t>交互流程</a:t>
            </a:r>
          </a:p>
          <a:p>
            <a:endParaRPr lang="zh-CN" altLang="en-US" dirty="0"/>
          </a:p>
        </p:txBody>
      </p:sp>
    </p:spTree>
    <p:extLst>
      <p:ext uri="{BB962C8B-B14F-4D97-AF65-F5344CB8AC3E}">
        <p14:creationId xmlns:p14="http://schemas.microsoft.com/office/powerpoint/2010/main" val="3750096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DtsShapeName" descr="8CE5295821885C70CB254E5500C4G505083E@F83E@PB26513!!!!!!BIHO@]b26513!!!!@5E19B011306188854E31!籽吓纪撑泞变/qqu!!!!!!!!!!!!!!!!!!!!!!!!!!!!!!!!!!!!!!!!!!!!!!!!!!!!!!!!!!!!!!!!!!!!!!!!!!!!!!!!!!!!!!!!!!!!!!!!!!!!!!!!!!!!!!!!!!!!!!!!!!!!!!!!!!!!!!!!!!!!!!!!!!!!!!!!!!!!!!!!!!!!!!!!!!!!!!!!!!!!!!!!!!!!!!!!!!!!!!!!!!!!!!!!!!!!!!!!!!!!!!!!!!!!!!!!!!!!!!!!!!!!!!!!!!!!!!!!!!!!!!!!!!!!!!!!!!!!!!!!!!!!!!!!!!!!!!!!!!!!!!!!!!!!!!!!!!!!!!!!!!!!!!!!!!!!!!!!!!!!!!!!!!!!!!!!!!!!!!!!!!!!!!!!!!!!!!!!!!!!!!!!!!!!!!!!!!!!!!!!!!!!!!!!!!!!!!!!!!!!!!!!!!!!!!!!!!!!!!!!!!!!!!!!!!!!!!!!!!!!!!!!!!!!!!!!!!!!!!!!!!!!!!!!!!!!!!!!!!!!!!!!!!!!!!!!!!!!!!!!!!!!!!!!!!!!!!!!!!!!!!!!!!!!!!!!!!!!!!!!!!!!!!!!!!!!!!!!!!!!!!!!!!!!!!!!!!!!!!!!!!!!!!!!!!!!!!!!!!!!!!!!!!!!!!!!!!!!!!!!!!!!!!!!!!!!!!!!!!!!!!!!!!!!!!!!!!!!!!!!!!!!!!!!!!!!!!!!!!!!!!!!!!!!!!!!!!!!!!!!!!!!!!!!!!!!!!!!!!!!!!!!!!!!!!!!!!!!!!!!!!!!!!!!!!!!!!!!!!!!!!!!!!!!!!!!!!!!!!!!!!!!!!!!!!!!!!!!!!!!!!!!!!!!!!!!!!!!!!!!!!!!!!!!!!!!!!!!!!!!!!!!!!!!!!!!!!!!!!!!!!!!!!!!!!!!!!!!!!!!!!!!!!!!!!!!!!!!!!!!!!!!!!!!!!!!!!!!!!!!!!!!!!!!!!!!!!!!!!!!!!!!!!!!!!!!!!!!!!!!!!!!!!!!!!!!!!!!!!!!!!!!!!!!!!!!!!!!!!!!!!!!!!!!!!!!!!!!!!!!!!!!!!!!!!!!!!!!!!!!!!!!!!!!!!!!!!!!!!!!!!!!!!!!!!!!!!!!!!!!!!!!!!!!!!!!!!!!!!!!!!!!!!!!!!!!!!!!!!!!!!!!!!!!!!!!!!!!!!!!!!!!!!!!!!!!!!!!!!!!!!!!!!!!!!!!!!!!!!!!!!!!!!!!!!!!!!!!!!!!!!!!!!!!!!!!!!!!!!!!!!!!!!!!!!!!!!!!!!!!!!!!!!!!!!!!!!!!!!!!!!!!!!!!!!!!!!!!!!!!!!!!!!!!!!!!!!!!!!!!!!!!!!!!!!!!!!!!!!!!!!!!!!!!!!!!!!!!!!!!!!!!!!!!!!!!!!!!!!!!!!!!!!!!!!!!!!!!!!!!!!!!!!!!!!!!!!!!!!!!!!!!!!!!!!!!!!!!!!!!!!!!!!!!!!!!!!!!!!!!!!!!!!!!!!!!!!!!!!!!!!!!!!!!!!!!!!!!!!!!!!!!!!!!!!!!!!!!!!!!!!!!!!!!!!!!!!!!!!!!!!!!!!!!!!!!!!!!!!!!!!!!!!!!!!!!!!!!!!!!!!!!!!!!!!!!!!!!!!!!!!!!!!!!!!!!!!!!!!!!!!!!!!!!!!!!!!!!!!!!!!!!!!!!!!!!!!!!!!!!!!!!!!!!!!!!!!!!!!!!!!!!!!!!!!!!!!!!!!!!!!!!!!!!!!!!!!!!!!!!!!!!!!!!!!!!!!!!!!!!!!!!!!!!!!!!!!!!!!!!!!!!!!!!!!!!!!!!!!!!!!!!!!!!!!!!!!!!!!!!!!!!!!!!!!!!!!!!!!!!!!!!!!!!!!!!!!!!!!!!!!!!!!!!!!!!!!!!!!!!!!!!!!!!!!!!!!!!!!!!!!!!!!!!!!!!!!!!!!!!!!!!!!!!!!!!!!!!!!!!!!!!!!!!!!!!!!!!!!!!!!!!!!!!!!!!!!!!!!!!!!!!!!!!!!!!!!!!!!!!!!!!!!!!!!!!!!!!!!!!!!!!!!!!!!!!!!!!!!!!!!!!!!!!!!!!!!!!!!!!!!!!!!!!!!!!!!!!!!!!!!!!!!!!!!!!!!!!!!!!!!!!!!!!!!!!!!!!!!!!!!!!!!!!!!!!!!!!!!!!!!!!!!!!!!!!!!!!!!!!!!!!!!!!!!!!!!!!!!!!!!!!!!!!!!!!!!!!!!!!!!!!!!!!!!!!!!!!!!!!!!!!!!!!!!!!!!!!!!!!!!!!!!!!!!!!!!!!!!!!!!!!!!!!!!!!!!!!!!!!!!!!!!!!!!!!!!!!!!!!!!!!!!!!!!!!!!!!!!!!!!!!!!!!!!!!!!!!!!!!!!!!!!!!!!!!!!!!!!!!!!!!1!1" hidden="1"/>
          <p:cNvSpPr>
            <a:spLocks noChangeArrowheads="1"/>
          </p:cNvSpPr>
          <p:nvPr/>
        </p:nvSpPr>
        <p:spPr bwMode="auto">
          <a:xfrm>
            <a:off x="152400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headEnd/>
            <a:tailEnd/>
          </a:ln>
        </p:spPr>
        <p:txBody>
          <a:bodyPr wrap="none" anchor="ctr"/>
          <a:lstStyle/>
          <a:p>
            <a:endParaRPr lang="zh-CN" altLang="en-US"/>
          </a:p>
        </p:txBody>
      </p:sp>
      <p:sp>
        <p:nvSpPr>
          <p:cNvPr id="2" name="标题 1"/>
          <p:cNvSpPr>
            <a:spLocks noGrp="1"/>
          </p:cNvSpPr>
          <p:nvPr>
            <p:ph type="ctrTitle" sz="quarter"/>
          </p:nvPr>
        </p:nvSpPr>
        <p:spPr/>
        <p:txBody>
          <a:bodyPr/>
          <a:lstStyle/>
          <a:p>
            <a:r>
              <a:rPr lang="en-US" altLang="zh-CN" dirty="0" err="1" smtClean="0"/>
              <a:t>FusionAccess</a:t>
            </a:r>
            <a:r>
              <a:rPr lang="zh-CN" altLang="en-US" dirty="0" smtClean="0"/>
              <a:t>桌面云组件</a:t>
            </a:r>
            <a:r>
              <a:rPr lang="zh-CN" altLang="en-US" dirty="0"/>
              <a:t>介绍与安装</a:t>
            </a:r>
          </a:p>
        </p:txBody>
      </p:sp>
      <p:sp>
        <p:nvSpPr>
          <p:cNvPr id="3" name="文本占位符 2"/>
          <p:cNvSpPr>
            <a:spLocks noGrp="1"/>
          </p:cNvSpPr>
          <p:nvPr>
            <p:ph type="body" sz="quarter" idx="10"/>
          </p:nvPr>
        </p:nvSpPr>
        <p:spPr/>
        <p:txBody>
          <a:bodyPr/>
          <a:lstStyle/>
          <a:p>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安装部署 </a:t>
            </a:r>
            <a:r>
              <a:rPr lang="en-US" altLang="zh-CN" dirty="0" smtClean="0"/>
              <a:t>(1)</a:t>
            </a:r>
            <a:endParaRPr lang="zh-CN" altLang="en-US" dirty="0"/>
          </a:p>
        </p:txBody>
      </p:sp>
      <p:grpSp>
        <p:nvGrpSpPr>
          <p:cNvPr id="16" name="组合 15"/>
          <p:cNvGrpSpPr/>
          <p:nvPr/>
        </p:nvGrpSpPr>
        <p:grpSpPr>
          <a:xfrm>
            <a:off x="3071664" y="2131661"/>
            <a:ext cx="6228470" cy="3528393"/>
            <a:chOff x="1763688" y="2513711"/>
            <a:chExt cx="5904656" cy="3048404"/>
          </a:xfrm>
        </p:grpSpPr>
        <p:sp>
          <p:nvSpPr>
            <p:cNvPr id="17" name="平行四边形 16"/>
            <p:cNvSpPr/>
            <p:nvPr/>
          </p:nvSpPr>
          <p:spPr bwMode="auto">
            <a:xfrm>
              <a:off x="1763688" y="5232575"/>
              <a:ext cx="5904656" cy="329540"/>
            </a:xfrm>
            <a:prstGeom prst="parallelogram">
              <a:avLst>
                <a:gd name="adj" fmla="val 149100"/>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600" dirty="0">
                  <a:latin typeface="+mn-lt"/>
                  <a:ea typeface="+mn-ea"/>
                </a:rPr>
                <a:t>业务平面</a:t>
              </a:r>
            </a:p>
          </p:txBody>
        </p:sp>
        <p:sp>
          <p:nvSpPr>
            <p:cNvPr id="18" name="平行四边形 17"/>
            <p:cNvSpPr/>
            <p:nvPr/>
          </p:nvSpPr>
          <p:spPr bwMode="auto">
            <a:xfrm>
              <a:off x="1763688" y="3368012"/>
              <a:ext cx="5904656" cy="360040"/>
            </a:xfrm>
            <a:prstGeom prst="parallelogram">
              <a:avLst>
                <a:gd name="adj" fmla="val 149100"/>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600" dirty="0">
                  <a:latin typeface="+mn-lt"/>
                  <a:ea typeface="+mn-ea"/>
                </a:rPr>
                <a:t>管理平面</a:t>
              </a:r>
            </a:p>
          </p:txBody>
        </p:sp>
        <p:sp>
          <p:nvSpPr>
            <p:cNvPr id="20" name="圆角矩形 19"/>
            <p:cNvSpPr/>
            <p:nvPr/>
          </p:nvSpPr>
          <p:spPr bwMode="auto">
            <a:xfrm>
              <a:off x="2326553" y="2513712"/>
              <a:ext cx="877294" cy="936104"/>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altLang="zh-CN" sz="1400" b="1" dirty="0">
                  <a:latin typeface="+mn-lt"/>
                  <a:ea typeface="+mn-ea"/>
                </a:rPr>
                <a:t>ITA/ </a:t>
              </a:r>
              <a:r>
                <a:rPr lang="en-US" altLang="zh-CN" sz="1400" b="1" dirty="0" err="1">
                  <a:latin typeface="+mn-lt"/>
                  <a:ea typeface="+mn-ea"/>
                </a:rPr>
                <a:t>GaussDB</a:t>
              </a:r>
              <a:r>
                <a:rPr lang="en-US" altLang="zh-CN" sz="1400" b="1" dirty="0">
                  <a:latin typeface="+mn-lt"/>
                  <a:ea typeface="+mn-ea"/>
                </a:rPr>
                <a:t>/HDC/WI/ License</a:t>
              </a:r>
              <a:endParaRPr lang="zh-CN" altLang="zh-CN" sz="1400" b="1" dirty="0">
                <a:latin typeface="+mn-lt"/>
                <a:ea typeface="+mn-ea"/>
                <a:cs typeface="Symbol" panose="05050102010706020507" pitchFamily="18" charset="2"/>
              </a:endParaRPr>
            </a:p>
          </p:txBody>
        </p:sp>
        <p:sp>
          <p:nvSpPr>
            <p:cNvPr id="22" name="圆角矩形 21"/>
            <p:cNvSpPr/>
            <p:nvPr/>
          </p:nvSpPr>
          <p:spPr bwMode="auto">
            <a:xfrm>
              <a:off x="3342279" y="2513712"/>
              <a:ext cx="655634" cy="936104"/>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altLang="zh-CN" sz="1400" b="1" dirty="0" err="1">
                  <a:latin typeface="+mn-lt"/>
                  <a:ea typeface="+mn-ea"/>
                </a:rPr>
                <a:t>vAG</a:t>
              </a:r>
              <a:r>
                <a:rPr lang="en-US" altLang="zh-CN" sz="1400" b="1" dirty="0">
                  <a:latin typeface="+mn-lt"/>
                  <a:ea typeface="+mn-ea"/>
                </a:rPr>
                <a:t>/</a:t>
              </a:r>
            </a:p>
            <a:p>
              <a:pPr algn="ctr"/>
              <a:r>
                <a:rPr lang="en-US" altLang="zh-CN" sz="1400" b="1" dirty="0" err="1">
                  <a:latin typeface="+mn-lt"/>
                  <a:ea typeface="+mn-ea"/>
                </a:rPr>
                <a:t>vLB</a:t>
              </a:r>
              <a:endParaRPr lang="zh-CN" altLang="zh-CN" sz="1400" b="1" dirty="0">
                <a:latin typeface="+mn-lt"/>
                <a:ea typeface="+mn-ea"/>
              </a:endParaRPr>
            </a:p>
          </p:txBody>
        </p:sp>
        <p:sp>
          <p:nvSpPr>
            <p:cNvPr id="24" name="圆角矩形 23"/>
            <p:cNvSpPr/>
            <p:nvPr/>
          </p:nvSpPr>
          <p:spPr bwMode="auto">
            <a:xfrm>
              <a:off x="5083529" y="2513711"/>
              <a:ext cx="655634" cy="936104"/>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altLang="zh-CN" sz="1400" b="1" dirty="0">
                  <a:latin typeface="+mn-lt"/>
                  <a:ea typeface="+mn-ea"/>
                </a:rPr>
                <a:t>VRM</a:t>
              </a:r>
              <a:endParaRPr lang="zh-CN" altLang="zh-CN" sz="1400" b="1" dirty="0">
                <a:latin typeface="+mn-lt"/>
                <a:ea typeface="+mn-ea"/>
              </a:endParaRPr>
            </a:p>
          </p:txBody>
        </p:sp>
        <p:sp>
          <p:nvSpPr>
            <p:cNvPr id="25" name="圆角矩形 24"/>
            <p:cNvSpPr/>
            <p:nvPr/>
          </p:nvSpPr>
          <p:spPr bwMode="auto">
            <a:xfrm>
              <a:off x="4932040" y="4382800"/>
              <a:ext cx="993262" cy="936104"/>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zh-CN" altLang="en-US" sz="1400" b="1" dirty="0">
                  <a:latin typeface="+mn-lt"/>
                  <a:ea typeface="+mn-ea"/>
                </a:rPr>
                <a:t>虚拟桌面</a:t>
              </a:r>
              <a:r>
                <a:rPr lang="en-US" altLang="zh-CN" sz="1400" b="1" dirty="0">
                  <a:latin typeface="+mn-lt"/>
                  <a:ea typeface="+mn-ea"/>
                </a:rPr>
                <a:t>1</a:t>
              </a:r>
              <a:endParaRPr lang="zh-CN" altLang="en-US" sz="1400" b="1" dirty="0">
                <a:latin typeface="+mn-lt"/>
                <a:ea typeface="+mn-ea"/>
              </a:endParaRPr>
            </a:p>
          </p:txBody>
        </p:sp>
        <p:sp>
          <p:nvSpPr>
            <p:cNvPr id="26" name="圆角矩形 25"/>
            <p:cNvSpPr/>
            <p:nvPr/>
          </p:nvSpPr>
          <p:spPr bwMode="auto">
            <a:xfrm>
              <a:off x="6045915" y="4394146"/>
              <a:ext cx="974128" cy="936104"/>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zh-CN" altLang="en-US" sz="1400" b="1" dirty="0">
                  <a:latin typeface="+mn-lt"/>
                  <a:ea typeface="+mn-ea"/>
                </a:rPr>
                <a:t>虚拟桌面</a:t>
              </a:r>
              <a:r>
                <a:rPr lang="en-US" altLang="zh-CN" sz="1400" b="1" dirty="0">
                  <a:latin typeface="+mn-lt"/>
                  <a:ea typeface="+mn-ea"/>
                </a:rPr>
                <a:t>2</a:t>
              </a:r>
              <a:endParaRPr lang="zh-CN" altLang="en-US" sz="1400" b="1" dirty="0">
                <a:latin typeface="+mn-lt"/>
                <a:ea typeface="+mn-ea"/>
              </a:endParaRPr>
            </a:p>
          </p:txBody>
        </p:sp>
      </p:grpSp>
      <p:sp>
        <p:nvSpPr>
          <p:cNvPr id="14" name="圆角矩形 13"/>
          <p:cNvSpPr/>
          <p:nvPr/>
        </p:nvSpPr>
        <p:spPr bwMode="auto">
          <a:xfrm>
            <a:off x="5574439" y="2115358"/>
            <a:ext cx="743656" cy="1083499"/>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altLang="zh-CN" sz="1400" b="1" dirty="0">
                <a:latin typeface="+mn-lt"/>
                <a:ea typeface="+mn-ea"/>
              </a:rPr>
              <a:t>AD/</a:t>
            </a:r>
          </a:p>
          <a:p>
            <a:pPr algn="ctr"/>
            <a:r>
              <a:rPr lang="en-US" altLang="zh-CN" sz="1400" b="1" dirty="0">
                <a:latin typeface="+mn-lt"/>
                <a:ea typeface="+mn-ea"/>
              </a:rPr>
              <a:t>DHCP/DNS</a:t>
            </a:r>
            <a:endParaRPr lang="zh-CN" altLang="en-US" sz="1400" b="1" dirty="0">
              <a:latin typeface="+mn-lt"/>
              <a:ea typeface="+mn-ea"/>
            </a:endParaRPr>
          </a:p>
        </p:txBody>
      </p:sp>
      <p:sp>
        <p:nvSpPr>
          <p:cNvPr id="15" name="圆角矩形 14"/>
          <p:cNvSpPr/>
          <p:nvPr/>
        </p:nvSpPr>
        <p:spPr bwMode="auto">
          <a:xfrm>
            <a:off x="3665397" y="4285192"/>
            <a:ext cx="925405" cy="1083499"/>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altLang="zh-CN" sz="1400" b="1" dirty="0">
                <a:latin typeface="+mn-lt"/>
                <a:ea typeface="+mn-ea"/>
              </a:rPr>
              <a:t>ITA/ </a:t>
            </a:r>
            <a:r>
              <a:rPr lang="en-US" altLang="zh-CN" sz="1400" b="1" dirty="0" err="1">
                <a:latin typeface="+mn-lt"/>
                <a:ea typeface="+mn-ea"/>
              </a:rPr>
              <a:t>GaussDB</a:t>
            </a:r>
            <a:r>
              <a:rPr lang="en-US" altLang="zh-CN" sz="1400" b="1" dirty="0">
                <a:latin typeface="+mn-lt"/>
                <a:ea typeface="+mn-ea"/>
              </a:rPr>
              <a:t>/HDC/WI/ License</a:t>
            </a:r>
            <a:endParaRPr lang="zh-CN" altLang="zh-CN" sz="1400" b="1" dirty="0">
              <a:latin typeface="+mn-lt"/>
              <a:ea typeface="+mn-ea"/>
              <a:cs typeface="Symbol" panose="05050102010706020507" pitchFamily="18" charset="2"/>
            </a:endParaRPr>
          </a:p>
        </p:txBody>
      </p:sp>
      <p:sp>
        <p:nvSpPr>
          <p:cNvPr id="27" name="圆角矩形 26"/>
          <p:cNvSpPr/>
          <p:nvPr/>
        </p:nvSpPr>
        <p:spPr bwMode="auto">
          <a:xfrm>
            <a:off x="4736826" y="4285192"/>
            <a:ext cx="691589" cy="1083499"/>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altLang="zh-CN" sz="1400" b="1" dirty="0" err="1">
                <a:latin typeface="+mn-lt"/>
                <a:ea typeface="+mn-ea"/>
              </a:rPr>
              <a:t>vAG</a:t>
            </a:r>
            <a:r>
              <a:rPr lang="en-US" altLang="zh-CN" sz="1400" b="1" dirty="0">
                <a:latin typeface="+mn-lt"/>
                <a:ea typeface="+mn-ea"/>
              </a:rPr>
              <a:t>/</a:t>
            </a:r>
          </a:p>
          <a:p>
            <a:pPr algn="ctr"/>
            <a:r>
              <a:rPr lang="en-US" altLang="zh-CN" sz="1400" b="1" dirty="0" err="1">
                <a:latin typeface="+mn-lt"/>
                <a:ea typeface="+mn-ea"/>
              </a:rPr>
              <a:t>vLB</a:t>
            </a:r>
            <a:endParaRPr lang="zh-CN" altLang="zh-CN" sz="1400" b="1" dirty="0">
              <a:latin typeface="+mn-lt"/>
              <a:ea typeface="+mn-ea"/>
            </a:endParaRPr>
          </a:p>
        </p:txBody>
      </p:sp>
      <p:sp>
        <p:nvSpPr>
          <p:cNvPr id="28" name="圆角矩形 27"/>
          <p:cNvSpPr/>
          <p:nvPr/>
        </p:nvSpPr>
        <p:spPr bwMode="auto">
          <a:xfrm>
            <a:off x="5574439" y="4295049"/>
            <a:ext cx="743656" cy="1083499"/>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altLang="zh-CN" sz="1400" b="1" dirty="0">
                <a:latin typeface="+mn-lt"/>
                <a:ea typeface="+mn-ea"/>
              </a:rPr>
              <a:t>AD/</a:t>
            </a:r>
          </a:p>
          <a:p>
            <a:pPr algn="ctr"/>
            <a:r>
              <a:rPr lang="en-US" altLang="zh-CN" sz="1400" b="1" dirty="0">
                <a:latin typeface="+mn-lt"/>
                <a:ea typeface="+mn-ea"/>
              </a:rPr>
              <a:t>DHCP/DNS</a:t>
            </a:r>
            <a:endParaRPr lang="zh-CN" altLang="en-US" sz="1400" b="1" dirty="0">
              <a:latin typeface="+mn-lt"/>
              <a:ea typeface="+mn-ea"/>
            </a:endParaRPr>
          </a:p>
        </p:txBody>
      </p:sp>
    </p:spTree>
    <p:extLst>
      <p:ext uri="{BB962C8B-B14F-4D97-AF65-F5344CB8AC3E}">
        <p14:creationId xmlns:p14="http://schemas.microsoft.com/office/powerpoint/2010/main" val="11694192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安装部署 </a:t>
            </a:r>
            <a:r>
              <a:rPr lang="en-US" altLang="zh-CN" dirty="0" smtClean="0"/>
              <a:t>(2)</a:t>
            </a:r>
            <a:endParaRPr lang="zh-CN" altLang="en-US" dirty="0"/>
          </a:p>
        </p:txBody>
      </p:sp>
      <p:graphicFrame>
        <p:nvGraphicFramePr>
          <p:cNvPr id="19" name="表格 18"/>
          <p:cNvGraphicFramePr>
            <a:graphicFrameLocks noGrp="1"/>
          </p:cNvGraphicFramePr>
          <p:nvPr>
            <p:extLst>
              <p:ext uri="{D42A27DB-BD31-4B8C-83A1-F6EECF244321}">
                <p14:modId xmlns:p14="http://schemas.microsoft.com/office/powerpoint/2010/main" val="1269083163"/>
              </p:ext>
            </p:extLst>
          </p:nvPr>
        </p:nvGraphicFramePr>
        <p:xfrm>
          <a:off x="1008063" y="1906949"/>
          <a:ext cx="10464800" cy="3618778"/>
        </p:xfrm>
        <a:graphic>
          <a:graphicData uri="http://schemas.openxmlformats.org/drawingml/2006/table">
            <a:tbl>
              <a:tblPr firstRow="1" bandRow="1"/>
              <a:tblGrid>
                <a:gridCol w="1667557"/>
                <a:gridCol w="1692700"/>
                <a:gridCol w="2736209"/>
                <a:gridCol w="1920147"/>
                <a:gridCol w="2448187"/>
              </a:tblGrid>
              <a:tr h="638608">
                <a:tc>
                  <a:txBody>
                    <a:bodyPr/>
                    <a:lstStyle/>
                    <a:p>
                      <a:pPr algn="ctr"/>
                      <a:r>
                        <a:rPr lang="zh-CN" altLang="en-US" b="1" dirty="0" smtClean="0"/>
                        <a:t>虚拟机</a:t>
                      </a:r>
                      <a:endParaRPr lang="zh-CN" altLang="en-US" b="1" dirty="0">
                        <a:solidFill>
                          <a:schemeClr val="accent5">
                            <a:lumMod val="10000"/>
                          </a:schemeClr>
                        </a:solidFill>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b="1" dirty="0" smtClean="0"/>
                        <a:t>部署方式</a:t>
                      </a:r>
                      <a:endParaRPr lang="zh-CN" altLang="en-US" b="1" dirty="0">
                        <a:solidFill>
                          <a:schemeClr val="accent5">
                            <a:lumMod val="10000"/>
                          </a:schemeClr>
                        </a:solidFill>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b="1" dirty="0" smtClean="0"/>
                        <a:t>操作系统</a:t>
                      </a:r>
                      <a:endParaRPr lang="zh-CN" altLang="en-US" b="1" dirty="0">
                        <a:solidFill>
                          <a:schemeClr val="accent5">
                            <a:lumMod val="10000"/>
                          </a:schemeClr>
                        </a:solidFill>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b="1" dirty="0" smtClean="0"/>
                        <a:t>硬件规格</a:t>
                      </a:r>
                      <a:endParaRPr lang="zh-CN" altLang="en-US" b="1" dirty="0">
                        <a:solidFill>
                          <a:schemeClr val="accent5">
                            <a:lumMod val="10000"/>
                          </a:schemeClr>
                        </a:solidFill>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b="1" dirty="0" smtClean="0"/>
                        <a:t>网卡</a:t>
                      </a:r>
                      <a:endParaRPr lang="zh-CN" altLang="en-US" b="1" dirty="0">
                        <a:solidFill>
                          <a:schemeClr val="accent5">
                            <a:lumMod val="10000"/>
                          </a:schemeClr>
                        </a:solidFill>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1490085">
                <a:tc>
                  <a:txBody>
                    <a:bodyPr/>
                    <a:lstStyle/>
                    <a:p>
                      <a:r>
                        <a:rPr lang="en-US" altLang="zh-CN" sz="1600" dirty="0" smtClean="0"/>
                        <a:t>ITA/</a:t>
                      </a:r>
                      <a:r>
                        <a:rPr lang="en-US" altLang="zh-CN" sz="1600" dirty="0" err="1" smtClean="0"/>
                        <a:t>GaussDB</a:t>
                      </a:r>
                      <a:r>
                        <a:rPr lang="en-US" altLang="zh-CN" sz="1600" dirty="0" smtClean="0"/>
                        <a:t>/HDC/WI/</a:t>
                      </a:r>
                    </a:p>
                    <a:p>
                      <a:r>
                        <a:rPr lang="en-US" altLang="zh-CN" sz="1600" dirty="0" smtClean="0"/>
                        <a:t>License</a:t>
                      </a:r>
                      <a:endParaRPr lang="zh-CN" altLang="en-US" sz="1600" dirty="0"/>
                    </a:p>
                  </a:txBody>
                  <a:tcPr anchor="ctr">
                    <a:lnL w="28575" cap="flat" cmpd="sng" algn="ctr">
                      <a:solidFill>
                        <a:schemeClr val="tx1"/>
                      </a:solidFill>
                      <a:prstDash val="solid"/>
                      <a:round/>
                      <a:headEnd type="none" w="med" len="med"/>
                      <a:tailEnd type="none" w="med" len="med"/>
                    </a:lnL>
                  </a:tcPr>
                </a:tc>
                <a:tc>
                  <a:txBody>
                    <a:bodyPr/>
                    <a:lstStyle/>
                    <a:p>
                      <a:r>
                        <a:rPr lang="zh-CN" altLang="en-US" sz="1600" dirty="0" smtClean="0"/>
                        <a:t>主备</a:t>
                      </a:r>
                      <a:endParaRPr lang="zh-CN" altLang="en-US" sz="1600" dirty="0"/>
                    </a:p>
                  </a:txBody>
                  <a:tcPr anchor="ctr"/>
                </a:tc>
                <a:tc>
                  <a:txBody>
                    <a:bodyPr/>
                    <a:lstStyle/>
                    <a:p>
                      <a:r>
                        <a:rPr lang="en-US" altLang="zh-CN" sz="1600" dirty="0" err="1" smtClean="0"/>
                        <a:t>EulerOS</a:t>
                      </a:r>
                      <a:r>
                        <a:rPr lang="en-US" altLang="zh-CN" sz="1600" baseline="0" dirty="0" smtClean="0"/>
                        <a:t> 2.3 64bit</a:t>
                      </a:r>
                      <a:endParaRPr lang="zh-CN" altLang="en-US" sz="1600" dirty="0"/>
                    </a:p>
                  </a:txBody>
                  <a:tcPr anchor="ctr"/>
                </a:tc>
                <a:tc>
                  <a:txBody>
                    <a:bodyPr/>
                    <a:lstStyle/>
                    <a:p>
                      <a:r>
                        <a:rPr lang="en-US" altLang="zh-CN" sz="1600" dirty="0" smtClean="0"/>
                        <a:t>CPU</a:t>
                      </a:r>
                      <a:r>
                        <a:rPr lang="zh-CN" altLang="en-US" sz="1600" dirty="0" smtClean="0"/>
                        <a:t>：</a:t>
                      </a:r>
                      <a:r>
                        <a:rPr lang="en-US" altLang="zh-CN" sz="1600" dirty="0" smtClean="0"/>
                        <a:t>4</a:t>
                      </a:r>
                    </a:p>
                    <a:p>
                      <a:r>
                        <a:rPr lang="zh-CN" altLang="en-US" sz="1600" dirty="0" smtClean="0"/>
                        <a:t>内存：</a:t>
                      </a:r>
                      <a:r>
                        <a:rPr lang="en-US" altLang="zh-CN" sz="1600" dirty="0" smtClean="0"/>
                        <a:t>12GB</a:t>
                      </a:r>
                    </a:p>
                    <a:p>
                      <a:r>
                        <a:rPr lang="zh-CN" altLang="en-US" sz="1600" dirty="0" smtClean="0"/>
                        <a:t>硬盘：</a:t>
                      </a:r>
                      <a:r>
                        <a:rPr lang="en-US" altLang="zh-CN" sz="1600" dirty="0" smtClean="0"/>
                        <a:t>40GB</a:t>
                      </a:r>
                      <a:endParaRPr lang="zh-CN" altLang="en-US" sz="1600" dirty="0"/>
                    </a:p>
                  </a:txBody>
                  <a:tcPr anchor="ctr"/>
                </a:tc>
                <a:tc>
                  <a:txBody>
                    <a:bodyPr/>
                    <a:lstStyle/>
                    <a:p>
                      <a:r>
                        <a:rPr lang="en-US" altLang="zh-CN" sz="1600" dirty="0" smtClean="0"/>
                        <a:t>vNIC1</a:t>
                      </a:r>
                      <a:r>
                        <a:rPr lang="zh-CN" altLang="en-US" sz="1600" dirty="0" smtClean="0"/>
                        <a:t>：业务平面</a:t>
                      </a:r>
                      <a:endParaRPr lang="en-US" altLang="zh-CN" sz="1600" dirty="0" smtClean="0"/>
                    </a:p>
                    <a:p>
                      <a:r>
                        <a:rPr lang="en-US" altLang="zh-CN" sz="1600" dirty="0" smtClean="0"/>
                        <a:t>vNIC2</a:t>
                      </a:r>
                      <a:r>
                        <a:rPr lang="zh-CN" altLang="en-US" sz="1600" dirty="0" smtClean="0"/>
                        <a:t>：管理平面</a:t>
                      </a:r>
                      <a:endParaRPr lang="zh-CN" altLang="en-US" sz="1600" dirty="0"/>
                    </a:p>
                  </a:txBody>
                  <a:tcPr anchor="ctr">
                    <a:lnR w="28575" cap="flat" cmpd="sng" algn="ctr">
                      <a:solidFill>
                        <a:schemeClr val="tx1"/>
                      </a:solidFill>
                      <a:prstDash val="solid"/>
                      <a:round/>
                      <a:headEnd type="none" w="med" len="med"/>
                      <a:tailEnd type="none" w="med" len="med"/>
                    </a:lnR>
                  </a:tcPr>
                </a:tc>
              </a:tr>
              <a:tr h="1490085">
                <a:tc>
                  <a:txBody>
                    <a:bodyPr/>
                    <a:lstStyle/>
                    <a:p>
                      <a:r>
                        <a:rPr lang="en-US" altLang="zh-CN" sz="1600" dirty="0" err="1" smtClean="0"/>
                        <a:t>vAG</a:t>
                      </a:r>
                      <a:r>
                        <a:rPr lang="en-US" altLang="zh-CN" sz="1600" dirty="0" smtClean="0"/>
                        <a:t>/</a:t>
                      </a:r>
                      <a:r>
                        <a:rPr lang="en-US" altLang="zh-CN" sz="1600" dirty="0" err="1" smtClean="0"/>
                        <a:t>vLB</a:t>
                      </a:r>
                      <a:endParaRPr lang="zh-CN" altLang="en-US" sz="1600" dirty="0"/>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r>
                        <a:rPr lang="zh-CN" altLang="en-US" sz="1600" dirty="0" smtClean="0"/>
                        <a:t>主备</a:t>
                      </a:r>
                      <a:endParaRPr lang="zh-CN" altLang="en-US" sz="1600" dirty="0"/>
                    </a:p>
                  </a:txBody>
                  <a:tcPr anchor="ctr">
                    <a:lnB w="28575" cap="flat" cmpd="sng" algn="ctr">
                      <a:solidFill>
                        <a:schemeClr val="tx1"/>
                      </a:solidFill>
                      <a:prstDash val="solid"/>
                      <a:round/>
                      <a:headEnd type="none" w="med" len="med"/>
                      <a:tailEnd type="none" w="med" len="med"/>
                    </a:lnB>
                  </a:tcPr>
                </a:tc>
                <a:tc>
                  <a:txBody>
                    <a:bodyPr/>
                    <a:lstStyle/>
                    <a:p>
                      <a:r>
                        <a:rPr lang="en-US" altLang="zh-CN" sz="1600" dirty="0" err="1" smtClean="0"/>
                        <a:t>EulerOS</a:t>
                      </a:r>
                      <a:r>
                        <a:rPr lang="en-US" altLang="zh-CN" sz="1600" baseline="0" dirty="0" smtClean="0"/>
                        <a:t> 2.3 64bit</a:t>
                      </a:r>
                      <a:endParaRPr lang="zh-CN" altLang="en-US" sz="1600" dirty="0" smtClean="0"/>
                    </a:p>
                  </a:txBody>
                  <a:tcPr anchor="ctr">
                    <a:lnB w="28575" cap="flat" cmpd="sng" algn="ctr">
                      <a:solidFill>
                        <a:schemeClr val="tx1"/>
                      </a:solidFill>
                      <a:prstDash val="solid"/>
                      <a:round/>
                      <a:headEnd type="none" w="med" len="med"/>
                      <a:tailEnd type="none" w="med" len="med"/>
                    </a:lnB>
                  </a:tcPr>
                </a:tc>
                <a:tc>
                  <a:txBody>
                    <a:bodyPr/>
                    <a:lstStyle/>
                    <a:p>
                      <a:r>
                        <a:rPr lang="en-US" altLang="zh-CN" sz="1600" dirty="0" smtClean="0"/>
                        <a:t>CPU</a:t>
                      </a:r>
                      <a:r>
                        <a:rPr lang="zh-CN" altLang="en-US" sz="1600" dirty="0" smtClean="0"/>
                        <a:t>：</a:t>
                      </a:r>
                      <a:r>
                        <a:rPr lang="en-US" altLang="zh-CN" sz="1600" dirty="0" smtClean="0"/>
                        <a:t>4</a:t>
                      </a:r>
                    </a:p>
                    <a:p>
                      <a:r>
                        <a:rPr lang="zh-CN" altLang="en-US" sz="1600" dirty="0" smtClean="0"/>
                        <a:t>内存：</a:t>
                      </a:r>
                      <a:r>
                        <a:rPr lang="en-US" altLang="zh-CN" sz="1600" dirty="0" smtClean="0"/>
                        <a:t>4GB</a:t>
                      </a:r>
                    </a:p>
                    <a:p>
                      <a:r>
                        <a:rPr lang="zh-CN" altLang="en-US" sz="1600" dirty="0" smtClean="0"/>
                        <a:t>硬盘：</a:t>
                      </a:r>
                      <a:r>
                        <a:rPr lang="en-US" altLang="zh-CN" sz="1600" dirty="0" smtClean="0"/>
                        <a:t>30GB</a:t>
                      </a:r>
                      <a:endParaRPr lang="zh-CN" altLang="en-US" sz="1600" dirty="0" smtClean="0"/>
                    </a:p>
                    <a:p>
                      <a:endParaRPr lang="zh-CN" altLang="en-US" sz="1600" dirty="0"/>
                    </a:p>
                  </a:txBody>
                  <a:tcPr anchor="ctr">
                    <a:lnB w="28575" cap="flat" cmpd="sng" algn="ctr">
                      <a:solidFill>
                        <a:schemeClr val="tx1"/>
                      </a:solidFill>
                      <a:prstDash val="solid"/>
                      <a:round/>
                      <a:headEnd type="none" w="med" len="med"/>
                      <a:tailEnd type="none" w="med" len="med"/>
                    </a:lnB>
                  </a:tcPr>
                </a:tc>
                <a:tc>
                  <a:txBody>
                    <a:bodyPr/>
                    <a:lstStyle/>
                    <a:p>
                      <a:r>
                        <a:rPr lang="en-US" altLang="zh-CN" sz="1600" dirty="0" smtClean="0"/>
                        <a:t>vNIC1</a:t>
                      </a:r>
                      <a:r>
                        <a:rPr lang="zh-CN" altLang="en-US" sz="1600" dirty="0" smtClean="0"/>
                        <a:t>：业务平面</a:t>
                      </a:r>
                      <a:endParaRPr lang="en-US" altLang="zh-CN" sz="1600" dirty="0" smtClean="0"/>
                    </a:p>
                    <a:p>
                      <a:r>
                        <a:rPr lang="en-US" altLang="zh-CN" sz="1600" dirty="0" smtClean="0"/>
                        <a:t>vNIC2</a:t>
                      </a:r>
                      <a:r>
                        <a:rPr lang="zh-CN" altLang="en-US" sz="1600" dirty="0" smtClean="0"/>
                        <a:t>：管理平面</a:t>
                      </a:r>
                    </a:p>
                    <a:p>
                      <a:endParaRPr lang="zh-CN" altLang="en-US" sz="1600" dirty="0"/>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583604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管理组件安装流程</a:t>
            </a:r>
            <a:endParaRPr lang="zh-CN" altLang="en-US" dirty="0"/>
          </a:p>
        </p:txBody>
      </p:sp>
      <p:sp>
        <p:nvSpPr>
          <p:cNvPr id="6" name="文本占位符 5"/>
          <p:cNvSpPr>
            <a:spLocks noGrp="1"/>
          </p:cNvSpPr>
          <p:nvPr>
            <p:ph type="body" sz="quarter" idx="10"/>
          </p:nvPr>
        </p:nvSpPr>
        <p:spPr/>
        <p:txBody>
          <a:bodyPr/>
          <a:lstStyle/>
          <a:p>
            <a:r>
              <a:rPr lang="zh-CN" altLang="en-US" dirty="0" smtClean="0"/>
              <a:t>配置云平台</a:t>
            </a:r>
            <a:endParaRPr lang="en-US" altLang="zh-CN" dirty="0" smtClean="0"/>
          </a:p>
          <a:p>
            <a:r>
              <a:rPr lang="zh-CN" altLang="en-US" dirty="0" smtClean="0"/>
              <a:t>创建</a:t>
            </a:r>
            <a:r>
              <a:rPr lang="en-US" altLang="zh-CN" dirty="0"/>
              <a:t>Linux</a:t>
            </a:r>
            <a:r>
              <a:rPr lang="zh-CN" altLang="en-US" dirty="0"/>
              <a:t>基础架构虚拟机</a:t>
            </a:r>
            <a:endParaRPr lang="en-US" altLang="zh-CN" dirty="0"/>
          </a:p>
          <a:p>
            <a:r>
              <a:rPr lang="zh-CN" altLang="en-US" dirty="0"/>
              <a:t>安装</a:t>
            </a:r>
            <a:r>
              <a:rPr lang="en-US" altLang="zh-CN" dirty="0" smtClean="0"/>
              <a:t>ITA/</a:t>
            </a:r>
            <a:r>
              <a:rPr lang="en-US" altLang="zh-CN" dirty="0" err="1" smtClean="0"/>
              <a:t>GaussDB</a:t>
            </a:r>
            <a:r>
              <a:rPr lang="en-US" altLang="zh-CN" dirty="0" smtClean="0"/>
              <a:t>/HDC/WI/License</a:t>
            </a:r>
          </a:p>
          <a:p>
            <a:r>
              <a:rPr lang="zh-CN" altLang="en-US" dirty="0" smtClean="0"/>
              <a:t>安装</a:t>
            </a:r>
            <a:r>
              <a:rPr lang="en-US" altLang="zh-CN" dirty="0" err="1" smtClean="0"/>
              <a:t>vAG</a:t>
            </a:r>
            <a:r>
              <a:rPr lang="en-US" altLang="zh-CN" dirty="0" smtClean="0"/>
              <a:t>/</a:t>
            </a:r>
            <a:r>
              <a:rPr lang="en-US" altLang="zh-CN" dirty="0" err="1" smtClean="0"/>
              <a:t>vLB</a:t>
            </a:r>
            <a:endParaRPr lang="en-US" altLang="zh-CN" dirty="0" smtClean="0"/>
          </a:p>
          <a:p>
            <a:endParaRPr lang="zh-CN" altLang="en-US" dirty="0"/>
          </a:p>
          <a:p>
            <a:endParaRPr lang="zh-CN" altLang="en-US" dirty="0"/>
          </a:p>
          <a:p>
            <a:endParaRPr lang="zh-CN" altLang="en-US" sz="1600" dirty="0"/>
          </a:p>
          <a:p>
            <a:endParaRPr lang="zh-CN" altLang="en-US" dirty="0" smtClean="0"/>
          </a:p>
          <a:p>
            <a:endParaRPr lang="en-US" altLang="zh-CN" dirty="0" smtClean="0">
              <a:effectLst/>
            </a:endParaRPr>
          </a:p>
          <a:p>
            <a:endParaRPr lang="en-US" altLang="zh-CN" dirty="0"/>
          </a:p>
          <a:p>
            <a:endParaRPr lang="en-US" altLang="zh-CN" dirty="0">
              <a:effectLst/>
            </a:endParaRPr>
          </a:p>
          <a:p>
            <a:endParaRPr lang="zh-CN" altLang="en-US" dirty="0">
              <a:effectLst/>
            </a:endParaRPr>
          </a:p>
        </p:txBody>
      </p:sp>
    </p:spTree>
    <p:extLst>
      <p:ext uri="{BB962C8B-B14F-4D97-AF65-F5344CB8AC3E}">
        <p14:creationId xmlns:p14="http://schemas.microsoft.com/office/powerpoint/2010/main" val="35554785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配置云平台</a:t>
            </a:r>
            <a:endParaRPr lang="zh-CN" altLang="en-US" dirty="0"/>
          </a:p>
        </p:txBody>
      </p:sp>
      <p:sp>
        <p:nvSpPr>
          <p:cNvPr id="6" name="文本占位符 5"/>
          <p:cNvSpPr>
            <a:spLocks noGrp="1"/>
          </p:cNvSpPr>
          <p:nvPr>
            <p:ph type="body" sz="quarter" idx="10"/>
          </p:nvPr>
        </p:nvSpPr>
        <p:spPr/>
        <p:txBody>
          <a:bodyPr/>
          <a:lstStyle/>
          <a:p>
            <a:r>
              <a:rPr lang="zh-CN" altLang="en-US" dirty="0"/>
              <a:t>配置</a:t>
            </a:r>
            <a:r>
              <a:rPr lang="zh-CN" altLang="en-US" dirty="0" smtClean="0"/>
              <a:t>网络</a:t>
            </a:r>
            <a:endParaRPr lang="en-US" altLang="zh-CN" dirty="0"/>
          </a:p>
          <a:p>
            <a:pPr lvl="1"/>
            <a:r>
              <a:rPr lang="zh-CN" altLang="en-US" sz="1800" dirty="0">
                <a:latin typeface="+mn-ea"/>
              </a:rPr>
              <a:t>创建分布式</a:t>
            </a:r>
            <a:r>
              <a:rPr lang="zh-CN" altLang="en-US" sz="1800" dirty="0" smtClean="0">
                <a:latin typeface="+mn-ea"/>
              </a:rPr>
              <a:t>交换机</a:t>
            </a:r>
            <a:r>
              <a:rPr lang="en-US" altLang="zh-CN" sz="1800" dirty="0" smtClean="0">
                <a:latin typeface="+mn-ea"/>
              </a:rPr>
              <a:t>DVS</a:t>
            </a:r>
            <a:endParaRPr lang="en-US" altLang="zh-CN" sz="1800" dirty="0">
              <a:latin typeface="+mn-ea"/>
            </a:endParaRPr>
          </a:p>
          <a:p>
            <a:pPr lvl="1"/>
            <a:r>
              <a:rPr lang="zh-CN" altLang="en-US" sz="1800" dirty="0">
                <a:latin typeface="+mn-ea"/>
              </a:rPr>
              <a:t>创建端口组</a:t>
            </a:r>
            <a:endParaRPr lang="en-US" altLang="zh-CN" sz="1800" dirty="0">
              <a:latin typeface="+mn-ea"/>
            </a:endParaRPr>
          </a:p>
          <a:p>
            <a:r>
              <a:rPr lang="zh-CN" altLang="en-US" dirty="0"/>
              <a:t>配置</a:t>
            </a:r>
            <a:r>
              <a:rPr lang="zh-CN" altLang="en-US" dirty="0" smtClean="0"/>
              <a:t>数据</a:t>
            </a:r>
            <a:r>
              <a:rPr lang="zh-CN" altLang="en-US" dirty="0"/>
              <a:t>存储</a:t>
            </a:r>
            <a:endParaRPr lang="en-US" altLang="zh-CN" dirty="0"/>
          </a:p>
          <a:p>
            <a:pPr lvl="1"/>
            <a:r>
              <a:rPr lang="zh-CN" altLang="en-US" sz="1800" dirty="0">
                <a:latin typeface="+mn-ea"/>
              </a:rPr>
              <a:t>关联存储资源</a:t>
            </a:r>
            <a:endParaRPr lang="en-US" altLang="zh-CN" sz="1800" dirty="0">
              <a:latin typeface="+mn-ea"/>
            </a:endParaRPr>
          </a:p>
          <a:p>
            <a:pPr lvl="1"/>
            <a:r>
              <a:rPr lang="zh-CN" altLang="en-US" sz="1800" dirty="0">
                <a:latin typeface="+mn-ea"/>
              </a:rPr>
              <a:t>分配存储设备并映射给集群</a:t>
            </a:r>
            <a:endParaRPr lang="en-US" altLang="zh-CN" sz="1800" dirty="0">
              <a:latin typeface="+mn-ea"/>
            </a:endParaRPr>
          </a:p>
          <a:p>
            <a:pPr lvl="1"/>
            <a:r>
              <a:rPr lang="zh-CN" altLang="en-US" sz="1800" dirty="0">
                <a:latin typeface="+mn-ea"/>
              </a:rPr>
              <a:t>创建数据存储</a:t>
            </a:r>
          </a:p>
          <a:p>
            <a:endParaRPr lang="zh-CN" altLang="en-US" dirty="0"/>
          </a:p>
          <a:p>
            <a:endParaRPr lang="zh-CN" altLang="en-US" dirty="0"/>
          </a:p>
          <a:p>
            <a:endParaRPr lang="zh-CN" altLang="en-US" sz="1600" dirty="0"/>
          </a:p>
          <a:p>
            <a:endParaRPr lang="zh-CN" altLang="en-US" dirty="0" smtClean="0"/>
          </a:p>
          <a:p>
            <a:endParaRPr lang="en-US" altLang="zh-CN" dirty="0" smtClean="0">
              <a:effectLst/>
            </a:endParaRPr>
          </a:p>
          <a:p>
            <a:endParaRPr lang="en-US" altLang="zh-CN" dirty="0"/>
          </a:p>
          <a:p>
            <a:endParaRPr lang="en-US" altLang="zh-CN" dirty="0">
              <a:effectLst/>
            </a:endParaRPr>
          </a:p>
          <a:p>
            <a:endParaRPr lang="zh-CN" altLang="en-US" dirty="0">
              <a:effectLst/>
            </a:endParaRPr>
          </a:p>
        </p:txBody>
      </p:sp>
      <p:pic>
        <p:nvPicPr>
          <p:cNvPr id="4" name="图片 3"/>
          <p:cNvPicPr>
            <a:picLocks noChangeAspect="1"/>
          </p:cNvPicPr>
          <p:nvPr/>
        </p:nvPicPr>
        <p:blipFill rotWithShape="1">
          <a:blip r:embed="rId3"/>
          <a:srcRect b="74147"/>
          <a:stretch/>
        </p:blipFill>
        <p:spPr>
          <a:xfrm>
            <a:off x="5207313" y="1327957"/>
            <a:ext cx="6276230" cy="1155978"/>
          </a:xfrm>
          <a:prstGeom prst="rect">
            <a:avLst/>
          </a:prstGeom>
          <a:ln>
            <a:solidFill>
              <a:schemeClr val="bg1">
                <a:lumMod val="85000"/>
              </a:schemeClr>
            </a:solidFill>
          </a:ln>
        </p:spPr>
      </p:pic>
      <p:pic>
        <p:nvPicPr>
          <p:cNvPr id="5" name="图片 4"/>
          <p:cNvPicPr>
            <a:picLocks noChangeAspect="1"/>
          </p:cNvPicPr>
          <p:nvPr/>
        </p:nvPicPr>
        <p:blipFill rotWithShape="1">
          <a:blip r:embed="rId3"/>
          <a:srcRect t="59569"/>
          <a:stretch/>
        </p:blipFill>
        <p:spPr>
          <a:xfrm>
            <a:off x="5207313" y="2483935"/>
            <a:ext cx="6276230" cy="1807786"/>
          </a:xfrm>
          <a:prstGeom prst="rect">
            <a:avLst/>
          </a:prstGeom>
          <a:ln>
            <a:solidFill>
              <a:schemeClr val="bg1">
                <a:lumMod val="85000"/>
              </a:schemeClr>
            </a:solidFill>
          </a:ln>
        </p:spPr>
      </p:pic>
      <p:pic>
        <p:nvPicPr>
          <p:cNvPr id="7" name="图片 6"/>
          <p:cNvPicPr>
            <a:picLocks noChangeAspect="1"/>
          </p:cNvPicPr>
          <p:nvPr/>
        </p:nvPicPr>
        <p:blipFill>
          <a:blip r:embed="rId4"/>
          <a:stretch>
            <a:fillRect/>
          </a:stretch>
        </p:blipFill>
        <p:spPr>
          <a:xfrm>
            <a:off x="5207313" y="4597679"/>
            <a:ext cx="6265549" cy="1486844"/>
          </a:xfrm>
          <a:prstGeom prst="rect">
            <a:avLst/>
          </a:prstGeom>
          <a:ln>
            <a:solidFill>
              <a:schemeClr val="bg1">
                <a:lumMod val="85000"/>
              </a:schemeClr>
            </a:solidFill>
          </a:ln>
        </p:spPr>
      </p:pic>
    </p:spTree>
    <p:extLst>
      <p:ext uri="{BB962C8B-B14F-4D97-AF65-F5344CB8AC3E}">
        <p14:creationId xmlns:p14="http://schemas.microsoft.com/office/powerpoint/2010/main" val="39800813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创建</a:t>
            </a:r>
            <a:r>
              <a:rPr lang="en-US" altLang="zh-CN" dirty="0" smtClean="0"/>
              <a:t>Linux</a:t>
            </a:r>
            <a:r>
              <a:rPr lang="zh-CN" altLang="en-US" dirty="0" smtClean="0"/>
              <a:t>基础架构虚拟机 </a:t>
            </a:r>
            <a:r>
              <a:rPr lang="en-US" altLang="zh-CN" dirty="0" smtClean="0"/>
              <a:t>(1)</a:t>
            </a:r>
            <a:endParaRPr lang="zh-CN" altLang="en-US" dirty="0"/>
          </a:p>
        </p:txBody>
      </p:sp>
      <p:sp>
        <p:nvSpPr>
          <p:cNvPr id="6" name="文本占位符 5"/>
          <p:cNvSpPr>
            <a:spLocks noGrp="1"/>
          </p:cNvSpPr>
          <p:nvPr>
            <p:ph type="body" sz="quarter" idx="10"/>
          </p:nvPr>
        </p:nvSpPr>
        <p:spPr/>
        <p:txBody>
          <a:bodyPr/>
          <a:lstStyle/>
          <a:p>
            <a:r>
              <a:rPr lang="zh-CN" altLang="en-US" dirty="0" smtClean="0"/>
              <a:t>根据规划，创建</a:t>
            </a:r>
            <a:r>
              <a:rPr lang="en-US" altLang="zh-CN" dirty="0" smtClean="0"/>
              <a:t>Linux</a:t>
            </a:r>
            <a:r>
              <a:rPr lang="zh-CN" altLang="en-US" dirty="0" smtClean="0"/>
              <a:t>基础架构裸虚拟机</a:t>
            </a:r>
            <a:endParaRPr lang="zh-CN" altLang="en-US" dirty="0"/>
          </a:p>
          <a:p>
            <a:endParaRPr lang="zh-CN" altLang="en-US" sz="1600" dirty="0"/>
          </a:p>
          <a:p>
            <a:endParaRPr lang="zh-CN" altLang="en-US" dirty="0" smtClean="0"/>
          </a:p>
          <a:p>
            <a:endParaRPr lang="en-US" altLang="zh-CN" dirty="0" smtClean="0">
              <a:effectLst/>
            </a:endParaRPr>
          </a:p>
          <a:p>
            <a:endParaRPr lang="en-US" altLang="zh-CN" dirty="0"/>
          </a:p>
          <a:p>
            <a:endParaRPr lang="en-US" altLang="zh-CN" dirty="0">
              <a:effectLst/>
            </a:endParaRPr>
          </a:p>
          <a:p>
            <a:endParaRPr lang="zh-CN" altLang="en-US" dirty="0">
              <a:effectLst/>
            </a:endParaRPr>
          </a:p>
        </p:txBody>
      </p:sp>
      <p:pic>
        <p:nvPicPr>
          <p:cNvPr id="5" name="图片 4"/>
          <p:cNvPicPr/>
          <p:nvPr/>
        </p:nvPicPr>
        <p:blipFill>
          <a:blip r:embed="rId3"/>
          <a:stretch>
            <a:fillRect/>
          </a:stretch>
        </p:blipFill>
        <p:spPr>
          <a:xfrm>
            <a:off x="1018736" y="2132856"/>
            <a:ext cx="5077264" cy="3403699"/>
          </a:xfrm>
          <a:prstGeom prst="rect">
            <a:avLst/>
          </a:prstGeom>
          <a:ln>
            <a:solidFill>
              <a:schemeClr val="bg1">
                <a:lumMod val="85000"/>
              </a:schemeClr>
            </a:solidFill>
          </a:ln>
        </p:spPr>
      </p:pic>
      <p:pic>
        <p:nvPicPr>
          <p:cNvPr id="7" name="图片 6"/>
          <p:cNvPicPr/>
          <p:nvPr/>
        </p:nvPicPr>
        <p:blipFill>
          <a:blip r:embed="rId4"/>
          <a:stretch>
            <a:fillRect/>
          </a:stretch>
        </p:blipFill>
        <p:spPr>
          <a:xfrm>
            <a:off x="6212962" y="2132979"/>
            <a:ext cx="5269882" cy="3403576"/>
          </a:xfrm>
          <a:prstGeom prst="rect">
            <a:avLst/>
          </a:prstGeom>
          <a:ln>
            <a:solidFill>
              <a:schemeClr val="bg1">
                <a:lumMod val="85000"/>
              </a:schemeClr>
            </a:solidFill>
          </a:ln>
        </p:spPr>
      </p:pic>
    </p:spTree>
    <p:extLst>
      <p:ext uri="{BB962C8B-B14F-4D97-AF65-F5344CB8AC3E}">
        <p14:creationId xmlns:p14="http://schemas.microsoft.com/office/powerpoint/2010/main" val="5614948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创建</a:t>
            </a:r>
            <a:r>
              <a:rPr lang="en-US" altLang="zh-CN" dirty="0"/>
              <a:t>Linux</a:t>
            </a:r>
            <a:r>
              <a:rPr lang="zh-CN" altLang="en-US" dirty="0"/>
              <a:t>基础架构</a:t>
            </a:r>
            <a:r>
              <a:rPr lang="zh-CN" altLang="en-US" dirty="0" smtClean="0"/>
              <a:t>虚拟机 </a:t>
            </a:r>
            <a:r>
              <a:rPr lang="en-US" altLang="zh-CN" dirty="0" smtClean="0"/>
              <a:t>(2)</a:t>
            </a:r>
            <a:endParaRPr lang="zh-CN" altLang="en-US" dirty="0"/>
          </a:p>
        </p:txBody>
      </p:sp>
      <p:sp>
        <p:nvSpPr>
          <p:cNvPr id="6" name="文本占位符 5"/>
          <p:cNvSpPr>
            <a:spLocks noGrp="1"/>
          </p:cNvSpPr>
          <p:nvPr>
            <p:ph type="body" sz="quarter" idx="10"/>
          </p:nvPr>
        </p:nvSpPr>
        <p:spPr/>
        <p:txBody>
          <a:bodyPr/>
          <a:lstStyle/>
          <a:p>
            <a:r>
              <a:rPr lang="zh-CN" altLang="en-US" dirty="0"/>
              <a:t>配置</a:t>
            </a:r>
            <a:r>
              <a:rPr lang="en-US" altLang="zh-CN" dirty="0"/>
              <a:t>Linux</a:t>
            </a:r>
            <a:r>
              <a:rPr lang="zh-CN" altLang="en-US" dirty="0"/>
              <a:t>基础架构虚拟机</a:t>
            </a:r>
            <a:endParaRPr lang="en-US" altLang="zh-CN" dirty="0"/>
          </a:p>
          <a:p>
            <a:pPr lvl="1"/>
            <a:r>
              <a:rPr lang="zh-CN" altLang="en-US" sz="1800" dirty="0" smtClean="0">
                <a:latin typeface="+mn-ea"/>
              </a:rPr>
              <a:t>设置</a:t>
            </a:r>
            <a:r>
              <a:rPr lang="zh-CN" altLang="en-US" sz="1800" dirty="0">
                <a:latin typeface="+mn-ea"/>
              </a:rPr>
              <a:t>虚拟机自恢复属性</a:t>
            </a:r>
            <a:endParaRPr lang="en-US" altLang="zh-CN" sz="1800" dirty="0">
              <a:latin typeface="+mn-ea"/>
            </a:endParaRPr>
          </a:p>
          <a:p>
            <a:endParaRPr lang="zh-CN" altLang="en-US" dirty="0"/>
          </a:p>
          <a:p>
            <a:endParaRPr lang="zh-CN" altLang="en-US" dirty="0"/>
          </a:p>
          <a:p>
            <a:endParaRPr lang="zh-CN" altLang="en-US" sz="1600" dirty="0"/>
          </a:p>
          <a:p>
            <a:endParaRPr lang="zh-CN" altLang="en-US" dirty="0" smtClean="0"/>
          </a:p>
          <a:p>
            <a:endParaRPr lang="en-US" altLang="zh-CN" dirty="0" smtClean="0">
              <a:effectLst/>
            </a:endParaRPr>
          </a:p>
          <a:p>
            <a:endParaRPr lang="en-US" altLang="zh-CN" dirty="0"/>
          </a:p>
          <a:p>
            <a:endParaRPr lang="en-US" altLang="zh-CN" dirty="0">
              <a:effectLst/>
            </a:endParaRPr>
          </a:p>
          <a:p>
            <a:endParaRPr lang="zh-CN" altLang="en-US" dirty="0">
              <a:effectLst/>
            </a:endParaRPr>
          </a:p>
        </p:txBody>
      </p:sp>
      <p:pic>
        <p:nvPicPr>
          <p:cNvPr id="4" name="图片 3"/>
          <p:cNvPicPr/>
          <p:nvPr/>
        </p:nvPicPr>
        <p:blipFill>
          <a:blip r:embed="rId3"/>
          <a:stretch>
            <a:fillRect/>
          </a:stretch>
        </p:blipFill>
        <p:spPr>
          <a:xfrm>
            <a:off x="1008063" y="2876314"/>
            <a:ext cx="5048250" cy="1057275"/>
          </a:xfrm>
          <a:prstGeom prst="rect">
            <a:avLst/>
          </a:prstGeom>
          <a:ln>
            <a:solidFill>
              <a:schemeClr val="bg1">
                <a:lumMod val="85000"/>
              </a:schemeClr>
            </a:solidFill>
          </a:ln>
        </p:spPr>
      </p:pic>
      <p:pic>
        <p:nvPicPr>
          <p:cNvPr id="5" name="图片 4"/>
          <p:cNvPicPr/>
          <p:nvPr/>
        </p:nvPicPr>
        <p:blipFill>
          <a:blip r:embed="rId4"/>
          <a:stretch>
            <a:fillRect/>
          </a:stretch>
        </p:blipFill>
        <p:spPr>
          <a:xfrm>
            <a:off x="7356140" y="3129209"/>
            <a:ext cx="3604245" cy="551483"/>
          </a:xfrm>
          <a:prstGeom prst="rect">
            <a:avLst/>
          </a:prstGeom>
          <a:ln>
            <a:solidFill>
              <a:schemeClr val="bg1">
                <a:lumMod val="85000"/>
              </a:schemeClr>
            </a:solidFill>
          </a:ln>
        </p:spPr>
      </p:pic>
      <p:pic>
        <p:nvPicPr>
          <p:cNvPr id="7" name="图片 6"/>
          <p:cNvPicPr/>
          <p:nvPr/>
        </p:nvPicPr>
        <p:blipFill rotWithShape="1">
          <a:blip r:embed="rId5"/>
          <a:srcRect t="31301" b="26044"/>
          <a:stretch/>
        </p:blipFill>
        <p:spPr>
          <a:xfrm>
            <a:off x="6942560" y="4318453"/>
            <a:ext cx="4125833" cy="1807622"/>
          </a:xfrm>
          <a:prstGeom prst="rect">
            <a:avLst/>
          </a:prstGeom>
          <a:ln>
            <a:solidFill>
              <a:schemeClr val="bg1">
                <a:lumMod val="85000"/>
              </a:schemeClr>
            </a:solidFill>
          </a:ln>
        </p:spPr>
      </p:pic>
      <p:pic>
        <p:nvPicPr>
          <p:cNvPr id="8" name="图片 7"/>
          <p:cNvPicPr/>
          <p:nvPr/>
        </p:nvPicPr>
        <p:blipFill rotWithShape="1">
          <a:blip r:embed="rId6"/>
          <a:srcRect t="43374" b="20180"/>
          <a:stretch/>
        </p:blipFill>
        <p:spPr>
          <a:xfrm>
            <a:off x="1487488" y="4336734"/>
            <a:ext cx="3888432" cy="1908000"/>
          </a:xfrm>
          <a:prstGeom prst="rect">
            <a:avLst/>
          </a:prstGeom>
          <a:ln>
            <a:solidFill>
              <a:schemeClr val="bg1">
                <a:lumMod val="85000"/>
              </a:schemeClr>
            </a:solidFill>
          </a:ln>
        </p:spPr>
      </p:pic>
      <p:sp>
        <p:nvSpPr>
          <p:cNvPr id="2" name="右箭头 1"/>
          <p:cNvSpPr/>
          <p:nvPr/>
        </p:nvSpPr>
        <p:spPr bwMode="auto">
          <a:xfrm>
            <a:off x="6324631" y="3206860"/>
            <a:ext cx="759020" cy="444279"/>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9" name="右箭头 8"/>
          <p:cNvSpPr/>
          <p:nvPr/>
        </p:nvSpPr>
        <p:spPr bwMode="auto">
          <a:xfrm rot="10800000">
            <a:off x="5751580" y="5068594"/>
            <a:ext cx="759020" cy="444279"/>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0" name="下箭头 9"/>
          <p:cNvSpPr/>
          <p:nvPr/>
        </p:nvSpPr>
        <p:spPr bwMode="auto">
          <a:xfrm>
            <a:off x="8969892" y="3807140"/>
            <a:ext cx="438476" cy="403145"/>
          </a:xfrm>
          <a:prstGeom prst="down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41847885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创建</a:t>
            </a:r>
            <a:r>
              <a:rPr lang="en-US" altLang="zh-CN" dirty="0"/>
              <a:t>Linux</a:t>
            </a:r>
            <a:r>
              <a:rPr lang="zh-CN" altLang="en-US" dirty="0"/>
              <a:t>基础架构</a:t>
            </a:r>
            <a:r>
              <a:rPr lang="zh-CN" altLang="en-US" dirty="0" smtClean="0"/>
              <a:t>虚拟机 </a:t>
            </a:r>
            <a:r>
              <a:rPr lang="en-US" altLang="zh-CN" dirty="0" smtClean="0"/>
              <a:t>(3)</a:t>
            </a:r>
            <a:endParaRPr lang="zh-CN" altLang="en-US" dirty="0"/>
          </a:p>
        </p:txBody>
      </p:sp>
      <p:sp>
        <p:nvSpPr>
          <p:cNvPr id="6" name="文本占位符 5"/>
          <p:cNvSpPr>
            <a:spLocks noGrp="1"/>
          </p:cNvSpPr>
          <p:nvPr>
            <p:ph type="body" sz="quarter" idx="10"/>
          </p:nvPr>
        </p:nvSpPr>
        <p:spPr/>
        <p:txBody>
          <a:bodyPr/>
          <a:lstStyle/>
          <a:p>
            <a:r>
              <a:rPr lang="zh-CN" altLang="en-US" dirty="0" smtClean="0"/>
              <a:t>从光驱安装虚拟机操作系统，根据规划</a:t>
            </a:r>
            <a:endParaRPr lang="en-US" altLang="zh-CN" dirty="0" smtClean="0"/>
          </a:p>
          <a:p>
            <a:pPr lvl="1"/>
            <a:r>
              <a:rPr lang="zh-CN" altLang="en-US" sz="1800" dirty="0" smtClean="0"/>
              <a:t>配置网络</a:t>
            </a:r>
            <a:endParaRPr lang="en-US" altLang="zh-CN" sz="1800" dirty="0" smtClean="0"/>
          </a:p>
          <a:p>
            <a:pPr lvl="1"/>
            <a:r>
              <a:rPr lang="zh-CN" altLang="en-US" sz="1800" dirty="0" smtClean="0"/>
              <a:t>配置主机名</a:t>
            </a:r>
            <a:endParaRPr lang="en-US" altLang="zh-CN" sz="1800" dirty="0" smtClean="0"/>
          </a:p>
          <a:p>
            <a:pPr lvl="1"/>
            <a:r>
              <a:rPr lang="zh-CN" altLang="en-US" sz="1800" dirty="0" smtClean="0"/>
              <a:t>配置时区</a:t>
            </a:r>
            <a:endParaRPr lang="en-US" altLang="zh-CN" sz="1800" dirty="0" smtClean="0"/>
          </a:p>
          <a:p>
            <a:pPr lvl="1"/>
            <a:r>
              <a:rPr lang="zh-CN" altLang="en-US" sz="1800" dirty="0" smtClean="0"/>
              <a:t>配置</a:t>
            </a:r>
            <a:r>
              <a:rPr lang="en-US" altLang="zh-CN" sz="1800" dirty="0" smtClean="0"/>
              <a:t>root</a:t>
            </a:r>
            <a:r>
              <a:rPr lang="zh-CN" altLang="en-US" sz="1800" dirty="0" smtClean="0"/>
              <a:t>用户密码</a:t>
            </a:r>
            <a:endParaRPr lang="en-US" altLang="zh-CN" sz="1800" dirty="0" smtClean="0"/>
          </a:p>
          <a:p>
            <a:pPr lvl="1"/>
            <a:endParaRPr lang="en-US" altLang="zh-CN" dirty="0" smtClean="0"/>
          </a:p>
          <a:p>
            <a:endParaRPr lang="zh-CN" altLang="en-US" dirty="0"/>
          </a:p>
          <a:p>
            <a:endParaRPr lang="zh-CN" altLang="en-US" sz="1600" dirty="0"/>
          </a:p>
          <a:p>
            <a:endParaRPr lang="zh-CN" altLang="en-US" dirty="0" smtClean="0"/>
          </a:p>
          <a:p>
            <a:endParaRPr lang="en-US" altLang="zh-CN" dirty="0" smtClean="0">
              <a:effectLst/>
            </a:endParaRPr>
          </a:p>
          <a:p>
            <a:endParaRPr lang="en-US" altLang="zh-CN" dirty="0"/>
          </a:p>
          <a:p>
            <a:endParaRPr lang="en-US" altLang="zh-CN" dirty="0">
              <a:effectLst/>
            </a:endParaRPr>
          </a:p>
          <a:p>
            <a:endParaRPr lang="zh-CN" altLang="en-US" dirty="0">
              <a:effectLst/>
            </a:endParaRPr>
          </a:p>
        </p:txBody>
      </p:sp>
      <p:pic>
        <p:nvPicPr>
          <p:cNvPr id="7" name="图片 6"/>
          <p:cNvPicPr/>
          <p:nvPr/>
        </p:nvPicPr>
        <p:blipFill>
          <a:blip r:embed="rId3"/>
          <a:stretch>
            <a:fillRect/>
          </a:stretch>
        </p:blipFill>
        <p:spPr>
          <a:xfrm>
            <a:off x="6907360" y="4051231"/>
            <a:ext cx="4091874" cy="2046124"/>
          </a:xfrm>
          <a:prstGeom prst="rect">
            <a:avLst/>
          </a:prstGeom>
          <a:ln>
            <a:solidFill>
              <a:schemeClr val="tx1"/>
            </a:solidFill>
          </a:ln>
        </p:spPr>
      </p:pic>
      <p:pic>
        <p:nvPicPr>
          <p:cNvPr id="8" name="图片 7"/>
          <p:cNvPicPr/>
          <p:nvPr/>
        </p:nvPicPr>
        <p:blipFill>
          <a:blip r:embed="rId4"/>
          <a:stretch>
            <a:fillRect/>
          </a:stretch>
        </p:blipFill>
        <p:spPr>
          <a:xfrm>
            <a:off x="6907360" y="1240486"/>
            <a:ext cx="4086539" cy="2333002"/>
          </a:xfrm>
          <a:prstGeom prst="rect">
            <a:avLst/>
          </a:prstGeom>
          <a:ln>
            <a:solidFill>
              <a:schemeClr val="tx1"/>
            </a:solidFill>
          </a:ln>
        </p:spPr>
      </p:pic>
      <p:pic>
        <p:nvPicPr>
          <p:cNvPr id="9" name="图片 8"/>
          <p:cNvPicPr/>
          <p:nvPr/>
        </p:nvPicPr>
        <p:blipFill>
          <a:blip r:embed="rId5"/>
          <a:stretch>
            <a:fillRect/>
          </a:stretch>
        </p:blipFill>
        <p:spPr>
          <a:xfrm>
            <a:off x="1235460" y="4301271"/>
            <a:ext cx="4752528" cy="1625483"/>
          </a:xfrm>
          <a:prstGeom prst="rect">
            <a:avLst/>
          </a:prstGeom>
          <a:ln>
            <a:solidFill>
              <a:schemeClr val="tx1"/>
            </a:solidFill>
          </a:ln>
        </p:spPr>
      </p:pic>
      <p:sp>
        <p:nvSpPr>
          <p:cNvPr id="2" name="下箭头 1"/>
          <p:cNvSpPr/>
          <p:nvPr/>
        </p:nvSpPr>
        <p:spPr bwMode="auto">
          <a:xfrm>
            <a:off x="8760296" y="3608809"/>
            <a:ext cx="540060" cy="400483"/>
          </a:xfrm>
          <a:prstGeom prst="down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0" name="下箭头 9"/>
          <p:cNvSpPr/>
          <p:nvPr/>
        </p:nvSpPr>
        <p:spPr bwMode="auto">
          <a:xfrm rot="5400000">
            <a:off x="6147118" y="4739716"/>
            <a:ext cx="540060" cy="669155"/>
          </a:xfrm>
          <a:prstGeom prst="down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20256942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创建</a:t>
            </a:r>
            <a:r>
              <a:rPr lang="en-US" altLang="zh-CN" dirty="0"/>
              <a:t>Linux</a:t>
            </a:r>
            <a:r>
              <a:rPr lang="zh-CN" altLang="en-US" dirty="0"/>
              <a:t>基础架构</a:t>
            </a:r>
            <a:r>
              <a:rPr lang="zh-CN" altLang="en-US" dirty="0" smtClean="0"/>
              <a:t>虚拟机 </a:t>
            </a:r>
            <a:r>
              <a:rPr lang="en-US" altLang="zh-CN" dirty="0" smtClean="0"/>
              <a:t>(4)</a:t>
            </a:r>
            <a:endParaRPr lang="zh-CN" altLang="en-US" dirty="0"/>
          </a:p>
        </p:txBody>
      </p:sp>
      <p:sp>
        <p:nvSpPr>
          <p:cNvPr id="6" name="文本占位符 5"/>
          <p:cNvSpPr>
            <a:spLocks noGrp="1"/>
          </p:cNvSpPr>
          <p:nvPr>
            <p:ph type="body" sz="quarter" idx="10"/>
          </p:nvPr>
        </p:nvSpPr>
        <p:spPr/>
        <p:txBody>
          <a:bodyPr/>
          <a:lstStyle/>
          <a:p>
            <a:r>
              <a:rPr lang="zh-CN" altLang="en-US" dirty="0" smtClean="0"/>
              <a:t>虚拟机挂载安装</a:t>
            </a:r>
            <a:r>
              <a:rPr lang="en-US" altLang="zh-CN" dirty="0" smtClean="0"/>
              <a:t>Tools</a:t>
            </a:r>
            <a:r>
              <a:rPr lang="zh-CN" altLang="en-US" dirty="0" smtClean="0"/>
              <a:t>（</a:t>
            </a:r>
            <a:r>
              <a:rPr lang="en-US" altLang="zh-CN" dirty="0" err="1" smtClean="0"/>
              <a:t>PvDriver</a:t>
            </a:r>
            <a:r>
              <a:rPr lang="zh-CN" altLang="en-US" dirty="0" smtClean="0"/>
              <a:t>）</a:t>
            </a:r>
            <a:endParaRPr lang="en-US" altLang="zh-CN" dirty="0" smtClean="0"/>
          </a:p>
          <a:p>
            <a:endParaRPr lang="zh-CN" altLang="en-US" dirty="0"/>
          </a:p>
          <a:p>
            <a:endParaRPr lang="zh-CN" altLang="en-US" sz="1600" dirty="0"/>
          </a:p>
          <a:p>
            <a:endParaRPr lang="zh-CN" altLang="en-US" dirty="0" smtClean="0"/>
          </a:p>
          <a:p>
            <a:endParaRPr lang="en-US" altLang="zh-CN" dirty="0" smtClean="0">
              <a:effectLst/>
            </a:endParaRPr>
          </a:p>
          <a:p>
            <a:endParaRPr lang="en-US" altLang="zh-CN" dirty="0"/>
          </a:p>
          <a:p>
            <a:endParaRPr lang="en-US" altLang="zh-CN" dirty="0">
              <a:effectLst/>
            </a:endParaRPr>
          </a:p>
          <a:p>
            <a:endParaRPr lang="zh-CN" altLang="en-US" dirty="0">
              <a:effectLst/>
            </a:endParaRPr>
          </a:p>
        </p:txBody>
      </p:sp>
      <p:sp>
        <p:nvSpPr>
          <p:cNvPr id="10" name="下箭头 9"/>
          <p:cNvSpPr/>
          <p:nvPr/>
        </p:nvSpPr>
        <p:spPr bwMode="auto">
          <a:xfrm rot="16200000">
            <a:off x="5825970" y="3364452"/>
            <a:ext cx="540060" cy="669155"/>
          </a:xfrm>
          <a:prstGeom prst="down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pic>
        <p:nvPicPr>
          <p:cNvPr id="11" name="图片 10"/>
          <p:cNvPicPr/>
          <p:nvPr/>
        </p:nvPicPr>
        <p:blipFill rotWithShape="1">
          <a:blip r:embed="rId3"/>
          <a:srcRect l="1640" t="43063" r="21274" b="8586"/>
          <a:stretch/>
        </p:blipFill>
        <p:spPr>
          <a:xfrm>
            <a:off x="1594800" y="2636912"/>
            <a:ext cx="3924436" cy="2922964"/>
          </a:xfrm>
          <a:prstGeom prst="rect">
            <a:avLst/>
          </a:prstGeom>
          <a:ln>
            <a:solidFill>
              <a:schemeClr val="bg1">
                <a:lumMod val="85000"/>
              </a:schemeClr>
            </a:solidFill>
          </a:ln>
        </p:spPr>
      </p:pic>
      <p:pic>
        <p:nvPicPr>
          <p:cNvPr id="12" name="图片 11"/>
          <p:cNvPicPr/>
          <p:nvPr/>
        </p:nvPicPr>
        <p:blipFill>
          <a:blip r:embed="rId4"/>
          <a:stretch>
            <a:fillRect/>
          </a:stretch>
        </p:blipFill>
        <p:spPr>
          <a:xfrm>
            <a:off x="6685960" y="2592072"/>
            <a:ext cx="4740440" cy="2753975"/>
          </a:xfrm>
          <a:prstGeom prst="rect">
            <a:avLst/>
          </a:prstGeom>
          <a:ln>
            <a:solidFill>
              <a:schemeClr val="bg1">
                <a:lumMod val="85000"/>
              </a:schemeClr>
            </a:solidFill>
          </a:ln>
        </p:spPr>
      </p:pic>
    </p:spTree>
    <p:extLst>
      <p:ext uri="{BB962C8B-B14F-4D97-AF65-F5344CB8AC3E}">
        <p14:creationId xmlns:p14="http://schemas.microsoft.com/office/powerpoint/2010/main" val="35169873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安装</a:t>
            </a:r>
            <a:r>
              <a:rPr lang="en-US" altLang="zh-CN" dirty="0"/>
              <a:t>ITA/</a:t>
            </a:r>
            <a:r>
              <a:rPr lang="en-US" altLang="zh-CN" dirty="0" err="1"/>
              <a:t>GaussDB</a:t>
            </a:r>
            <a:r>
              <a:rPr lang="en-US" altLang="zh-CN" dirty="0"/>
              <a:t>/HDC/WI/License</a:t>
            </a:r>
            <a:endParaRPr lang="zh-CN" altLang="en-US" dirty="0"/>
          </a:p>
        </p:txBody>
      </p:sp>
      <p:pic>
        <p:nvPicPr>
          <p:cNvPr id="5" name="图片 4"/>
          <p:cNvPicPr/>
          <p:nvPr/>
        </p:nvPicPr>
        <p:blipFill>
          <a:blip r:embed="rId3"/>
          <a:stretch>
            <a:fillRect/>
          </a:stretch>
        </p:blipFill>
        <p:spPr>
          <a:xfrm>
            <a:off x="1008063" y="1251845"/>
            <a:ext cx="5087937" cy="2897236"/>
          </a:xfrm>
          <a:prstGeom prst="rect">
            <a:avLst/>
          </a:prstGeom>
          <a:ln>
            <a:solidFill>
              <a:schemeClr val="bg1">
                <a:lumMod val="85000"/>
              </a:schemeClr>
            </a:solidFill>
          </a:ln>
        </p:spPr>
      </p:pic>
      <p:pic>
        <p:nvPicPr>
          <p:cNvPr id="6" name="图片 5"/>
          <p:cNvPicPr/>
          <p:nvPr/>
        </p:nvPicPr>
        <p:blipFill>
          <a:blip r:embed="rId4"/>
          <a:stretch>
            <a:fillRect/>
          </a:stretch>
        </p:blipFill>
        <p:spPr>
          <a:xfrm>
            <a:off x="7212124" y="1259485"/>
            <a:ext cx="3959225" cy="1332865"/>
          </a:xfrm>
          <a:prstGeom prst="rect">
            <a:avLst/>
          </a:prstGeom>
          <a:ln>
            <a:solidFill>
              <a:schemeClr val="bg1">
                <a:lumMod val="85000"/>
              </a:schemeClr>
            </a:solidFill>
          </a:ln>
        </p:spPr>
      </p:pic>
      <p:pic>
        <p:nvPicPr>
          <p:cNvPr id="7" name="图片 6"/>
          <p:cNvPicPr/>
          <p:nvPr/>
        </p:nvPicPr>
        <p:blipFill>
          <a:blip r:embed="rId5"/>
          <a:stretch>
            <a:fillRect/>
          </a:stretch>
        </p:blipFill>
        <p:spPr>
          <a:xfrm>
            <a:off x="7212124" y="3237843"/>
            <a:ext cx="3989070" cy="1353820"/>
          </a:xfrm>
          <a:prstGeom prst="rect">
            <a:avLst/>
          </a:prstGeom>
          <a:ln>
            <a:solidFill>
              <a:schemeClr val="bg1">
                <a:lumMod val="85000"/>
              </a:schemeClr>
            </a:solidFill>
          </a:ln>
        </p:spPr>
      </p:pic>
      <p:pic>
        <p:nvPicPr>
          <p:cNvPr id="8" name="图片 7"/>
          <p:cNvPicPr/>
          <p:nvPr/>
        </p:nvPicPr>
        <p:blipFill>
          <a:blip r:embed="rId6"/>
          <a:stretch>
            <a:fillRect/>
          </a:stretch>
        </p:blipFill>
        <p:spPr>
          <a:xfrm>
            <a:off x="6170128" y="5239189"/>
            <a:ext cx="5274310" cy="802005"/>
          </a:xfrm>
          <a:prstGeom prst="rect">
            <a:avLst/>
          </a:prstGeom>
          <a:ln>
            <a:solidFill>
              <a:schemeClr val="bg1">
                <a:lumMod val="85000"/>
              </a:schemeClr>
            </a:solidFill>
          </a:ln>
        </p:spPr>
      </p:pic>
      <p:pic>
        <p:nvPicPr>
          <p:cNvPr id="9" name="图片 8"/>
          <p:cNvPicPr/>
          <p:nvPr/>
        </p:nvPicPr>
        <p:blipFill>
          <a:blip r:embed="rId7"/>
          <a:stretch>
            <a:fillRect/>
          </a:stretch>
        </p:blipFill>
        <p:spPr>
          <a:xfrm>
            <a:off x="1163452" y="5185532"/>
            <a:ext cx="4028440" cy="909320"/>
          </a:xfrm>
          <a:prstGeom prst="rect">
            <a:avLst/>
          </a:prstGeom>
          <a:ln>
            <a:solidFill>
              <a:schemeClr val="bg1">
                <a:lumMod val="85000"/>
              </a:schemeClr>
            </a:solidFill>
          </a:ln>
        </p:spPr>
      </p:pic>
      <p:sp>
        <p:nvSpPr>
          <p:cNvPr id="3" name="右箭头 2"/>
          <p:cNvSpPr/>
          <p:nvPr/>
        </p:nvSpPr>
        <p:spPr bwMode="auto">
          <a:xfrm>
            <a:off x="6232819" y="1752384"/>
            <a:ext cx="842486" cy="432048"/>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0" name="下箭头 9"/>
          <p:cNvSpPr/>
          <p:nvPr/>
        </p:nvSpPr>
        <p:spPr bwMode="auto">
          <a:xfrm>
            <a:off x="8807283" y="2700463"/>
            <a:ext cx="432048" cy="404501"/>
          </a:xfrm>
          <a:prstGeom prst="down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2" name="下箭头 11"/>
          <p:cNvSpPr/>
          <p:nvPr/>
        </p:nvSpPr>
        <p:spPr bwMode="auto">
          <a:xfrm>
            <a:off x="8807283" y="4711869"/>
            <a:ext cx="432048" cy="404501"/>
          </a:xfrm>
          <a:prstGeom prst="down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1" name="左箭头 10"/>
          <p:cNvSpPr/>
          <p:nvPr/>
        </p:nvSpPr>
        <p:spPr bwMode="auto">
          <a:xfrm>
            <a:off x="5285402" y="5442169"/>
            <a:ext cx="756084" cy="396044"/>
          </a:xfrm>
          <a:prstGeom prst="lef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32323346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安装</a:t>
            </a:r>
            <a:r>
              <a:rPr lang="en-US" altLang="zh-CN" dirty="0" err="1" smtClean="0"/>
              <a:t>vAG</a:t>
            </a:r>
            <a:r>
              <a:rPr lang="en-US" altLang="zh-CN" dirty="0" smtClean="0"/>
              <a:t>/</a:t>
            </a:r>
            <a:r>
              <a:rPr lang="en-US" altLang="zh-CN" dirty="0" err="1" smtClean="0"/>
              <a:t>vLB</a:t>
            </a:r>
            <a:r>
              <a:rPr lang="en-US" altLang="zh-CN" dirty="0" smtClean="0"/>
              <a:t> (1)</a:t>
            </a:r>
            <a:endParaRPr lang="zh-CN" altLang="en-US" dirty="0"/>
          </a:p>
        </p:txBody>
      </p:sp>
      <p:pic>
        <p:nvPicPr>
          <p:cNvPr id="13" name="图片 12"/>
          <p:cNvPicPr/>
          <p:nvPr/>
        </p:nvPicPr>
        <p:blipFill>
          <a:blip r:embed="rId3"/>
          <a:stretch>
            <a:fillRect/>
          </a:stretch>
        </p:blipFill>
        <p:spPr>
          <a:xfrm>
            <a:off x="1008063" y="1240983"/>
            <a:ext cx="4880226" cy="2808312"/>
          </a:xfrm>
          <a:prstGeom prst="rect">
            <a:avLst/>
          </a:prstGeom>
          <a:ln>
            <a:solidFill>
              <a:schemeClr val="bg1">
                <a:lumMod val="85000"/>
              </a:schemeClr>
            </a:solidFill>
          </a:ln>
        </p:spPr>
      </p:pic>
      <p:pic>
        <p:nvPicPr>
          <p:cNvPr id="14" name="图片 13"/>
          <p:cNvPicPr/>
          <p:nvPr/>
        </p:nvPicPr>
        <p:blipFill>
          <a:blip r:embed="rId4"/>
          <a:stretch>
            <a:fillRect/>
          </a:stretch>
        </p:blipFill>
        <p:spPr>
          <a:xfrm>
            <a:off x="6456040" y="1252830"/>
            <a:ext cx="5016823" cy="2796466"/>
          </a:xfrm>
          <a:prstGeom prst="rect">
            <a:avLst/>
          </a:prstGeom>
          <a:ln>
            <a:solidFill>
              <a:schemeClr val="bg1">
                <a:lumMod val="85000"/>
              </a:schemeClr>
            </a:solidFill>
          </a:ln>
        </p:spPr>
      </p:pic>
      <p:pic>
        <p:nvPicPr>
          <p:cNvPr id="15" name="图片 14"/>
          <p:cNvPicPr/>
          <p:nvPr/>
        </p:nvPicPr>
        <p:blipFill>
          <a:blip r:embed="rId5"/>
          <a:stretch>
            <a:fillRect/>
          </a:stretch>
        </p:blipFill>
        <p:spPr>
          <a:xfrm>
            <a:off x="6996100" y="4842487"/>
            <a:ext cx="3655060" cy="1233170"/>
          </a:xfrm>
          <a:prstGeom prst="rect">
            <a:avLst/>
          </a:prstGeom>
          <a:ln>
            <a:solidFill>
              <a:schemeClr val="bg1">
                <a:lumMod val="85000"/>
              </a:schemeClr>
            </a:solidFill>
          </a:ln>
        </p:spPr>
      </p:pic>
      <p:pic>
        <p:nvPicPr>
          <p:cNvPr id="16" name="图片 15"/>
          <p:cNvPicPr/>
          <p:nvPr/>
        </p:nvPicPr>
        <p:blipFill>
          <a:blip r:embed="rId6"/>
          <a:stretch>
            <a:fillRect/>
          </a:stretch>
        </p:blipFill>
        <p:spPr>
          <a:xfrm>
            <a:off x="1919536" y="5049180"/>
            <a:ext cx="3648710" cy="819785"/>
          </a:xfrm>
          <a:prstGeom prst="rect">
            <a:avLst/>
          </a:prstGeom>
          <a:ln>
            <a:solidFill>
              <a:schemeClr val="bg1">
                <a:lumMod val="85000"/>
              </a:schemeClr>
            </a:solidFill>
          </a:ln>
        </p:spPr>
      </p:pic>
      <p:sp>
        <p:nvSpPr>
          <p:cNvPr id="4" name="右箭头 3"/>
          <p:cNvSpPr/>
          <p:nvPr/>
        </p:nvSpPr>
        <p:spPr bwMode="auto">
          <a:xfrm>
            <a:off x="5932258" y="2465118"/>
            <a:ext cx="468052" cy="459825"/>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7" name="下箭头 16"/>
          <p:cNvSpPr/>
          <p:nvPr/>
        </p:nvSpPr>
        <p:spPr bwMode="auto">
          <a:xfrm>
            <a:off x="8544272" y="4234938"/>
            <a:ext cx="540060" cy="432048"/>
          </a:xfrm>
          <a:prstGeom prst="down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8" name="左箭头 17"/>
          <p:cNvSpPr/>
          <p:nvPr/>
        </p:nvSpPr>
        <p:spPr bwMode="auto">
          <a:xfrm>
            <a:off x="5706109" y="5193196"/>
            <a:ext cx="1152128" cy="416816"/>
          </a:xfrm>
          <a:prstGeom prst="lef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16481959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a:t>FusionAccess</a:t>
            </a:r>
            <a:r>
              <a:rPr lang="zh-CN" altLang="en-US" dirty="0"/>
              <a:t>内部有丰富的管理组件，包含</a:t>
            </a:r>
            <a:r>
              <a:rPr lang="en-US" altLang="zh-CN" dirty="0" err="1"/>
              <a:t>vAG</a:t>
            </a:r>
            <a:r>
              <a:rPr lang="zh-CN" altLang="en-US" dirty="0"/>
              <a:t>、</a:t>
            </a:r>
            <a:r>
              <a:rPr lang="en-US" altLang="zh-CN" dirty="0" err="1"/>
              <a:t>vLB</a:t>
            </a:r>
            <a:r>
              <a:rPr lang="zh-CN" altLang="en-US" dirty="0"/>
              <a:t>、</a:t>
            </a:r>
            <a:r>
              <a:rPr lang="en-US" altLang="zh-CN" dirty="0"/>
              <a:t>ITA</a:t>
            </a:r>
            <a:r>
              <a:rPr lang="zh-CN" altLang="en-US" dirty="0"/>
              <a:t>、</a:t>
            </a:r>
            <a:r>
              <a:rPr lang="en-US" altLang="zh-CN" dirty="0"/>
              <a:t>WI</a:t>
            </a:r>
            <a:r>
              <a:rPr lang="zh-CN" altLang="en-US" dirty="0"/>
              <a:t>、</a:t>
            </a:r>
            <a:r>
              <a:rPr lang="en-US" altLang="zh-CN" dirty="0" err="1"/>
              <a:t>GaussDB</a:t>
            </a:r>
            <a:r>
              <a:rPr lang="zh-CN" altLang="en-US" dirty="0"/>
              <a:t>、</a:t>
            </a:r>
            <a:r>
              <a:rPr lang="en-US" altLang="zh-CN" dirty="0"/>
              <a:t>HDC</a:t>
            </a:r>
            <a:r>
              <a:rPr lang="zh-CN" altLang="en-US" dirty="0"/>
              <a:t>等，它们都安装在虚拟机中，我们称这些虚拟机为“基础架构虚拟机”。</a:t>
            </a:r>
            <a:endParaRPr lang="en-US" altLang="zh-CN" dirty="0"/>
          </a:p>
          <a:p>
            <a:r>
              <a:rPr lang="zh-CN" altLang="en-US" dirty="0"/>
              <a:t>除了自身特有组件外，和整个现网其他组件也有交互，包含域相关的</a:t>
            </a:r>
            <a:r>
              <a:rPr lang="en-US" altLang="zh-CN" dirty="0"/>
              <a:t>AD</a:t>
            </a:r>
            <a:r>
              <a:rPr lang="zh-CN" altLang="en-US" dirty="0"/>
              <a:t>组件、域名解析相关的</a:t>
            </a:r>
            <a:r>
              <a:rPr lang="en-US" altLang="zh-CN" dirty="0"/>
              <a:t>DNS</a:t>
            </a:r>
            <a:r>
              <a:rPr lang="zh-CN" altLang="en-US" dirty="0"/>
              <a:t>组件、网络相关的</a:t>
            </a:r>
            <a:r>
              <a:rPr lang="en-US" altLang="zh-CN" dirty="0"/>
              <a:t>DHCP</a:t>
            </a:r>
            <a:r>
              <a:rPr lang="zh-CN" altLang="en-US" dirty="0"/>
              <a:t>组件。</a:t>
            </a:r>
          </a:p>
          <a:p>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安装</a:t>
            </a:r>
            <a:r>
              <a:rPr lang="en-US" altLang="zh-CN" dirty="0" err="1" smtClean="0"/>
              <a:t>vAG</a:t>
            </a:r>
            <a:r>
              <a:rPr lang="en-US" altLang="zh-CN" dirty="0" smtClean="0"/>
              <a:t>/</a:t>
            </a:r>
            <a:r>
              <a:rPr lang="en-US" altLang="zh-CN" dirty="0" err="1" smtClean="0"/>
              <a:t>vLB</a:t>
            </a:r>
            <a:r>
              <a:rPr lang="en-US" altLang="zh-CN" dirty="0" smtClean="0"/>
              <a:t> (2)</a:t>
            </a:r>
            <a:endParaRPr lang="zh-CN" altLang="en-US" dirty="0"/>
          </a:p>
        </p:txBody>
      </p:sp>
      <p:sp>
        <p:nvSpPr>
          <p:cNvPr id="4" name="右箭头 3"/>
          <p:cNvSpPr/>
          <p:nvPr/>
        </p:nvSpPr>
        <p:spPr bwMode="auto">
          <a:xfrm>
            <a:off x="5802434" y="1557134"/>
            <a:ext cx="599014" cy="459825"/>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7" name="下箭头 16"/>
          <p:cNvSpPr/>
          <p:nvPr/>
        </p:nvSpPr>
        <p:spPr bwMode="auto">
          <a:xfrm>
            <a:off x="8268859" y="2355424"/>
            <a:ext cx="507644" cy="360040"/>
          </a:xfrm>
          <a:prstGeom prst="down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8" name="左箭头 17"/>
          <p:cNvSpPr/>
          <p:nvPr/>
        </p:nvSpPr>
        <p:spPr bwMode="auto">
          <a:xfrm>
            <a:off x="5790551" y="5796207"/>
            <a:ext cx="610897" cy="416816"/>
          </a:xfrm>
          <a:prstGeom prst="lef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pic>
        <p:nvPicPr>
          <p:cNvPr id="10" name="图片 9"/>
          <p:cNvPicPr/>
          <p:nvPr/>
        </p:nvPicPr>
        <p:blipFill rotWithShape="1">
          <a:blip r:embed="rId3"/>
          <a:srcRect b="30121"/>
          <a:stretch/>
        </p:blipFill>
        <p:spPr>
          <a:xfrm>
            <a:off x="1063411" y="1225215"/>
            <a:ext cx="4572508" cy="1871476"/>
          </a:xfrm>
          <a:prstGeom prst="rect">
            <a:avLst/>
          </a:prstGeom>
          <a:ln>
            <a:solidFill>
              <a:schemeClr val="bg1">
                <a:lumMod val="85000"/>
              </a:schemeClr>
            </a:solidFill>
          </a:ln>
        </p:spPr>
      </p:pic>
      <p:pic>
        <p:nvPicPr>
          <p:cNvPr id="11" name="图片 10"/>
          <p:cNvPicPr/>
          <p:nvPr/>
        </p:nvPicPr>
        <p:blipFill rotWithShape="1">
          <a:blip r:embed="rId4"/>
          <a:srcRect b="22422"/>
          <a:stretch/>
        </p:blipFill>
        <p:spPr>
          <a:xfrm>
            <a:off x="6599267" y="1225215"/>
            <a:ext cx="3846830" cy="1123665"/>
          </a:xfrm>
          <a:prstGeom prst="rect">
            <a:avLst/>
          </a:prstGeom>
          <a:ln>
            <a:solidFill>
              <a:schemeClr val="bg1">
                <a:lumMod val="85000"/>
              </a:schemeClr>
            </a:solidFill>
          </a:ln>
        </p:spPr>
      </p:pic>
      <p:pic>
        <p:nvPicPr>
          <p:cNvPr id="12" name="图片 11"/>
          <p:cNvPicPr/>
          <p:nvPr/>
        </p:nvPicPr>
        <p:blipFill>
          <a:blip r:embed="rId5"/>
          <a:stretch>
            <a:fillRect/>
          </a:stretch>
        </p:blipFill>
        <p:spPr>
          <a:xfrm>
            <a:off x="6577676" y="2813342"/>
            <a:ext cx="3890010" cy="873760"/>
          </a:xfrm>
          <a:prstGeom prst="rect">
            <a:avLst/>
          </a:prstGeom>
          <a:ln>
            <a:solidFill>
              <a:schemeClr val="tx1"/>
            </a:solidFill>
          </a:ln>
        </p:spPr>
      </p:pic>
      <p:pic>
        <p:nvPicPr>
          <p:cNvPr id="19" name="图片 18"/>
          <p:cNvPicPr/>
          <p:nvPr/>
        </p:nvPicPr>
        <p:blipFill rotWithShape="1">
          <a:blip r:embed="rId6"/>
          <a:srcRect b="23013"/>
          <a:stretch/>
        </p:blipFill>
        <p:spPr>
          <a:xfrm>
            <a:off x="6775279" y="4151564"/>
            <a:ext cx="3631565" cy="1066222"/>
          </a:xfrm>
          <a:prstGeom prst="rect">
            <a:avLst/>
          </a:prstGeom>
          <a:ln>
            <a:solidFill>
              <a:schemeClr val="tx1"/>
            </a:solidFill>
          </a:ln>
        </p:spPr>
      </p:pic>
      <p:pic>
        <p:nvPicPr>
          <p:cNvPr id="20" name="图片 19"/>
          <p:cNvPicPr/>
          <p:nvPr/>
        </p:nvPicPr>
        <p:blipFill rotWithShape="1">
          <a:blip r:embed="rId7"/>
          <a:srcRect b="33142"/>
          <a:stretch/>
        </p:blipFill>
        <p:spPr>
          <a:xfrm>
            <a:off x="6693880" y="5683231"/>
            <a:ext cx="3657600" cy="642768"/>
          </a:xfrm>
          <a:prstGeom prst="rect">
            <a:avLst/>
          </a:prstGeom>
          <a:ln>
            <a:solidFill>
              <a:schemeClr val="tx1"/>
            </a:solidFill>
          </a:ln>
        </p:spPr>
      </p:pic>
      <p:pic>
        <p:nvPicPr>
          <p:cNvPr id="22" name="图片 21"/>
          <p:cNvPicPr/>
          <p:nvPr/>
        </p:nvPicPr>
        <p:blipFill rotWithShape="1">
          <a:blip r:embed="rId8"/>
          <a:srcRect b="44612"/>
          <a:stretch/>
        </p:blipFill>
        <p:spPr>
          <a:xfrm>
            <a:off x="1240289" y="5348808"/>
            <a:ext cx="4407535" cy="914106"/>
          </a:xfrm>
          <a:prstGeom prst="rect">
            <a:avLst/>
          </a:prstGeom>
          <a:ln>
            <a:solidFill>
              <a:schemeClr val="tx1"/>
            </a:solidFill>
          </a:ln>
        </p:spPr>
      </p:pic>
      <p:pic>
        <p:nvPicPr>
          <p:cNvPr id="23" name="图片 22"/>
          <p:cNvPicPr/>
          <p:nvPr/>
        </p:nvPicPr>
        <p:blipFill>
          <a:blip r:embed="rId9"/>
          <a:stretch>
            <a:fillRect/>
          </a:stretch>
        </p:blipFill>
        <p:spPr>
          <a:xfrm>
            <a:off x="1411327" y="3897052"/>
            <a:ext cx="3876675" cy="871220"/>
          </a:xfrm>
          <a:prstGeom prst="rect">
            <a:avLst/>
          </a:prstGeom>
          <a:ln>
            <a:solidFill>
              <a:schemeClr val="tx1"/>
            </a:solidFill>
          </a:ln>
        </p:spPr>
      </p:pic>
      <p:sp>
        <p:nvSpPr>
          <p:cNvPr id="24" name="右箭头 23"/>
          <p:cNvSpPr/>
          <p:nvPr/>
        </p:nvSpPr>
        <p:spPr bwMode="auto">
          <a:xfrm rot="16200000">
            <a:off x="2994733" y="4835658"/>
            <a:ext cx="452883" cy="445763"/>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5" name="下箭头 24"/>
          <p:cNvSpPr/>
          <p:nvPr/>
        </p:nvSpPr>
        <p:spPr bwMode="auto">
          <a:xfrm>
            <a:off x="8268857" y="3721296"/>
            <a:ext cx="507644" cy="360040"/>
          </a:xfrm>
          <a:prstGeom prst="down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6" name="下箭头 25"/>
          <p:cNvSpPr/>
          <p:nvPr/>
        </p:nvSpPr>
        <p:spPr bwMode="auto">
          <a:xfrm>
            <a:off x="8268857" y="5241124"/>
            <a:ext cx="507644" cy="360040"/>
          </a:xfrm>
          <a:prstGeom prst="down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13867833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知识小考</a:t>
            </a:r>
            <a:endParaRPr lang="zh-CN" altLang="en-US" dirty="0"/>
          </a:p>
        </p:txBody>
      </p:sp>
      <p:sp>
        <p:nvSpPr>
          <p:cNvPr id="3" name="文本占位符 2"/>
          <p:cNvSpPr>
            <a:spLocks noGrp="1"/>
          </p:cNvSpPr>
          <p:nvPr>
            <p:ph type="body" sz="quarter" idx="10"/>
          </p:nvPr>
        </p:nvSpPr>
        <p:spPr/>
        <p:txBody>
          <a:bodyPr/>
          <a:lstStyle/>
          <a:p>
            <a:r>
              <a:rPr lang="zh-CN" altLang="en-US" dirty="0"/>
              <a:t>如果在您所在公司安装桌面云组件，你会怎么规划？请分享您的规划。</a:t>
            </a:r>
            <a:endParaRPr lang="en-US" altLang="zh-CN" dirty="0"/>
          </a:p>
          <a:p>
            <a:pPr marL="0" indent="0">
              <a:buNone/>
            </a:pPr>
            <a:endParaRPr lang="en-US" altLang="zh-CN" dirty="0"/>
          </a:p>
          <a:p>
            <a:pPr marL="0" indent="0">
              <a:buNone/>
            </a:pPr>
            <a:r>
              <a:rPr lang="en-US" altLang="zh-CN" dirty="0" smtClean="0"/>
              <a:t/>
            </a:r>
            <a:br>
              <a:rPr lang="en-US" altLang="zh-CN" dirty="0" smtClean="0"/>
            </a:br>
            <a:endParaRPr lang="en-US" altLang="zh-CN" dirty="0" smtClean="0"/>
          </a:p>
          <a:p>
            <a:pPr lvl="1"/>
            <a:endParaRPr lang="en-US" altLang="zh-CN" dirty="0" smtClean="0"/>
          </a:p>
          <a:p>
            <a:pPr lvl="1"/>
            <a:endParaRPr lang="zh-CN" altLang="en-US" dirty="0"/>
          </a:p>
        </p:txBody>
      </p:sp>
      <p:grpSp>
        <p:nvGrpSpPr>
          <p:cNvPr id="17" name="组合 16"/>
          <p:cNvGrpSpPr/>
          <p:nvPr/>
        </p:nvGrpSpPr>
        <p:grpSpPr>
          <a:xfrm>
            <a:off x="1179265" y="2135292"/>
            <a:ext cx="9790209" cy="3764556"/>
            <a:chOff x="1887639" y="3532401"/>
            <a:chExt cx="20587893" cy="7916508"/>
          </a:xfrm>
        </p:grpSpPr>
        <p:sp>
          <p:nvSpPr>
            <p:cNvPr id="18" name="Freeform 1"/>
            <p:cNvSpPr>
              <a:spLocks noChangeArrowheads="1"/>
            </p:cNvSpPr>
            <p:nvPr/>
          </p:nvSpPr>
          <p:spPr bwMode="auto">
            <a:xfrm rot="5400000">
              <a:off x="15203313" y="4176691"/>
              <a:ext cx="7747041" cy="6797396"/>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59C8D5"/>
            </a:solidFill>
            <a:ln>
              <a:noFill/>
            </a:ln>
            <a:effectLst/>
          </p:spPr>
          <p:txBody>
            <a:bodyPr wrap="none" lIns="243770" tIns="121885" rIns="243770" bIns="121885" anchor="ctr"/>
            <a:lstStyle/>
            <a:p>
              <a:endParaRPr lang="en-US" sz="1600" dirty="0">
                <a:latin typeface="+mj-ea"/>
                <a:ea typeface="+mj-ea"/>
              </a:endParaRPr>
            </a:p>
          </p:txBody>
        </p:sp>
        <p:sp>
          <p:nvSpPr>
            <p:cNvPr id="19" name="Freeform 1"/>
            <p:cNvSpPr>
              <a:spLocks noChangeArrowheads="1"/>
            </p:cNvSpPr>
            <p:nvPr/>
          </p:nvSpPr>
          <p:spPr bwMode="auto">
            <a:xfrm rot="5594423" flipV="1">
              <a:off x="1414246" y="4005794"/>
              <a:ext cx="7747040" cy="6800254"/>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84D0A2"/>
            </a:solidFill>
            <a:ln>
              <a:noFill/>
            </a:ln>
            <a:effectLst/>
          </p:spPr>
          <p:txBody>
            <a:bodyPr wrap="none" lIns="243770" tIns="121885" rIns="243770" bIns="121885" anchor="ctr"/>
            <a:lstStyle/>
            <a:p>
              <a:endParaRPr lang="en-US" sz="1600" dirty="0">
                <a:latin typeface="+mj-ea"/>
                <a:ea typeface="+mj-ea"/>
              </a:endParaRPr>
            </a:p>
          </p:txBody>
        </p:sp>
        <p:sp>
          <p:nvSpPr>
            <p:cNvPr id="23" name="Freeform 2"/>
            <p:cNvSpPr>
              <a:spLocks noChangeArrowheads="1"/>
            </p:cNvSpPr>
            <p:nvPr/>
          </p:nvSpPr>
          <p:spPr bwMode="auto">
            <a:xfrm>
              <a:off x="8857967" y="7559088"/>
              <a:ext cx="1882192" cy="1221211"/>
            </a:xfrm>
            <a:custGeom>
              <a:avLst/>
              <a:gdLst>
                <a:gd name="T0" fmla="*/ 1514 w 2315"/>
                <a:gd name="T1" fmla="*/ 1502 h 1503"/>
                <a:gd name="T2" fmla="*/ 1514 w 2315"/>
                <a:gd name="T3" fmla="*/ 1502 h 1503"/>
                <a:gd name="T4" fmla="*/ 543 w 2315"/>
                <a:gd name="T5" fmla="*/ 1189 h 1503"/>
                <a:gd name="T6" fmla="*/ 15 w 2315"/>
                <a:gd name="T7" fmla="*/ 472 h 1503"/>
                <a:gd name="T8" fmla="*/ 50 w 2315"/>
                <a:gd name="T9" fmla="*/ 353 h 1503"/>
                <a:gd name="T10" fmla="*/ 1024 w 2315"/>
                <a:gd name="T11" fmla="*/ 0 h 1503"/>
                <a:gd name="T12" fmla="*/ 1093 w 2315"/>
                <a:gd name="T13" fmla="*/ 0 h 1503"/>
                <a:gd name="T14" fmla="*/ 2277 w 2315"/>
                <a:gd name="T15" fmla="*/ 572 h 1503"/>
                <a:gd name="T16" fmla="*/ 2295 w 2315"/>
                <a:gd name="T17" fmla="*/ 689 h 1503"/>
                <a:gd name="T18" fmla="*/ 2142 w 2315"/>
                <a:gd name="T19" fmla="*/ 1338 h 1503"/>
                <a:gd name="T20" fmla="*/ 2062 w 2315"/>
                <a:gd name="T21" fmla="*/ 1433 h 1503"/>
                <a:gd name="T22" fmla="*/ 1514 w 2315"/>
                <a:gd name="T23" fmla="*/ 1502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5" h="1503">
                  <a:moveTo>
                    <a:pt x="1514" y="1502"/>
                  </a:moveTo>
                  <a:lnTo>
                    <a:pt x="1514" y="1502"/>
                  </a:lnTo>
                  <a:cubicBezTo>
                    <a:pt x="1141" y="1502"/>
                    <a:pt x="812" y="1396"/>
                    <a:pt x="543" y="1189"/>
                  </a:cubicBezTo>
                  <a:cubicBezTo>
                    <a:pt x="312" y="1012"/>
                    <a:pt x="129" y="766"/>
                    <a:pt x="15" y="472"/>
                  </a:cubicBezTo>
                  <a:cubicBezTo>
                    <a:pt x="0" y="430"/>
                    <a:pt x="13" y="379"/>
                    <a:pt x="50" y="353"/>
                  </a:cubicBezTo>
                  <a:cubicBezTo>
                    <a:pt x="365" y="117"/>
                    <a:pt x="693" y="0"/>
                    <a:pt x="1024" y="0"/>
                  </a:cubicBezTo>
                  <a:cubicBezTo>
                    <a:pt x="1048" y="0"/>
                    <a:pt x="1072" y="0"/>
                    <a:pt x="1093" y="0"/>
                  </a:cubicBezTo>
                  <a:cubicBezTo>
                    <a:pt x="1729" y="32"/>
                    <a:pt x="2192" y="482"/>
                    <a:pt x="2277" y="572"/>
                  </a:cubicBezTo>
                  <a:cubicBezTo>
                    <a:pt x="2309" y="604"/>
                    <a:pt x="2314" y="649"/>
                    <a:pt x="2295" y="689"/>
                  </a:cubicBezTo>
                  <a:cubicBezTo>
                    <a:pt x="2182" y="922"/>
                    <a:pt x="2150" y="1168"/>
                    <a:pt x="2142" y="1338"/>
                  </a:cubicBezTo>
                  <a:cubicBezTo>
                    <a:pt x="2142" y="1383"/>
                    <a:pt x="2107" y="1423"/>
                    <a:pt x="2062" y="1433"/>
                  </a:cubicBezTo>
                  <a:cubicBezTo>
                    <a:pt x="1872" y="1478"/>
                    <a:pt x="1689" y="1502"/>
                    <a:pt x="1514" y="1502"/>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24" name="Freeform 3"/>
            <p:cNvSpPr>
              <a:spLocks noChangeArrowheads="1"/>
            </p:cNvSpPr>
            <p:nvPr/>
          </p:nvSpPr>
          <p:spPr bwMode="auto">
            <a:xfrm>
              <a:off x="8764575" y="7472885"/>
              <a:ext cx="2068975" cy="1390025"/>
            </a:xfrm>
            <a:custGeom>
              <a:avLst/>
              <a:gdLst>
                <a:gd name="T0" fmla="*/ 1139 w 2544"/>
                <a:gd name="T1" fmla="*/ 207 h 1709"/>
                <a:gd name="T2" fmla="*/ 1139 w 2544"/>
                <a:gd name="T3" fmla="*/ 207 h 1709"/>
                <a:gd name="T4" fmla="*/ 1203 w 2544"/>
                <a:gd name="T5" fmla="*/ 207 h 1709"/>
                <a:gd name="T6" fmla="*/ 2318 w 2544"/>
                <a:gd name="T7" fmla="*/ 747 h 1709"/>
                <a:gd name="T8" fmla="*/ 2153 w 2544"/>
                <a:gd name="T9" fmla="*/ 1436 h 1709"/>
                <a:gd name="T10" fmla="*/ 1629 w 2544"/>
                <a:gd name="T11" fmla="*/ 1501 h 1709"/>
                <a:gd name="T12" fmla="*/ 228 w 2544"/>
                <a:gd name="T13" fmla="*/ 538 h 1709"/>
                <a:gd name="T14" fmla="*/ 1139 w 2544"/>
                <a:gd name="T15" fmla="*/ 207 h 1709"/>
                <a:gd name="T16" fmla="*/ 1139 w 2544"/>
                <a:gd name="T17" fmla="*/ 0 h 1709"/>
                <a:gd name="T18" fmla="*/ 1139 w 2544"/>
                <a:gd name="T19" fmla="*/ 0 h 1709"/>
                <a:gd name="T20" fmla="*/ 104 w 2544"/>
                <a:gd name="T21" fmla="*/ 371 h 1709"/>
                <a:gd name="T22" fmla="*/ 35 w 2544"/>
                <a:gd name="T23" fmla="*/ 612 h 1709"/>
                <a:gd name="T24" fmla="*/ 594 w 2544"/>
                <a:gd name="T25" fmla="*/ 1375 h 1709"/>
                <a:gd name="T26" fmla="*/ 1629 w 2544"/>
                <a:gd name="T27" fmla="*/ 1708 h 1709"/>
                <a:gd name="T28" fmla="*/ 2204 w 2544"/>
                <a:gd name="T29" fmla="*/ 1637 h 1709"/>
                <a:gd name="T30" fmla="*/ 2360 w 2544"/>
                <a:gd name="T31" fmla="*/ 1444 h 1709"/>
                <a:gd name="T32" fmla="*/ 2503 w 2544"/>
                <a:gd name="T33" fmla="*/ 837 h 1709"/>
                <a:gd name="T34" fmla="*/ 2469 w 2544"/>
                <a:gd name="T35" fmla="*/ 604 h 1709"/>
                <a:gd name="T36" fmla="*/ 1214 w 2544"/>
                <a:gd name="T37" fmla="*/ 0 h 1709"/>
                <a:gd name="T38" fmla="*/ 1139 w 2544"/>
                <a:gd name="T39" fmla="*/ 0 h 1709"/>
                <a:gd name="T40" fmla="*/ 1139 w 2544"/>
                <a:gd name="T41" fmla="*/ 20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4" h="1709">
                  <a:moveTo>
                    <a:pt x="1139" y="207"/>
                  </a:moveTo>
                  <a:lnTo>
                    <a:pt x="1139" y="207"/>
                  </a:lnTo>
                  <a:cubicBezTo>
                    <a:pt x="1160" y="207"/>
                    <a:pt x="1181" y="207"/>
                    <a:pt x="1203" y="207"/>
                  </a:cubicBezTo>
                  <a:cubicBezTo>
                    <a:pt x="1804" y="236"/>
                    <a:pt x="2246" y="673"/>
                    <a:pt x="2318" y="747"/>
                  </a:cubicBezTo>
                  <a:cubicBezTo>
                    <a:pt x="2196" y="993"/>
                    <a:pt x="2161" y="1258"/>
                    <a:pt x="2153" y="1436"/>
                  </a:cubicBezTo>
                  <a:cubicBezTo>
                    <a:pt x="1965" y="1480"/>
                    <a:pt x="1791" y="1501"/>
                    <a:pt x="1629" y="1501"/>
                  </a:cubicBezTo>
                  <a:cubicBezTo>
                    <a:pt x="877" y="1501"/>
                    <a:pt x="427" y="1046"/>
                    <a:pt x="228" y="538"/>
                  </a:cubicBezTo>
                  <a:cubicBezTo>
                    <a:pt x="522" y="318"/>
                    <a:pt x="829" y="207"/>
                    <a:pt x="1139" y="207"/>
                  </a:cubicBezTo>
                  <a:lnTo>
                    <a:pt x="1139" y="0"/>
                  </a:lnTo>
                  <a:lnTo>
                    <a:pt x="1139" y="0"/>
                  </a:lnTo>
                  <a:cubicBezTo>
                    <a:pt x="784" y="0"/>
                    <a:pt x="435" y="125"/>
                    <a:pt x="104" y="371"/>
                  </a:cubicBezTo>
                  <a:cubicBezTo>
                    <a:pt x="30" y="426"/>
                    <a:pt x="0" y="527"/>
                    <a:pt x="35" y="612"/>
                  </a:cubicBezTo>
                  <a:cubicBezTo>
                    <a:pt x="157" y="924"/>
                    <a:pt x="350" y="1187"/>
                    <a:pt x="594" y="1375"/>
                  </a:cubicBezTo>
                  <a:cubicBezTo>
                    <a:pt x="885" y="1597"/>
                    <a:pt x="1232" y="1708"/>
                    <a:pt x="1629" y="1708"/>
                  </a:cubicBezTo>
                  <a:cubicBezTo>
                    <a:pt x="1812" y="1708"/>
                    <a:pt x="2002" y="1684"/>
                    <a:pt x="2204" y="1637"/>
                  </a:cubicBezTo>
                  <a:cubicBezTo>
                    <a:pt x="2294" y="1616"/>
                    <a:pt x="2357" y="1536"/>
                    <a:pt x="2360" y="1444"/>
                  </a:cubicBezTo>
                  <a:cubicBezTo>
                    <a:pt x="2368" y="1287"/>
                    <a:pt x="2397" y="1054"/>
                    <a:pt x="2503" y="837"/>
                  </a:cubicBezTo>
                  <a:cubicBezTo>
                    <a:pt x="2543" y="760"/>
                    <a:pt x="2527" y="665"/>
                    <a:pt x="2469" y="604"/>
                  </a:cubicBezTo>
                  <a:cubicBezTo>
                    <a:pt x="2376" y="508"/>
                    <a:pt x="1889" y="32"/>
                    <a:pt x="1214" y="0"/>
                  </a:cubicBezTo>
                  <a:cubicBezTo>
                    <a:pt x="1189" y="0"/>
                    <a:pt x="1166" y="0"/>
                    <a:pt x="1139" y="0"/>
                  </a:cubicBezTo>
                  <a:lnTo>
                    <a:pt x="1139" y="20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5" name="Freeform 4"/>
            <p:cNvSpPr>
              <a:spLocks noChangeArrowheads="1"/>
            </p:cNvSpPr>
            <p:nvPr/>
          </p:nvSpPr>
          <p:spPr bwMode="auto">
            <a:xfrm>
              <a:off x="8757391" y="5199277"/>
              <a:ext cx="4267261" cy="2801602"/>
            </a:xfrm>
            <a:custGeom>
              <a:avLst/>
              <a:gdLst>
                <a:gd name="T0" fmla="*/ 2449 w 5244"/>
                <a:gd name="T1" fmla="*/ 3443 h 3444"/>
                <a:gd name="T2" fmla="*/ 2449 w 5244"/>
                <a:gd name="T3" fmla="*/ 3443 h 3444"/>
                <a:gd name="T4" fmla="*/ 2378 w 5244"/>
                <a:gd name="T5" fmla="*/ 3414 h 3444"/>
                <a:gd name="T6" fmla="*/ 1221 w 5244"/>
                <a:gd name="T7" fmla="*/ 2876 h 3444"/>
                <a:gd name="T8" fmla="*/ 1149 w 5244"/>
                <a:gd name="T9" fmla="*/ 2876 h 3444"/>
                <a:gd name="T10" fmla="*/ 225 w 5244"/>
                <a:gd name="T11" fmla="*/ 3188 h 3444"/>
                <a:gd name="T12" fmla="*/ 167 w 5244"/>
                <a:gd name="T13" fmla="*/ 3207 h 3444"/>
                <a:gd name="T14" fmla="*/ 129 w 5244"/>
                <a:gd name="T15" fmla="*/ 3199 h 3444"/>
                <a:gd name="T16" fmla="*/ 66 w 5244"/>
                <a:gd name="T17" fmla="*/ 3128 h 3444"/>
                <a:gd name="T18" fmla="*/ 24 w 5244"/>
                <a:gd name="T19" fmla="*/ 2524 h 3444"/>
                <a:gd name="T20" fmla="*/ 678 w 5244"/>
                <a:gd name="T21" fmla="*/ 1366 h 3444"/>
                <a:gd name="T22" fmla="*/ 1194 w 5244"/>
                <a:gd name="T23" fmla="*/ 474 h 3444"/>
                <a:gd name="T24" fmla="*/ 2333 w 5244"/>
                <a:gd name="T25" fmla="*/ 0 h 3444"/>
                <a:gd name="T26" fmla="*/ 2336 w 5244"/>
                <a:gd name="T27" fmla="*/ 0 h 3444"/>
                <a:gd name="T28" fmla="*/ 2362 w 5244"/>
                <a:gd name="T29" fmla="*/ 5 h 3444"/>
                <a:gd name="T30" fmla="*/ 3377 w 5244"/>
                <a:gd name="T31" fmla="*/ 628 h 3444"/>
                <a:gd name="T32" fmla="*/ 3753 w 5244"/>
                <a:gd name="T33" fmla="*/ 1150 h 3444"/>
                <a:gd name="T34" fmla="*/ 3755 w 5244"/>
                <a:gd name="T35" fmla="*/ 1152 h 3444"/>
                <a:gd name="T36" fmla="*/ 3763 w 5244"/>
                <a:gd name="T37" fmla="*/ 1157 h 3444"/>
                <a:gd name="T38" fmla="*/ 3766 w 5244"/>
                <a:gd name="T39" fmla="*/ 1155 h 3444"/>
                <a:gd name="T40" fmla="*/ 4248 w 5244"/>
                <a:gd name="T41" fmla="*/ 1057 h 3444"/>
                <a:gd name="T42" fmla="*/ 4918 w 5244"/>
                <a:gd name="T43" fmla="*/ 1269 h 3444"/>
                <a:gd name="T44" fmla="*/ 5151 w 5244"/>
                <a:gd name="T45" fmla="*/ 2055 h 3444"/>
                <a:gd name="T46" fmla="*/ 4311 w 5244"/>
                <a:gd name="T47" fmla="*/ 2860 h 3444"/>
                <a:gd name="T48" fmla="*/ 3638 w 5244"/>
                <a:gd name="T49" fmla="*/ 2958 h 3444"/>
                <a:gd name="T50" fmla="*/ 3615 w 5244"/>
                <a:gd name="T51" fmla="*/ 2958 h 3444"/>
                <a:gd name="T52" fmla="*/ 3615 w 5244"/>
                <a:gd name="T53" fmla="*/ 2958 h 3444"/>
                <a:gd name="T54" fmla="*/ 3612 w 5244"/>
                <a:gd name="T55" fmla="*/ 2958 h 3444"/>
                <a:gd name="T56" fmla="*/ 3601 w 5244"/>
                <a:gd name="T57" fmla="*/ 2958 h 3444"/>
                <a:gd name="T58" fmla="*/ 3591 w 5244"/>
                <a:gd name="T59" fmla="*/ 2958 h 3444"/>
                <a:gd name="T60" fmla="*/ 3363 w 5244"/>
                <a:gd name="T61" fmla="*/ 2979 h 3444"/>
                <a:gd name="T62" fmla="*/ 3358 w 5244"/>
                <a:gd name="T63" fmla="*/ 2979 h 3444"/>
                <a:gd name="T64" fmla="*/ 2555 w 5244"/>
                <a:gd name="T65" fmla="*/ 3371 h 3444"/>
                <a:gd name="T66" fmla="*/ 2532 w 5244"/>
                <a:gd name="T67" fmla="*/ 3403 h 3444"/>
                <a:gd name="T68" fmla="*/ 2457 w 5244"/>
                <a:gd name="T69" fmla="*/ 3443 h 3444"/>
                <a:gd name="T70" fmla="*/ 2449 w 5244"/>
                <a:gd name="T71" fmla="*/ 3443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44" h="3444">
                  <a:moveTo>
                    <a:pt x="2449" y="3443"/>
                  </a:moveTo>
                  <a:lnTo>
                    <a:pt x="2449" y="3443"/>
                  </a:lnTo>
                  <a:cubicBezTo>
                    <a:pt x="2423" y="3443"/>
                    <a:pt x="2397" y="3432"/>
                    <a:pt x="2378" y="3414"/>
                  </a:cubicBezTo>
                  <a:cubicBezTo>
                    <a:pt x="2222" y="3263"/>
                    <a:pt x="1795" y="2905"/>
                    <a:pt x="1221" y="2876"/>
                  </a:cubicBezTo>
                  <a:cubicBezTo>
                    <a:pt x="1197" y="2876"/>
                    <a:pt x="1173" y="2876"/>
                    <a:pt x="1149" y="2876"/>
                  </a:cubicBezTo>
                  <a:cubicBezTo>
                    <a:pt x="834" y="2876"/>
                    <a:pt x="522" y="2979"/>
                    <a:pt x="225" y="3188"/>
                  </a:cubicBezTo>
                  <a:cubicBezTo>
                    <a:pt x="206" y="3199"/>
                    <a:pt x="188" y="3207"/>
                    <a:pt x="167" y="3207"/>
                  </a:cubicBezTo>
                  <a:cubicBezTo>
                    <a:pt x="154" y="3207"/>
                    <a:pt x="140" y="3204"/>
                    <a:pt x="129" y="3199"/>
                  </a:cubicBezTo>
                  <a:cubicBezTo>
                    <a:pt x="98" y="3186"/>
                    <a:pt x="74" y="3159"/>
                    <a:pt x="66" y="3128"/>
                  </a:cubicBezTo>
                  <a:cubicBezTo>
                    <a:pt x="16" y="2921"/>
                    <a:pt x="0" y="2712"/>
                    <a:pt x="24" y="2524"/>
                  </a:cubicBezTo>
                  <a:cubicBezTo>
                    <a:pt x="111" y="1817"/>
                    <a:pt x="522" y="1472"/>
                    <a:pt x="678" y="1366"/>
                  </a:cubicBezTo>
                  <a:cubicBezTo>
                    <a:pt x="678" y="1224"/>
                    <a:pt x="739" y="906"/>
                    <a:pt x="1194" y="474"/>
                  </a:cubicBezTo>
                  <a:cubicBezTo>
                    <a:pt x="1610" y="82"/>
                    <a:pt x="2087" y="11"/>
                    <a:pt x="2333" y="0"/>
                  </a:cubicBezTo>
                  <a:cubicBezTo>
                    <a:pt x="2333" y="0"/>
                    <a:pt x="2333" y="0"/>
                    <a:pt x="2336" y="0"/>
                  </a:cubicBezTo>
                  <a:cubicBezTo>
                    <a:pt x="2344" y="0"/>
                    <a:pt x="2354" y="3"/>
                    <a:pt x="2362" y="5"/>
                  </a:cubicBezTo>
                  <a:cubicBezTo>
                    <a:pt x="2741" y="103"/>
                    <a:pt x="3082" y="313"/>
                    <a:pt x="3377" y="628"/>
                  </a:cubicBezTo>
                  <a:cubicBezTo>
                    <a:pt x="3609" y="877"/>
                    <a:pt x="3731" y="1104"/>
                    <a:pt x="3753" y="1150"/>
                  </a:cubicBezTo>
                  <a:cubicBezTo>
                    <a:pt x="3753" y="1150"/>
                    <a:pt x="3755" y="1150"/>
                    <a:pt x="3755" y="1152"/>
                  </a:cubicBezTo>
                  <a:cubicBezTo>
                    <a:pt x="3758" y="1157"/>
                    <a:pt x="3760" y="1157"/>
                    <a:pt x="3763" y="1157"/>
                  </a:cubicBezTo>
                  <a:cubicBezTo>
                    <a:pt x="3763" y="1157"/>
                    <a:pt x="3766" y="1157"/>
                    <a:pt x="3766" y="1155"/>
                  </a:cubicBezTo>
                  <a:cubicBezTo>
                    <a:pt x="3901" y="1091"/>
                    <a:pt x="4070" y="1057"/>
                    <a:pt x="4248" y="1057"/>
                  </a:cubicBezTo>
                  <a:cubicBezTo>
                    <a:pt x="4510" y="1057"/>
                    <a:pt x="4748" y="1134"/>
                    <a:pt x="4918" y="1269"/>
                  </a:cubicBezTo>
                  <a:cubicBezTo>
                    <a:pt x="5076" y="1393"/>
                    <a:pt x="5243" y="1631"/>
                    <a:pt x="5151" y="2055"/>
                  </a:cubicBezTo>
                  <a:cubicBezTo>
                    <a:pt x="5063" y="2444"/>
                    <a:pt x="4780" y="2714"/>
                    <a:pt x="4311" y="2860"/>
                  </a:cubicBezTo>
                  <a:cubicBezTo>
                    <a:pt x="4007" y="2950"/>
                    <a:pt x="3720" y="2958"/>
                    <a:pt x="3638" y="2958"/>
                  </a:cubicBezTo>
                  <a:cubicBezTo>
                    <a:pt x="3628" y="2958"/>
                    <a:pt x="3620" y="2958"/>
                    <a:pt x="3615" y="2958"/>
                  </a:cubicBezTo>
                  <a:lnTo>
                    <a:pt x="3615" y="2958"/>
                  </a:lnTo>
                  <a:lnTo>
                    <a:pt x="3612" y="2958"/>
                  </a:lnTo>
                  <a:cubicBezTo>
                    <a:pt x="3609" y="2958"/>
                    <a:pt x="3604" y="2958"/>
                    <a:pt x="3601" y="2958"/>
                  </a:cubicBezTo>
                  <a:cubicBezTo>
                    <a:pt x="3596" y="2958"/>
                    <a:pt x="3594" y="2958"/>
                    <a:pt x="3591" y="2958"/>
                  </a:cubicBezTo>
                  <a:cubicBezTo>
                    <a:pt x="3488" y="2961"/>
                    <a:pt x="3366" y="2979"/>
                    <a:pt x="3363" y="2979"/>
                  </a:cubicBezTo>
                  <a:cubicBezTo>
                    <a:pt x="3360" y="2979"/>
                    <a:pt x="3360" y="2979"/>
                    <a:pt x="3358" y="2979"/>
                  </a:cubicBezTo>
                  <a:cubicBezTo>
                    <a:pt x="3011" y="3011"/>
                    <a:pt x="2744" y="3144"/>
                    <a:pt x="2555" y="3371"/>
                  </a:cubicBezTo>
                  <a:cubicBezTo>
                    <a:pt x="2547" y="3382"/>
                    <a:pt x="2539" y="3392"/>
                    <a:pt x="2532" y="3403"/>
                  </a:cubicBezTo>
                  <a:cubicBezTo>
                    <a:pt x="2513" y="3427"/>
                    <a:pt x="2487" y="3440"/>
                    <a:pt x="2457" y="3443"/>
                  </a:cubicBezTo>
                  <a:cubicBezTo>
                    <a:pt x="2455" y="3443"/>
                    <a:pt x="2452" y="3443"/>
                    <a:pt x="2449" y="3443"/>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26" name="Freeform 5"/>
            <p:cNvSpPr>
              <a:spLocks noChangeArrowheads="1"/>
            </p:cNvSpPr>
            <p:nvPr/>
          </p:nvSpPr>
          <p:spPr bwMode="auto">
            <a:xfrm>
              <a:off x="8671184" y="5116666"/>
              <a:ext cx="4443267" cy="2970416"/>
            </a:xfrm>
            <a:custGeom>
              <a:avLst/>
              <a:gdLst>
                <a:gd name="T0" fmla="*/ 2439 w 5461"/>
                <a:gd name="T1" fmla="*/ 209 h 3650"/>
                <a:gd name="T2" fmla="*/ 2439 w 5461"/>
                <a:gd name="T3" fmla="*/ 209 h 3650"/>
                <a:gd name="T4" fmla="*/ 3405 w 5461"/>
                <a:gd name="T5" fmla="*/ 800 h 3650"/>
                <a:gd name="T6" fmla="*/ 3763 w 5461"/>
                <a:gd name="T7" fmla="*/ 1300 h 3650"/>
                <a:gd name="T8" fmla="*/ 3866 w 5461"/>
                <a:gd name="T9" fmla="*/ 1364 h 3650"/>
                <a:gd name="T10" fmla="*/ 3914 w 5461"/>
                <a:gd name="T11" fmla="*/ 1353 h 3650"/>
                <a:gd name="T12" fmla="*/ 4351 w 5461"/>
                <a:gd name="T13" fmla="*/ 1263 h 3650"/>
                <a:gd name="T14" fmla="*/ 4957 w 5461"/>
                <a:gd name="T15" fmla="*/ 1451 h 3650"/>
                <a:gd name="T16" fmla="*/ 5153 w 5461"/>
                <a:gd name="T17" fmla="*/ 2137 h 3650"/>
                <a:gd name="T18" fmla="*/ 4383 w 5461"/>
                <a:gd name="T19" fmla="*/ 2862 h 3650"/>
                <a:gd name="T20" fmla="*/ 3741 w 5461"/>
                <a:gd name="T21" fmla="*/ 2958 h 3650"/>
                <a:gd name="T22" fmla="*/ 3720 w 5461"/>
                <a:gd name="T23" fmla="*/ 2958 h 3650"/>
                <a:gd name="T24" fmla="*/ 3718 w 5461"/>
                <a:gd name="T25" fmla="*/ 2958 h 3650"/>
                <a:gd name="T26" fmla="*/ 3704 w 5461"/>
                <a:gd name="T27" fmla="*/ 2958 h 3650"/>
                <a:gd name="T28" fmla="*/ 3704 w 5461"/>
                <a:gd name="T29" fmla="*/ 2958 h 3650"/>
                <a:gd name="T30" fmla="*/ 3450 w 5461"/>
                <a:gd name="T31" fmla="*/ 2979 h 3650"/>
                <a:gd name="T32" fmla="*/ 2579 w 5461"/>
                <a:gd name="T33" fmla="*/ 3408 h 3650"/>
                <a:gd name="T34" fmla="*/ 2552 w 5461"/>
                <a:gd name="T35" fmla="*/ 3442 h 3650"/>
                <a:gd name="T36" fmla="*/ 1329 w 5461"/>
                <a:gd name="T37" fmla="*/ 2876 h 3650"/>
                <a:gd name="T38" fmla="*/ 1252 w 5461"/>
                <a:gd name="T39" fmla="*/ 2876 h 3650"/>
                <a:gd name="T40" fmla="*/ 270 w 5461"/>
                <a:gd name="T41" fmla="*/ 3204 h 3650"/>
                <a:gd name="T42" fmla="*/ 230 w 5461"/>
                <a:gd name="T43" fmla="*/ 2640 h 3650"/>
                <a:gd name="T44" fmla="*/ 892 w 5461"/>
                <a:gd name="T45" fmla="*/ 1523 h 3650"/>
                <a:gd name="T46" fmla="*/ 1369 w 5461"/>
                <a:gd name="T47" fmla="*/ 654 h 3650"/>
                <a:gd name="T48" fmla="*/ 2439 w 5461"/>
                <a:gd name="T49" fmla="*/ 209 h 3650"/>
                <a:gd name="T50" fmla="*/ 2439 w 5461"/>
                <a:gd name="T51" fmla="*/ 0 h 3650"/>
                <a:gd name="T52" fmla="*/ 2439 w 5461"/>
                <a:gd name="T53" fmla="*/ 0 h 3650"/>
                <a:gd name="T54" fmla="*/ 2431 w 5461"/>
                <a:gd name="T55" fmla="*/ 0 h 3650"/>
                <a:gd name="T56" fmla="*/ 1226 w 5461"/>
                <a:gd name="T57" fmla="*/ 503 h 3650"/>
                <a:gd name="T58" fmla="*/ 720 w 5461"/>
                <a:gd name="T59" fmla="*/ 1226 h 3650"/>
                <a:gd name="T60" fmla="*/ 680 w 5461"/>
                <a:gd name="T61" fmla="*/ 1414 h 3650"/>
                <a:gd name="T62" fmla="*/ 23 w 5461"/>
                <a:gd name="T63" fmla="*/ 2614 h 3650"/>
                <a:gd name="T64" fmla="*/ 69 w 5461"/>
                <a:gd name="T65" fmla="*/ 3254 h 3650"/>
                <a:gd name="T66" fmla="*/ 196 w 5461"/>
                <a:gd name="T67" fmla="*/ 3400 h 3650"/>
                <a:gd name="T68" fmla="*/ 270 w 5461"/>
                <a:gd name="T69" fmla="*/ 3413 h 3650"/>
                <a:gd name="T70" fmla="*/ 386 w 5461"/>
                <a:gd name="T71" fmla="*/ 3376 h 3650"/>
                <a:gd name="T72" fmla="*/ 1252 w 5461"/>
                <a:gd name="T73" fmla="*/ 3082 h 3650"/>
                <a:gd name="T74" fmla="*/ 1321 w 5461"/>
                <a:gd name="T75" fmla="*/ 3082 h 3650"/>
                <a:gd name="T76" fmla="*/ 2407 w 5461"/>
                <a:gd name="T77" fmla="*/ 3590 h 3650"/>
                <a:gd name="T78" fmla="*/ 2552 w 5461"/>
                <a:gd name="T79" fmla="*/ 3649 h 3650"/>
                <a:gd name="T80" fmla="*/ 2569 w 5461"/>
                <a:gd name="T81" fmla="*/ 3649 h 3650"/>
                <a:gd name="T82" fmla="*/ 2717 w 5461"/>
                <a:gd name="T83" fmla="*/ 3567 h 3650"/>
                <a:gd name="T84" fmla="*/ 2740 w 5461"/>
                <a:gd name="T85" fmla="*/ 3540 h 3650"/>
                <a:gd name="T86" fmla="*/ 3469 w 5461"/>
                <a:gd name="T87" fmla="*/ 3185 h 3650"/>
                <a:gd name="T88" fmla="*/ 3482 w 5461"/>
                <a:gd name="T89" fmla="*/ 3183 h 3650"/>
                <a:gd name="T90" fmla="*/ 3691 w 5461"/>
                <a:gd name="T91" fmla="*/ 3164 h 3650"/>
                <a:gd name="T92" fmla="*/ 3704 w 5461"/>
                <a:gd name="T93" fmla="*/ 3164 h 3650"/>
                <a:gd name="T94" fmla="*/ 3720 w 5461"/>
                <a:gd name="T95" fmla="*/ 3164 h 3650"/>
                <a:gd name="T96" fmla="*/ 3741 w 5461"/>
                <a:gd name="T97" fmla="*/ 3164 h 3650"/>
                <a:gd name="T98" fmla="*/ 4443 w 5461"/>
                <a:gd name="T99" fmla="*/ 3061 h 3650"/>
                <a:gd name="T100" fmla="*/ 5042 w 5461"/>
                <a:gd name="T101" fmla="*/ 2733 h 3650"/>
                <a:gd name="T102" fmla="*/ 5355 w 5461"/>
                <a:gd name="T103" fmla="*/ 2182 h 3650"/>
                <a:gd name="T104" fmla="*/ 5087 w 5461"/>
                <a:gd name="T105" fmla="*/ 1289 h 3650"/>
                <a:gd name="T106" fmla="*/ 4351 w 5461"/>
                <a:gd name="T107" fmla="*/ 1057 h 3650"/>
                <a:gd name="T108" fmla="*/ 3908 w 5461"/>
                <a:gd name="T109" fmla="*/ 1130 h 3650"/>
                <a:gd name="T110" fmla="*/ 3556 w 5461"/>
                <a:gd name="T111" fmla="*/ 659 h 3650"/>
                <a:gd name="T112" fmla="*/ 2492 w 5461"/>
                <a:gd name="T113" fmla="*/ 8 h 3650"/>
                <a:gd name="T114" fmla="*/ 2439 w 5461"/>
                <a:gd name="T115" fmla="*/ 0 h 3650"/>
                <a:gd name="T116" fmla="*/ 2439 w 5461"/>
                <a:gd name="T117" fmla="*/ 209 h 3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61" h="3650">
                  <a:moveTo>
                    <a:pt x="2439" y="209"/>
                  </a:moveTo>
                  <a:lnTo>
                    <a:pt x="2439" y="209"/>
                  </a:lnTo>
                  <a:cubicBezTo>
                    <a:pt x="2799" y="302"/>
                    <a:pt x="3122" y="500"/>
                    <a:pt x="3405" y="800"/>
                  </a:cubicBezTo>
                  <a:cubicBezTo>
                    <a:pt x="3646" y="1059"/>
                    <a:pt x="3763" y="1297"/>
                    <a:pt x="3763" y="1300"/>
                  </a:cubicBezTo>
                  <a:cubicBezTo>
                    <a:pt x="3784" y="1340"/>
                    <a:pt x="3823" y="1364"/>
                    <a:pt x="3866" y="1364"/>
                  </a:cubicBezTo>
                  <a:cubicBezTo>
                    <a:pt x="3882" y="1364"/>
                    <a:pt x="3898" y="1358"/>
                    <a:pt x="3914" y="1353"/>
                  </a:cubicBezTo>
                  <a:cubicBezTo>
                    <a:pt x="4033" y="1295"/>
                    <a:pt x="4189" y="1263"/>
                    <a:pt x="4351" y="1263"/>
                  </a:cubicBezTo>
                  <a:cubicBezTo>
                    <a:pt x="4565" y="1263"/>
                    <a:pt x="4793" y="1321"/>
                    <a:pt x="4957" y="1451"/>
                  </a:cubicBezTo>
                  <a:cubicBezTo>
                    <a:pt x="5153" y="1607"/>
                    <a:pt x="5219" y="1838"/>
                    <a:pt x="5153" y="2137"/>
                  </a:cubicBezTo>
                  <a:cubicBezTo>
                    <a:pt x="5073" y="2486"/>
                    <a:pt x="4817" y="2730"/>
                    <a:pt x="4383" y="2862"/>
                  </a:cubicBezTo>
                  <a:cubicBezTo>
                    <a:pt x="4094" y="2950"/>
                    <a:pt x="3818" y="2958"/>
                    <a:pt x="3741" y="2958"/>
                  </a:cubicBezTo>
                  <a:cubicBezTo>
                    <a:pt x="3728" y="2958"/>
                    <a:pt x="3720" y="2958"/>
                    <a:pt x="3720" y="2958"/>
                  </a:cubicBezTo>
                  <a:lnTo>
                    <a:pt x="3718" y="2958"/>
                  </a:lnTo>
                  <a:cubicBezTo>
                    <a:pt x="3712" y="2958"/>
                    <a:pt x="3710" y="2958"/>
                    <a:pt x="3704" y="2958"/>
                  </a:cubicBezTo>
                  <a:lnTo>
                    <a:pt x="3704" y="2958"/>
                  </a:lnTo>
                  <a:cubicBezTo>
                    <a:pt x="3591" y="2958"/>
                    <a:pt x="3450" y="2979"/>
                    <a:pt x="3450" y="2979"/>
                  </a:cubicBezTo>
                  <a:cubicBezTo>
                    <a:pt x="3077" y="3013"/>
                    <a:pt x="2783" y="3159"/>
                    <a:pt x="2579" y="3408"/>
                  </a:cubicBezTo>
                  <a:cubicBezTo>
                    <a:pt x="2571" y="3419"/>
                    <a:pt x="2560" y="3432"/>
                    <a:pt x="2552" y="3442"/>
                  </a:cubicBezTo>
                  <a:cubicBezTo>
                    <a:pt x="2399" y="3291"/>
                    <a:pt x="1946" y="2907"/>
                    <a:pt x="1329" y="2876"/>
                  </a:cubicBezTo>
                  <a:cubicBezTo>
                    <a:pt x="1305" y="2876"/>
                    <a:pt x="1279" y="2876"/>
                    <a:pt x="1252" y="2876"/>
                  </a:cubicBezTo>
                  <a:cubicBezTo>
                    <a:pt x="916" y="2876"/>
                    <a:pt x="585" y="2984"/>
                    <a:pt x="270" y="3204"/>
                  </a:cubicBezTo>
                  <a:cubicBezTo>
                    <a:pt x="219" y="3008"/>
                    <a:pt x="209" y="2812"/>
                    <a:pt x="230" y="2640"/>
                  </a:cubicBezTo>
                  <a:cubicBezTo>
                    <a:pt x="331" y="1822"/>
                    <a:pt x="892" y="1523"/>
                    <a:pt x="892" y="1523"/>
                  </a:cubicBezTo>
                  <a:cubicBezTo>
                    <a:pt x="892" y="1523"/>
                    <a:pt x="799" y="1191"/>
                    <a:pt x="1369" y="654"/>
                  </a:cubicBezTo>
                  <a:cubicBezTo>
                    <a:pt x="1755" y="286"/>
                    <a:pt x="2195" y="217"/>
                    <a:pt x="2439" y="209"/>
                  </a:cubicBezTo>
                  <a:lnTo>
                    <a:pt x="2439" y="0"/>
                  </a:lnTo>
                  <a:lnTo>
                    <a:pt x="2439" y="0"/>
                  </a:lnTo>
                  <a:cubicBezTo>
                    <a:pt x="2436" y="0"/>
                    <a:pt x="2433" y="0"/>
                    <a:pt x="2431" y="0"/>
                  </a:cubicBezTo>
                  <a:cubicBezTo>
                    <a:pt x="2171" y="10"/>
                    <a:pt x="1665" y="87"/>
                    <a:pt x="1226" y="503"/>
                  </a:cubicBezTo>
                  <a:cubicBezTo>
                    <a:pt x="964" y="749"/>
                    <a:pt x="794" y="993"/>
                    <a:pt x="720" y="1226"/>
                  </a:cubicBezTo>
                  <a:cubicBezTo>
                    <a:pt x="696" y="1300"/>
                    <a:pt x="686" y="1364"/>
                    <a:pt x="680" y="1414"/>
                  </a:cubicBezTo>
                  <a:cubicBezTo>
                    <a:pt x="487" y="1560"/>
                    <a:pt x="108" y="1925"/>
                    <a:pt x="23" y="2614"/>
                  </a:cubicBezTo>
                  <a:cubicBezTo>
                    <a:pt x="0" y="2815"/>
                    <a:pt x="16" y="3037"/>
                    <a:pt x="69" y="3254"/>
                  </a:cubicBezTo>
                  <a:cubicBezTo>
                    <a:pt x="84" y="3320"/>
                    <a:pt x="132" y="3373"/>
                    <a:pt x="196" y="3400"/>
                  </a:cubicBezTo>
                  <a:cubicBezTo>
                    <a:pt x="219" y="3408"/>
                    <a:pt x="243" y="3413"/>
                    <a:pt x="270" y="3413"/>
                  </a:cubicBezTo>
                  <a:cubicBezTo>
                    <a:pt x="309" y="3413"/>
                    <a:pt x="352" y="3400"/>
                    <a:pt x="386" y="3376"/>
                  </a:cubicBezTo>
                  <a:cubicBezTo>
                    <a:pt x="667" y="3180"/>
                    <a:pt x="958" y="3082"/>
                    <a:pt x="1252" y="3082"/>
                  </a:cubicBezTo>
                  <a:cubicBezTo>
                    <a:pt x="1276" y="3082"/>
                    <a:pt x="1297" y="3082"/>
                    <a:pt x="1321" y="3082"/>
                  </a:cubicBezTo>
                  <a:cubicBezTo>
                    <a:pt x="1859" y="3109"/>
                    <a:pt x="2261" y="3448"/>
                    <a:pt x="2407" y="3590"/>
                  </a:cubicBezTo>
                  <a:cubicBezTo>
                    <a:pt x="2447" y="3628"/>
                    <a:pt x="2500" y="3649"/>
                    <a:pt x="2552" y="3649"/>
                  </a:cubicBezTo>
                  <a:cubicBezTo>
                    <a:pt x="2558" y="3649"/>
                    <a:pt x="2563" y="3649"/>
                    <a:pt x="2569" y="3649"/>
                  </a:cubicBezTo>
                  <a:cubicBezTo>
                    <a:pt x="2627" y="3644"/>
                    <a:pt x="2682" y="3615"/>
                    <a:pt x="2717" y="3567"/>
                  </a:cubicBezTo>
                  <a:cubicBezTo>
                    <a:pt x="2725" y="3556"/>
                    <a:pt x="2732" y="3548"/>
                    <a:pt x="2740" y="3540"/>
                  </a:cubicBezTo>
                  <a:cubicBezTo>
                    <a:pt x="2907" y="3334"/>
                    <a:pt x="3154" y="3214"/>
                    <a:pt x="3469" y="3185"/>
                  </a:cubicBezTo>
                  <a:cubicBezTo>
                    <a:pt x="3474" y="3185"/>
                    <a:pt x="3477" y="3185"/>
                    <a:pt x="3482" y="3183"/>
                  </a:cubicBezTo>
                  <a:cubicBezTo>
                    <a:pt x="3482" y="3183"/>
                    <a:pt x="3599" y="3167"/>
                    <a:pt x="3691" y="3164"/>
                  </a:cubicBezTo>
                  <a:cubicBezTo>
                    <a:pt x="3694" y="3164"/>
                    <a:pt x="3699" y="3164"/>
                    <a:pt x="3704" y="3164"/>
                  </a:cubicBezTo>
                  <a:cubicBezTo>
                    <a:pt x="3710" y="3164"/>
                    <a:pt x="3715" y="3164"/>
                    <a:pt x="3720" y="3164"/>
                  </a:cubicBezTo>
                  <a:cubicBezTo>
                    <a:pt x="3728" y="3164"/>
                    <a:pt x="3736" y="3164"/>
                    <a:pt x="3741" y="3164"/>
                  </a:cubicBezTo>
                  <a:cubicBezTo>
                    <a:pt x="3826" y="3164"/>
                    <a:pt x="4128" y="3156"/>
                    <a:pt x="4443" y="3061"/>
                  </a:cubicBezTo>
                  <a:cubicBezTo>
                    <a:pt x="4690" y="2987"/>
                    <a:pt x="4891" y="2876"/>
                    <a:pt x="5042" y="2733"/>
                  </a:cubicBezTo>
                  <a:cubicBezTo>
                    <a:pt x="5201" y="2582"/>
                    <a:pt x="5307" y="2396"/>
                    <a:pt x="5355" y="2182"/>
                  </a:cubicBezTo>
                  <a:cubicBezTo>
                    <a:pt x="5460" y="1705"/>
                    <a:pt x="5267" y="1435"/>
                    <a:pt x="5087" y="1289"/>
                  </a:cubicBezTo>
                  <a:cubicBezTo>
                    <a:pt x="4896" y="1138"/>
                    <a:pt x="4637" y="1057"/>
                    <a:pt x="4351" y="1057"/>
                  </a:cubicBezTo>
                  <a:cubicBezTo>
                    <a:pt x="4195" y="1057"/>
                    <a:pt x="4038" y="1083"/>
                    <a:pt x="3908" y="1130"/>
                  </a:cubicBezTo>
                  <a:cubicBezTo>
                    <a:pt x="3850" y="1030"/>
                    <a:pt x="3734" y="850"/>
                    <a:pt x="3556" y="659"/>
                  </a:cubicBezTo>
                  <a:cubicBezTo>
                    <a:pt x="3246" y="331"/>
                    <a:pt x="2889" y="111"/>
                    <a:pt x="2492" y="8"/>
                  </a:cubicBezTo>
                  <a:cubicBezTo>
                    <a:pt x="2473" y="3"/>
                    <a:pt x="2457" y="0"/>
                    <a:pt x="2439" y="0"/>
                  </a:cubicBezTo>
                  <a:lnTo>
                    <a:pt x="2439"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7" name="Freeform 6"/>
            <p:cNvSpPr>
              <a:spLocks noChangeArrowheads="1"/>
            </p:cNvSpPr>
            <p:nvPr/>
          </p:nvSpPr>
          <p:spPr bwMode="auto">
            <a:xfrm>
              <a:off x="10621624" y="6718607"/>
              <a:ext cx="4856344" cy="3785754"/>
            </a:xfrm>
            <a:custGeom>
              <a:avLst/>
              <a:gdLst>
                <a:gd name="T0" fmla="*/ 4388 w 5967"/>
                <a:gd name="T1" fmla="*/ 4650 h 4651"/>
                <a:gd name="T2" fmla="*/ 4388 w 5967"/>
                <a:gd name="T3" fmla="*/ 4650 h 4651"/>
                <a:gd name="T4" fmla="*/ 4364 w 5967"/>
                <a:gd name="T5" fmla="*/ 4647 h 4651"/>
                <a:gd name="T6" fmla="*/ 2979 w 5967"/>
                <a:gd name="T7" fmla="*/ 3702 h 4651"/>
                <a:gd name="T8" fmla="*/ 2780 w 5967"/>
                <a:gd name="T9" fmla="*/ 3167 h 4651"/>
                <a:gd name="T10" fmla="*/ 2460 w 5967"/>
                <a:gd name="T11" fmla="*/ 3212 h 4651"/>
                <a:gd name="T12" fmla="*/ 1960 w 5967"/>
                <a:gd name="T13" fmla="*/ 3082 h 4651"/>
                <a:gd name="T14" fmla="*/ 1279 w 5967"/>
                <a:gd name="T15" fmla="*/ 3262 h 4651"/>
                <a:gd name="T16" fmla="*/ 392 w 5967"/>
                <a:gd name="T17" fmla="*/ 2883 h 4651"/>
                <a:gd name="T18" fmla="*/ 13 w 5967"/>
                <a:gd name="T19" fmla="*/ 2388 h 4651"/>
                <a:gd name="T20" fmla="*/ 0 w 5967"/>
                <a:gd name="T21" fmla="*/ 2333 h 4651"/>
                <a:gd name="T22" fmla="*/ 283 w 5967"/>
                <a:gd name="T23" fmla="*/ 1520 h 4651"/>
                <a:gd name="T24" fmla="*/ 1070 w 5967"/>
                <a:gd name="T25" fmla="*/ 1136 h 4651"/>
                <a:gd name="T26" fmla="*/ 1311 w 5967"/>
                <a:gd name="T27" fmla="*/ 1115 h 4651"/>
                <a:gd name="T28" fmla="*/ 1321 w 5967"/>
                <a:gd name="T29" fmla="*/ 1115 h 4651"/>
                <a:gd name="T30" fmla="*/ 1329 w 5967"/>
                <a:gd name="T31" fmla="*/ 1115 h 4651"/>
                <a:gd name="T32" fmla="*/ 1353 w 5967"/>
                <a:gd name="T33" fmla="*/ 1115 h 4651"/>
                <a:gd name="T34" fmla="*/ 2023 w 5967"/>
                <a:gd name="T35" fmla="*/ 1017 h 4651"/>
                <a:gd name="T36" fmla="*/ 2881 w 5967"/>
                <a:gd name="T37" fmla="*/ 198 h 4651"/>
                <a:gd name="T38" fmla="*/ 2892 w 5967"/>
                <a:gd name="T39" fmla="*/ 145 h 4651"/>
                <a:gd name="T40" fmla="*/ 2971 w 5967"/>
                <a:gd name="T41" fmla="*/ 61 h 4651"/>
                <a:gd name="T42" fmla="*/ 3501 w 5967"/>
                <a:gd name="T43" fmla="*/ 0 h 4651"/>
                <a:gd name="T44" fmla="*/ 4333 w 5967"/>
                <a:gd name="T45" fmla="*/ 254 h 4651"/>
                <a:gd name="T46" fmla="*/ 4860 w 5967"/>
                <a:gd name="T47" fmla="*/ 1271 h 4651"/>
                <a:gd name="T48" fmla="*/ 4788 w 5967"/>
                <a:gd name="T49" fmla="*/ 1382 h 4651"/>
                <a:gd name="T50" fmla="*/ 4441 w 5967"/>
                <a:gd name="T51" fmla="*/ 1625 h 4651"/>
                <a:gd name="T52" fmla="*/ 4359 w 5967"/>
                <a:gd name="T53" fmla="*/ 2235 h 4651"/>
                <a:gd name="T54" fmla="*/ 4367 w 5967"/>
                <a:gd name="T55" fmla="*/ 2240 h 4651"/>
                <a:gd name="T56" fmla="*/ 4372 w 5967"/>
                <a:gd name="T57" fmla="*/ 2240 h 4651"/>
                <a:gd name="T58" fmla="*/ 4375 w 5967"/>
                <a:gd name="T59" fmla="*/ 2227 h 4651"/>
                <a:gd name="T60" fmla="*/ 4454 w 5967"/>
                <a:gd name="T61" fmla="*/ 1636 h 4651"/>
                <a:gd name="T62" fmla="*/ 5034 w 5967"/>
                <a:gd name="T63" fmla="*/ 1364 h 4651"/>
                <a:gd name="T64" fmla="*/ 5108 w 5967"/>
                <a:gd name="T65" fmla="*/ 1366 h 4651"/>
                <a:gd name="T66" fmla="*/ 5884 w 5967"/>
                <a:gd name="T67" fmla="*/ 1753 h 4651"/>
                <a:gd name="T68" fmla="*/ 5911 w 5967"/>
                <a:gd name="T69" fmla="*/ 1814 h 4651"/>
                <a:gd name="T70" fmla="*/ 5132 w 5967"/>
                <a:gd name="T71" fmla="*/ 3246 h 4651"/>
                <a:gd name="T72" fmla="*/ 4333 w 5967"/>
                <a:gd name="T73" fmla="*/ 3585 h 4651"/>
                <a:gd name="T74" fmla="*/ 4356 w 5967"/>
                <a:gd name="T75" fmla="*/ 3948 h 4651"/>
                <a:gd name="T76" fmla="*/ 4714 w 5967"/>
                <a:gd name="T77" fmla="*/ 4247 h 4651"/>
                <a:gd name="T78" fmla="*/ 4783 w 5967"/>
                <a:gd name="T79" fmla="*/ 4332 h 4651"/>
                <a:gd name="T80" fmla="*/ 4740 w 5967"/>
                <a:gd name="T81" fmla="*/ 4430 h 4651"/>
                <a:gd name="T82" fmla="*/ 4446 w 5967"/>
                <a:gd name="T83" fmla="*/ 4631 h 4651"/>
                <a:gd name="T84" fmla="*/ 4388 w 5967"/>
                <a:gd name="T85" fmla="*/ 4650 h 4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67" h="4651">
                  <a:moveTo>
                    <a:pt x="4388" y="4650"/>
                  </a:moveTo>
                  <a:lnTo>
                    <a:pt x="4388" y="4650"/>
                  </a:lnTo>
                  <a:cubicBezTo>
                    <a:pt x="4380" y="4650"/>
                    <a:pt x="4372" y="4647"/>
                    <a:pt x="4364" y="4647"/>
                  </a:cubicBezTo>
                  <a:cubicBezTo>
                    <a:pt x="3556" y="4446"/>
                    <a:pt x="3167" y="4022"/>
                    <a:pt x="2979" y="3702"/>
                  </a:cubicBezTo>
                  <a:cubicBezTo>
                    <a:pt x="2855" y="3487"/>
                    <a:pt x="2805" y="3291"/>
                    <a:pt x="2780" y="3167"/>
                  </a:cubicBezTo>
                  <a:cubicBezTo>
                    <a:pt x="2672" y="3196"/>
                    <a:pt x="2563" y="3212"/>
                    <a:pt x="2460" y="3212"/>
                  </a:cubicBezTo>
                  <a:cubicBezTo>
                    <a:pt x="2216" y="3212"/>
                    <a:pt x="2044" y="3132"/>
                    <a:pt x="1960" y="3082"/>
                  </a:cubicBezTo>
                  <a:cubicBezTo>
                    <a:pt x="1729" y="3201"/>
                    <a:pt x="1499" y="3262"/>
                    <a:pt x="1279" y="3262"/>
                  </a:cubicBezTo>
                  <a:cubicBezTo>
                    <a:pt x="956" y="3262"/>
                    <a:pt x="659" y="3135"/>
                    <a:pt x="392" y="2883"/>
                  </a:cubicBezTo>
                  <a:cubicBezTo>
                    <a:pt x="186" y="2690"/>
                    <a:pt x="58" y="2473"/>
                    <a:pt x="13" y="2388"/>
                  </a:cubicBezTo>
                  <a:cubicBezTo>
                    <a:pt x="3" y="2373"/>
                    <a:pt x="0" y="2354"/>
                    <a:pt x="0" y="2333"/>
                  </a:cubicBezTo>
                  <a:cubicBezTo>
                    <a:pt x="13" y="2105"/>
                    <a:pt x="74" y="1776"/>
                    <a:pt x="283" y="1520"/>
                  </a:cubicBezTo>
                  <a:cubicBezTo>
                    <a:pt x="466" y="1297"/>
                    <a:pt x="731" y="1167"/>
                    <a:pt x="1070" y="1136"/>
                  </a:cubicBezTo>
                  <a:cubicBezTo>
                    <a:pt x="1311" y="1115"/>
                    <a:pt x="1311" y="1115"/>
                    <a:pt x="1311" y="1115"/>
                  </a:cubicBezTo>
                  <a:cubicBezTo>
                    <a:pt x="1313" y="1115"/>
                    <a:pt x="1316" y="1115"/>
                    <a:pt x="1321" y="1115"/>
                  </a:cubicBezTo>
                  <a:cubicBezTo>
                    <a:pt x="1321" y="1115"/>
                    <a:pt x="1327" y="1115"/>
                    <a:pt x="1329" y="1115"/>
                  </a:cubicBezTo>
                  <a:cubicBezTo>
                    <a:pt x="1332" y="1115"/>
                    <a:pt x="1340" y="1115"/>
                    <a:pt x="1353" y="1115"/>
                  </a:cubicBezTo>
                  <a:cubicBezTo>
                    <a:pt x="1432" y="1115"/>
                    <a:pt x="1719" y="1107"/>
                    <a:pt x="2023" y="1017"/>
                  </a:cubicBezTo>
                  <a:cubicBezTo>
                    <a:pt x="2497" y="873"/>
                    <a:pt x="2794" y="590"/>
                    <a:pt x="2881" y="198"/>
                  </a:cubicBezTo>
                  <a:cubicBezTo>
                    <a:pt x="2884" y="180"/>
                    <a:pt x="2887" y="164"/>
                    <a:pt x="2892" y="145"/>
                  </a:cubicBezTo>
                  <a:cubicBezTo>
                    <a:pt x="2897" y="103"/>
                    <a:pt x="2929" y="71"/>
                    <a:pt x="2971" y="61"/>
                  </a:cubicBezTo>
                  <a:cubicBezTo>
                    <a:pt x="3159" y="21"/>
                    <a:pt x="3340" y="0"/>
                    <a:pt x="3501" y="0"/>
                  </a:cubicBezTo>
                  <a:cubicBezTo>
                    <a:pt x="3832" y="0"/>
                    <a:pt x="4113" y="84"/>
                    <a:pt x="4333" y="254"/>
                  </a:cubicBezTo>
                  <a:cubicBezTo>
                    <a:pt x="4735" y="561"/>
                    <a:pt x="4835" y="1067"/>
                    <a:pt x="4860" y="1271"/>
                  </a:cubicBezTo>
                  <a:cubicBezTo>
                    <a:pt x="4865" y="1318"/>
                    <a:pt x="4835" y="1366"/>
                    <a:pt x="4788" y="1382"/>
                  </a:cubicBezTo>
                  <a:cubicBezTo>
                    <a:pt x="4645" y="1424"/>
                    <a:pt x="4523" y="1509"/>
                    <a:pt x="4441" y="1625"/>
                  </a:cubicBezTo>
                  <a:cubicBezTo>
                    <a:pt x="4308" y="1803"/>
                    <a:pt x="4279" y="2036"/>
                    <a:pt x="4359" y="2235"/>
                  </a:cubicBezTo>
                  <a:cubicBezTo>
                    <a:pt x="4359" y="2240"/>
                    <a:pt x="4364" y="2240"/>
                    <a:pt x="4367" y="2240"/>
                  </a:cubicBezTo>
                  <a:cubicBezTo>
                    <a:pt x="4367" y="2240"/>
                    <a:pt x="4369" y="2240"/>
                    <a:pt x="4372" y="2240"/>
                  </a:cubicBezTo>
                  <a:cubicBezTo>
                    <a:pt x="4375" y="2237"/>
                    <a:pt x="4377" y="2232"/>
                    <a:pt x="4375" y="2227"/>
                  </a:cubicBezTo>
                  <a:cubicBezTo>
                    <a:pt x="4298" y="2036"/>
                    <a:pt x="4327" y="1808"/>
                    <a:pt x="4454" y="1636"/>
                  </a:cubicBezTo>
                  <a:cubicBezTo>
                    <a:pt x="4584" y="1462"/>
                    <a:pt x="4791" y="1364"/>
                    <a:pt x="5034" y="1364"/>
                  </a:cubicBezTo>
                  <a:cubicBezTo>
                    <a:pt x="5058" y="1364"/>
                    <a:pt x="5084" y="1364"/>
                    <a:pt x="5108" y="1366"/>
                  </a:cubicBezTo>
                  <a:cubicBezTo>
                    <a:pt x="5476" y="1395"/>
                    <a:pt x="5733" y="1591"/>
                    <a:pt x="5884" y="1753"/>
                  </a:cubicBezTo>
                  <a:cubicBezTo>
                    <a:pt x="5900" y="1769"/>
                    <a:pt x="5911" y="1790"/>
                    <a:pt x="5911" y="1814"/>
                  </a:cubicBezTo>
                  <a:cubicBezTo>
                    <a:pt x="5966" y="2399"/>
                    <a:pt x="5696" y="2894"/>
                    <a:pt x="5132" y="3246"/>
                  </a:cubicBezTo>
                  <a:cubicBezTo>
                    <a:pt x="4801" y="3453"/>
                    <a:pt x="4467" y="3551"/>
                    <a:pt x="4333" y="3585"/>
                  </a:cubicBezTo>
                  <a:cubicBezTo>
                    <a:pt x="4295" y="3720"/>
                    <a:pt x="4303" y="3842"/>
                    <a:pt x="4356" y="3948"/>
                  </a:cubicBezTo>
                  <a:cubicBezTo>
                    <a:pt x="4459" y="4157"/>
                    <a:pt x="4711" y="4247"/>
                    <a:pt x="4714" y="4247"/>
                  </a:cubicBezTo>
                  <a:cubicBezTo>
                    <a:pt x="4751" y="4260"/>
                    <a:pt x="4777" y="4292"/>
                    <a:pt x="4783" y="4332"/>
                  </a:cubicBezTo>
                  <a:cubicBezTo>
                    <a:pt x="4791" y="4369"/>
                    <a:pt x="4772" y="4409"/>
                    <a:pt x="4740" y="4430"/>
                  </a:cubicBezTo>
                  <a:cubicBezTo>
                    <a:pt x="4446" y="4631"/>
                    <a:pt x="4446" y="4631"/>
                    <a:pt x="4446" y="4631"/>
                  </a:cubicBezTo>
                  <a:cubicBezTo>
                    <a:pt x="4431" y="4642"/>
                    <a:pt x="4409" y="4650"/>
                    <a:pt x="4388" y="4650"/>
                  </a:cubicBezTo>
                </a:path>
              </a:pathLst>
            </a:custGeom>
            <a:solidFill>
              <a:srgbClr val="8FA1B4"/>
            </a:solidFill>
            <a:ln>
              <a:noFill/>
            </a:ln>
            <a:effectLst/>
            <a:extLst/>
          </p:spPr>
          <p:txBody>
            <a:bodyPr wrap="none" anchor="ctr"/>
            <a:lstStyle/>
            <a:p>
              <a:endParaRPr lang="en-US" sz="1600" dirty="0">
                <a:latin typeface="+mj-ea"/>
                <a:ea typeface="+mj-ea"/>
              </a:endParaRPr>
            </a:p>
          </p:txBody>
        </p:sp>
        <p:sp>
          <p:nvSpPr>
            <p:cNvPr id="28" name="Freeform 7"/>
            <p:cNvSpPr>
              <a:spLocks noChangeArrowheads="1"/>
            </p:cNvSpPr>
            <p:nvPr/>
          </p:nvSpPr>
          <p:spPr bwMode="auto">
            <a:xfrm>
              <a:off x="10531825" y="6632404"/>
              <a:ext cx="5032350" cy="3954569"/>
            </a:xfrm>
            <a:custGeom>
              <a:avLst/>
              <a:gdLst>
                <a:gd name="T0" fmla="*/ 3607 w 6182"/>
                <a:gd name="T1" fmla="*/ 209 h 4860"/>
                <a:gd name="T2" fmla="*/ 4862 w 6182"/>
                <a:gd name="T3" fmla="*/ 1388 h 4860"/>
                <a:gd name="T4" fmla="*/ 4370 w 6182"/>
                <a:gd name="T5" fmla="*/ 2381 h 4860"/>
                <a:gd name="T6" fmla="*/ 4515 w 6182"/>
                <a:gd name="T7" fmla="*/ 2441 h 4860"/>
                <a:gd name="T8" fmla="*/ 4645 w 6182"/>
                <a:gd name="T9" fmla="*/ 1803 h 4860"/>
                <a:gd name="T10" fmla="*/ 5206 w 6182"/>
                <a:gd name="T11" fmla="*/ 1575 h 4860"/>
                <a:gd name="T12" fmla="*/ 4356 w 6182"/>
                <a:gd name="T13" fmla="*/ 3604 h 4860"/>
                <a:gd name="T14" fmla="*/ 4494 w 6182"/>
                <a:gd name="T15" fmla="*/ 4653 h 4860"/>
                <a:gd name="T16" fmla="*/ 2566 w 6182"/>
                <a:gd name="T17" fmla="*/ 3215 h 4860"/>
                <a:gd name="T18" fmla="*/ 1385 w 6182"/>
                <a:gd name="T19" fmla="*/ 3265 h 4860"/>
                <a:gd name="T20" fmla="*/ 469 w 6182"/>
                <a:gd name="T21" fmla="*/ 1692 h 4860"/>
                <a:gd name="T22" fmla="*/ 1427 w 6182"/>
                <a:gd name="T23" fmla="*/ 1324 h 4860"/>
                <a:gd name="T24" fmla="*/ 1459 w 6182"/>
                <a:gd name="T25" fmla="*/ 1324 h 4860"/>
                <a:gd name="T26" fmla="*/ 3088 w 6182"/>
                <a:gd name="T27" fmla="*/ 326 h 4860"/>
                <a:gd name="T28" fmla="*/ 3607 w 6182"/>
                <a:gd name="T29" fmla="*/ 209 h 4860"/>
                <a:gd name="T30" fmla="*/ 3607 w 6182"/>
                <a:gd name="T31" fmla="*/ 0 h 4860"/>
                <a:gd name="T32" fmla="*/ 3053 w 6182"/>
                <a:gd name="T33" fmla="*/ 66 h 4860"/>
                <a:gd name="T34" fmla="*/ 2886 w 6182"/>
                <a:gd name="T35" fmla="*/ 281 h 4860"/>
                <a:gd name="T36" fmla="*/ 1459 w 6182"/>
                <a:gd name="T37" fmla="*/ 1117 h 4860"/>
                <a:gd name="T38" fmla="*/ 1427 w 6182"/>
                <a:gd name="T39" fmla="*/ 1117 h 4860"/>
                <a:gd name="T40" fmla="*/ 1168 w 6182"/>
                <a:gd name="T41" fmla="*/ 1138 h 4860"/>
                <a:gd name="T42" fmla="*/ 307 w 6182"/>
                <a:gd name="T43" fmla="*/ 1562 h 4860"/>
                <a:gd name="T44" fmla="*/ 27 w 6182"/>
                <a:gd name="T45" fmla="*/ 2542 h 4860"/>
                <a:gd name="T46" fmla="*/ 1385 w 6182"/>
                <a:gd name="T47" fmla="*/ 3474 h 4860"/>
                <a:gd name="T48" fmla="*/ 2566 w 6182"/>
                <a:gd name="T49" fmla="*/ 3421 h 4860"/>
                <a:gd name="T50" fmla="*/ 2995 w 6182"/>
                <a:gd name="T51" fmla="*/ 3861 h 4860"/>
                <a:gd name="T52" fmla="*/ 4446 w 6182"/>
                <a:gd name="T53" fmla="*/ 4851 h 4860"/>
                <a:gd name="T54" fmla="*/ 4611 w 6182"/>
                <a:gd name="T55" fmla="*/ 4822 h 4860"/>
                <a:gd name="T56" fmla="*/ 4995 w 6182"/>
                <a:gd name="T57" fmla="*/ 4422 h 4860"/>
                <a:gd name="T58" fmla="*/ 4629 w 6182"/>
                <a:gd name="T59" fmla="*/ 4110 h 4860"/>
                <a:gd name="T60" fmla="*/ 5291 w 6182"/>
                <a:gd name="T61" fmla="*/ 3442 h 4860"/>
                <a:gd name="T62" fmla="*/ 6067 w 6182"/>
                <a:gd name="T63" fmla="*/ 1787 h 4860"/>
                <a:gd name="T64" fmla="*/ 5140 w 6182"/>
                <a:gd name="T65" fmla="*/ 1366 h 4860"/>
                <a:gd name="T66" fmla="*/ 5069 w 6182"/>
                <a:gd name="T67" fmla="*/ 1363 h 4860"/>
                <a:gd name="T68" fmla="*/ 3607 w 6182"/>
                <a:gd name="T69" fmla="*/ 0 h 4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82" h="4860">
                  <a:moveTo>
                    <a:pt x="3607" y="209"/>
                  </a:moveTo>
                  <a:lnTo>
                    <a:pt x="3607" y="209"/>
                  </a:lnTo>
                  <a:cubicBezTo>
                    <a:pt x="3917" y="209"/>
                    <a:pt x="4174" y="286"/>
                    <a:pt x="4375" y="442"/>
                  </a:cubicBezTo>
                  <a:cubicBezTo>
                    <a:pt x="4751" y="728"/>
                    <a:pt x="4841" y="1210"/>
                    <a:pt x="4862" y="1388"/>
                  </a:cubicBezTo>
                  <a:cubicBezTo>
                    <a:pt x="4701" y="1440"/>
                    <a:pt x="4560" y="1536"/>
                    <a:pt x="4462" y="1671"/>
                  </a:cubicBezTo>
                  <a:cubicBezTo>
                    <a:pt x="4311" y="1877"/>
                    <a:pt x="4274" y="2150"/>
                    <a:pt x="4370" y="2381"/>
                  </a:cubicBezTo>
                  <a:cubicBezTo>
                    <a:pt x="4385" y="2423"/>
                    <a:pt x="4428" y="2449"/>
                    <a:pt x="4473" y="2449"/>
                  </a:cubicBezTo>
                  <a:cubicBezTo>
                    <a:pt x="4486" y="2449"/>
                    <a:pt x="4502" y="2446"/>
                    <a:pt x="4515" y="2441"/>
                  </a:cubicBezTo>
                  <a:cubicBezTo>
                    <a:pt x="4573" y="2420"/>
                    <a:pt x="4600" y="2354"/>
                    <a:pt x="4579" y="2296"/>
                  </a:cubicBezTo>
                  <a:cubicBezTo>
                    <a:pt x="4513" y="2137"/>
                    <a:pt x="4539" y="1949"/>
                    <a:pt x="4645" y="1803"/>
                  </a:cubicBezTo>
                  <a:cubicBezTo>
                    <a:pt x="4753" y="1652"/>
                    <a:pt x="4928" y="1573"/>
                    <a:pt x="5140" y="1573"/>
                  </a:cubicBezTo>
                  <a:cubicBezTo>
                    <a:pt x="5162" y="1573"/>
                    <a:pt x="5185" y="1573"/>
                    <a:pt x="5206" y="1575"/>
                  </a:cubicBezTo>
                  <a:cubicBezTo>
                    <a:pt x="5548" y="1602"/>
                    <a:pt x="5787" y="1790"/>
                    <a:pt x="5916" y="1928"/>
                  </a:cubicBezTo>
                  <a:cubicBezTo>
                    <a:pt x="6040" y="3259"/>
                    <a:pt x="4356" y="3604"/>
                    <a:pt x="4356" y="3604"/>
                  </a:cubicBezTo>
                  <a:cubicBezTo>
                    <a:pt x="4142" y="4237"/>
                    <a:pt x="4788" y="4451"/>
                    <a:pt x="4788" y="4451"/>
                  </a:cubicBezTo>
                  <a:cubicBezTo>
                    <a:pt x="4494" y="4653"/>
                    <a:pt x="4494" y="4653"/>
                    <a:pt x="4494" y="4653"/>
                  </a:cubicBezTo>
                  <a:cubicBezTo>
                    <a:pt x="3001" y="4282"/>
                    <a:pt x="2976" y="3138"/>
                    <a:pt x="2976" y="3138"/>
                  </a:cubicBezTo>
                  <a:cubicBezTo>
                    <a:pt x="2821" y="3194"/>
                    <a:pt x="2683" y="3215"/>
                    <a:pt x="2566" y="3215"/>
                  </a:cubicBezTo>
                  <a:cubicBezTo>
                    <a:pt x="2248" y="3215"/>
                    <a:pt x="2073" y="3066"/>
                    <a:pt x="2073" y="3066"/>
                  </a:cubicBezTo>
                  <a:cubicBezTo>
                    <a:pt x="1816" y="3209"/>
                    <a:pt x="1589" y="3265"/>
                    <a:pt x="1385" y="3265"/>
                  </a:cubicBezTo>
                  <a:cubicBezTo>
                    <a:pt x="691" y="3265"/>
                    <a:pt x="294" y="2603"/>
                    <a:pt x="209" y="2446"/>
                  </a:cubicBezTo>
                  <a:cubicBezTo>
                    <a:pt x="220" y="2240"/>
                    <a:pt x="273" y="1930"/>
                    <a:pt x="469" y="1692"/>
                  </a:cubicBezTo>
                  <a:cubicBezTo>
                    <a:pt x="633" y="1491"/>
                    <a:pt x="874" y="1374"/>
                    <a:pt x="1187" y="1345"/>
                  </a:cubicBezTo>
                  <a:cubicBezTo>
                    <a:pt x="1427" y="1324"/>
                    <a:pt x="1427" y="1324"/>
                    <a:pt x="1427" y="1324"/>
                  </a:cubicBezTo>
                  <a:cubicBezTo>
                    <a:pt x="1427" y="1324"/>
                    <a:pt x="1427" y="1324"/>
                    <a:pt x="1430" y="1324"/>
                  </a:cubicBezTo>
                  <a:cubicBezTo>
                    <a:pt x="1430" y="1324"/>
                    <a:pt x="1441" y="1324"/>
                    <a:pt x="1459" y="1324"/>
                  </a:cubicBezTo>
                  <a:cubicBezTo>
                    <a:pt x="1552" y="1324"/>
                    <a:pt x="1843" y="1316"/>
                    <a:pt x="2158" y="1221"/>
                  </a:cubicBezTo>
                  <a:cubicBezTo>
                    <a:pt x="2669" y="1067"/>
                    <a:pt x="2993" y="757"/>
                    <a:pt x="3088" y="326"/>
                  </a:cubicBezTo>
                  <a:cubicBezTo>
                    <a:pt x="3093" y="307"/>
                    <a:pt x="3096" y="289"/>
                    <a:pt x="3099" y="267"/>
                  </a:cubicBezTo>
                  <a:cubicBezTo>
                    <a:pt x="3281" y="228"/>
                    <a:pt x="3451" y="209"/>
                    <a:pt x="3607" y="209"/>
                  </a:cubicBezTo>
                  <a:lnTo>
                    <a:pt x="3607" y="0"/>
                  </a:lnTo>
                  <a:lnTo>
                    <a:pt x="3607" y="0"/>
                  </a:lnTo>
                  <a:lnTo>
                    <a:pt x="3607" y="0"/>
                  </a:lnTo>
                  <a:cubicBezTo>
                    <a:pt x="3437" y="0"/>
                    <a:pt x="3250" y="24"/>
                    <a:pt x="3053" y="66"/>
                  </a:cubicBezTo>
                  <a:cubicBezTo>
                    <a:pt x="2971" y="84"/>
                    <a:pt x="2911" y="151"/>
                    <a:pt x="2894" y="233"/>
                  </a:cubicBezTo>
                  <a:cubicBezTo>
                    <a:pt x="2892" y="249"/>
                    <a:pt x="2889" y="267"/>
                    <a:pt x="2886" y="281"/>
                  </a:cubicBezTo>
                  <a:cubicBezTo>
                    <a:pt x="2805" y="640"/>
                    <a:pt x="2540" y="889"/>
                    <a:pt x="2098" y="1022"/>
                  </a:cubicBezTo>
                  <a:cubicBezTo>
                    <a:pt x="1809" y="1109"/>
                    <a:pt x="1536" y="1117"/>
                    <a:pt x="1459" y="1117"/>
                  </a:cubicBezTo>
                  <a:cubicBezTo>
                    <a:pt x="1449" y="1117"/>
                    <a:pt x="1443" y="1117"/>
                    <a:pt x="1441" y="1117"/>
                  </a:cubicBezTo>
                  <a:cubicBezTo>
                    <a:pt x="1435" y="1117"/>
                    <a:pt x="1430" y="1117"/>
                    <a:pt x="1427" y="1117"/>
                  </a:cubicBezTo>
                  <a:cubicBezTo>
                    <a:pt x="1419" y="1117"/>
                    <a:pt x="1414" y="1117"/>
                    <a:pt x="1409" y="1117"/>
                  </a:cubicBezTo>
                  <a:cubicBezTo>
                    <a:pt x="1168" y="1138"/>
                    <a:pt x="1168" y="1138"/>
                    <a:pt x="1168" y="1138"/>
                  </a:cubicBezTo>
                  <a:lnTo>
                    <a:pt x="1168" y="1138"/>
                  </a:lnTo>
                  <a:cubicBezTo>
                    <a:pt x="800" y="1173"/>
                    <a:pt x="509" y="1316"/>
                    <a:pt x="307" y="1562"/>
                  </a:cubicBezTo>
                  <a:cubicBezTo>
                    <a:pt x="82" y="1840"/>
                    <a:pt x="16" y="2190"/>
                    <a:pt x="3" y="2433"/>
                  </a:cubicBezTo>
                  <a:cubicBezTo>
                    <a:pt x="0" y="2471"/>
                    <a:pt x="8" y="2510"/>
                    <a:pt x="27" y="2542"/>
                  </a:cubicBezTo>
                  <a:cubicBezTo>
                    <a:pt x="74" y="2632"/>
                    <a:pt x="209" y="2860"/>
                    <a:pt x="426" y="3066"/>
                  </a:cubicBezTo>
                  <a:cubicBezTo>
                    <a:pt x="710" y="3331"/>
                    <a:pt x="1041" y="3474"/>
                    <a:pt x="1385" y="3474"/>
                  </a:cubicBezTo>
                  <a:cubicBezTo>
                    <a:pt x="1605" y="3474"/>
                    <a:pt x="1833" y="3416"/>
                    <a:pt x="2063" y="3305"/>
                  </a:cubicBezTo>
                  <a:cubicBezTo>
                    <a:pt x="2169" y="3357"/>
                    <a:pt x="2338" y="3421"/>
                    <a:pt x="2566" y="3421"/>
                  </a:cubicBezTo>
                  <a:cubicBezTo>
                    <a:pt x="2646" y="3421"/>
                    <a:pt x="2728" y="3413"/>
                    <a:pt x="2810" y="3397"/>
                  </a:cubicBezTo>
                  <a:cubicBezTo>
                    <a:pt x="2839" y="3524"/>
                    <a:pt x="2897" y="3689"/>
                    <a:pt x="2995" y="3861"/>
                  </a:cubicBezTo>
                  <a:cubicBezTo>
                    <a:pt x="3122" y="4078"/>
                    <a:pt x="3292" y="4266"/>
                    <a:pt x="3503" y="4425"/>
                  </a:cubicBezTo>
                  <a:cubicBezTo>
                    <a:pt x="3760" y="4618"/>
                    <a:pt x="4078" y="4761"/>
                    <a:pt x="4446" y="4851"/>
                  </a:cubicBezTo>
                  <a:cubicBezTo>
                    <a:pt x="4462" y="4856"/>
                    <a:pt x="4478" y="4859"/>
                    <a:pt x="4494" y="4859"/>
                  </a:cubicBezTo>
                  <a:cubicBezTo>
                    <a:pt x="4537" y="4859"/>
                    <a:pt x="4576" y="4846"/>
                    <a:pt x="4611" y="4822"/>
                  </a:cubicBezTo>
                  <a:cubicBezTo>
                    <a:pt x="4905" y="4623"/>
                    <a:pt x="4905" y="4623"/>
                    <a:pt x="4905" y="4623"/>
                  </a:cubicBezTo>
                  <a:cubicBezTo>
                    <a:pt x="4971" y="4578"/>
                    <a:pt x="5005" y="4499"/>
                    <a:pt x="4995" y="4422"/>
                  </a:cubicBezTo>
                  <a:cubicBezTo>
                    <a:pt x="4981" y="4342"/>
                    <a:pt x="4928" y="4279"/>
                    <a:pt x="4854" y="4255"/>
                  </a:cubicBezTo>
                  <a:cubicBezTo>
                    <a:pt x="4844" y="4252"/>
                    <a:pt x="4722" y="4208"/>
                    <a:pt x="4629" y="4110"/>
                  </a:cubicBezTo>
                  <a:cubicBezTo>
                    <a:pt x="4537" y="4014"/>
                    <a:pt x="4504" y="3908"/>
                    <a:pt x="4526" y="3776"/>
                  </a:cubicBezTo>
                  <a:cubicBezTo>
                    <a:pt x="4690" y="3728"/>
                    <a:pt x="4995" y="3627"/>
                    <a:pt x="5291" y="3442"/>
                  </a:cubicBezTo>
                  <a:cubicBezTo>
                    <a:pt x="5892" y="3066"/>
                    <a:pt x="6181" y="2536"/>
                    <a:pt x="6120" y="1909"/>
                  </a:cubicBezTo>
                  <a:cubicBezTo>
                    <a:pt x="6117" y="1864"/>
                    <a:pt x="6096" y="1821"/>
                    <a:pt x="6067" y="1787"/>
                  </a:cubicBezTo>
                  <a:cubicBezTo>
                    <a:pt x="5903" y="1612"/>
                    <a:pt x="5625" y="1401"/>
                    <a:pt x="5222" y="1369"/>
                  </a:cubicBezTo>
                  <a:cubicBezTo>
                    <a:pt x="5196" y="1366"/>
                    <a:pt x="5167" y="1366"/>
                    <a:pt x="5140" y="1366"/>
                  </a:cubicBezTo>
                  <a:cubicBezTo>
                    <a:pt x="5116" y="1366"/>
                    <a:pt x="5093" y="1366"/>
                    <a:pt x="5069" y="1369"/>
                  </a:cubicBezTo>
                  <a:cubicBezTo>
                    <a:pt x="5069" y="1366"/>
                    <a:pt x="5069" y="1366"/>
                    <a:pt x="5069" y="1363"/>
                  </a:cubicBezTo>
                  <a:cubicBezTo>
                    <a:pt x="5042" y="1149"/>
                    <a:pt x="4936" y="609"/>
                    <a:pt x="4502" y="278"/>
                  </a:cubicBezTo>
                  <a:cubicBezTo>
                    <a:pt x="4264" y="92"/>
                    <a:pt x="3962" y="0"/>
                    <a:pt x="3607" y="0"/>
                  </a:cubicBezTo>
                  <a:lnTo>
                    <a:pt x="3607"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9" name="Freeform 8"/>
            <p:cNvSpPr>
              <a:spLocks noChangeArrowheads="1"/>
            </p:cNvSpPr>
            <p:nvPr/>
          </p:nvSpPr>
          <p:spPr bwMode="auto">
            <a:xfrm>
              <a:off x="13843620" y="5734455"/>
              <a:ext cx="2083343" cy="2323894"/>
            </a:xfrm>
            <a:custGeom>
              <a:avLst/>
              <a:gdLst>
                <a:gd name="T0" fmla="*/ 1891 w 2560"/>
                <a:gd name="T1" fmla="*/ 2858 h 2859"/>
                <a:gd name="T2" fmla="*/ 1891 w 2560"/>
                <a:gd name="T3" fmla="*/ 2858 h 2859"/>
                <a:gd name="T4" fmla="*/ 1825 w 2560"/>
                <a:gd name="T5" fmla="*/ 2833 h 2859"/>
                <a:gd name="T6" fmla="*/ 1155 w 2560"/>
                <a:gd name="T7" fmla="*/ 2555 h 2859"/>
                <a:gd name="T8" fmla="*/ 1081 w 2560"/>
                <a:gd name="T9" fmla="*/ 2553 h 2859"/>
                <a:gd name="T10" fmla="*/ 1028 w 2560"/>
                <a:gd name="T11" fmla="*/ 2553 h 2859"/>
                <a:gd name="T12" fmla="*/ 1023 w 2560"/>
                <a:gd name="T13" fmla="*/ 2555 h 2859"/>
                <a:gd name="T14" fmla="*/ 919 w 2560"/>
                <a:gd name="T15" fmla="*/ 2463 h 2859"/>
                <a:gd name="T16" fmla="*/ 390 w 2560"/>
                <a:gd name="T17" fmla="*/ 1446 h 2859"/>
                <a:gd name="T18" fmla="*/ 80 w 2560"/>
                <a:gd name="T19" fmla="*/ 1276 h 2859"/>
                <a:gd name="T20" fmla="*/ 16 w 2560"/>
                <a:gd name="T21" fmla="*/ 1147 h 2859"/>
                <a:gd name="T22" fmla="*/ 331 w 2560"/>
                <a:gd name="T23" fmla="*/ 845 h 2859"/>
                <a:gd name="T24" fmla="*/ 342 w 2560"/>
                <a:gd name="T25" fmla="*/ 842 h 2859"/>
                <a:gd name="T26" fmla="*/ 874 w 2560"/>
                <a:gd name="T27" fmla="*/ 488 h 2859"/>
                <a:gd name="T28" fmla="*/ 941 w 2560"/>
                <a:gd name="T29" fmla="*/ 112 h 2859"/>
                <a:gd name="T30" fmla="*/ 991 w 2560"/>
                <a:gd name="T31" fmla="*/ 16 h 2859"/>
                <a:gd name="T32" fmla="*/ 1044 w 2560"/>
                <a:gd name="T33" fmla="*/ 0 h 2859"/>
                <a:gd name="T34" fmla="*/ 1100 w 2560"/>
                <a:gd name="T35" fmla="*/ 16 h 2859"/>
                <a:gd name="T36" fmla="*/ 1989 w 2560"/>
                <a:gd name="T37" fmla="*/ 2791 h 2859"/>
                <a:gd name="T38" fmla="*/ 1918 w 2560"/>
                <a:gd name="T39" fmla="*/ 2855 h 2859"/>
                <a:gd name="T40" fmla="*/ 1891 w 2560"/>
                <a:gd name="T41" fmla="*/ 2858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0" h="2859">
                  <a:moveTo>
                    <a:pt x="1891" y="2858"/>
                  </a:moveTo>
                  <a:lnTo>
                    <a:pt x="1891" y="2858"/>
                  </a:lnTo>
                  <a:cubicBezTo>
                    <a:pt x="1867" y="2858"/>
                    <a:pt x="1844" y="2850"/>
                    <a:pt x="1825" y="2833"/>
                  </a:cubicBezTo>
                  <a:cubicBezTo>
                    <a:pt x="1627" y="2670"/>
                    <a:pt x="1401" y="2574"/>
                    <a:pt x="1155" y="2555"/>
                  </a:cubicBezTo>
                  <a:cubicBezTo>
                    <a:pt x="1131" y="2553"/>
                    <a:pt x="1105" y="2553"/>
                    <a:pt x="1081" y="2553"/>
                  </a:cubicBezTo>
                  <a:cubicBezTo>
                    <a:pt x="1065" y="2553"/>
                    <a:pt x="1046" y="2553"/>
                    <a:pt x="1028" y="2553"/>
                  </a:cubicBezTo>
                  <a:cubicBezTo>
                    <a:pt x="1028" y="2553"/>
                    <a:pt x="1025" y="2555"/>
                    <a:pt x="1023" y="2555"/>
                  </a:cubicBezTo>
                  <a:cubicBezTo>
                    <a:pt x="972" y="2555"/>
                    <a:pt x="927" y="2516"/>
                    <a:pt x="919" y="2463"/>
                  </a:cubicBezTo>
                  <a:cubicBezTo>
                    <a:pt x="895" y="2262"/>
                    <a:pt x="795" y="1759"/>
                    <a:pt x="390" y="1446"/>
                  </a:cubicBezTo>
                  <a:cubicBezTo>
                    <a:pt x="297" y="1374"/>
                    <a:pt x="191" y="1319"/>
                    <a:pt x="80" y="1276"/>
                  </a:cubicBezTo>
                  <a:cubicBezTo>
                    <a:pt x="27" y="1258"/>
                    <a:pt x="0" y="1200"/>
                    <a:pt x="16" y="1147"/>
                  </a:cubicBezTo>
                  <a:cubicBezTo>
                    <a:pt x="66" y="1004"/>
                    <a:pt x="178" y="895"/>
                    <a:pt x="331" y="845"/>
                  </a:cubicBezTo>
                  <a:cubicBezTo>
                    <a:pt x="334" y="842"/>
                    <a:pt x="339" y="842"/>
                    <a:pt x="342" y="842"/>
                  </a:cubicBezTo>
                  <a:cubicBezTo>
                    <a:pt x="604" y="784"/>
                    <a:pt x="784" y="665"/>
                    <a:pt x="874" y="488"/>
                  </a:cubicBezTo>
                  <a:cubicBezTo>
                    <a:pt x="930" y="381"/>
                    <a:pt x="951" y="254"/>
                    <a:pt x="941" y="112"/>
                  </a:cubicBezTo>
                  <a:cubicBezTo>
                    <a:pt x="938" y="72"/>
                    <a:pt x="956" y="35"/>
                    <a:pt x="991" y="16"/>
                  </a:cubicBezTo>
                  <a:cubicBezTo>
                    <a:pt x="1007" y="5"/>
                    <a:pt x="1025" y="0"/>
                    <a:pt x="1044" y="0"/>
                  </a:cubicBezTo>
                  <a:cubicBezTo>
                    <a:pt x="1062" y="0"/>
                    <a:pt x="1081" y="5"/>
                    <a:pt x="1100" y="16"/>
                  </a:cubicBezTo>
                  <a:cubicBezTo>
                    <a:pt x="2559" y="940"/>
                    <a:pt x="2148" y="2375"/>
                    <a:pt x="1989" y="2791"/>
                  </a:cubicBezTo>
                  <a:cubicBezTo>
                    <a:pt x="1976" y="2823"/>
                    <a:pt x="1949" y="2847"/>
                    <a:pt x="1918" y="2855"/>
                  </a:cubicBezTo>
                  <a:cubicBezTo>
                    <a:pt x="1910" y="2858"/>
                    <a:pt x="1899" y="2858"/>
                    <a:pt x="1891" y="2858"/>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30" name="Freeform 9"/>
            <p:cNvSpPr>
              <a:spLocks noChangeArrowheads="1"/>
            </p:cNvSpPr>
            <p:nvPr/>
          </p:nvSpPr>
          <p:spPr bwMode="auto">
            <a:xfrm>
              <a:off x="13746639" y="5648253"/>
              <a:ext cx="2068976" cy="2496299"/>
            </a:xfrm>
            <a:custGeom>
              <a:avLst/>
              <a:gdLst>
                <a:gd name="T0" fmla="*/ 1160 w 2546"/>
                <a:gd name="T1" fmla="*/ 206 h 3067"/>
                <a:gd name="T2" fmla="*/ 1160 w 2546"/>
                <a:gd name="T3" fmla="*/ 206 h 3067"/>
                <a:gd name="T4" fmla="*/ 2007 w 2546"/>
                <a:gd name="T5" fmla="*/ 2857 h 3067"/>
                <a:gd name="T6" fmla="*/ 1279 w 2546"/>
                <a:gd name="T7" fmla="*/ 2555 h 3067"/>
                <a:gd name="T8" fmla="*/ 1197 w 2546"/>
                <a:gd name="T9" fmla="*/ 2553 h 3067"/>
                <a:gd name="T10" fmla="*/ 1139 w 2546"/>
                <a:gd name="T11" fmla="*/ 2553 h 3067"/>
                <a:gd name="T12" fmla="*/ 569 w 2546"/>
                <a:gd name="T13" fmla="*/ 1467 h 3067"/>
                <a:gd name="T14" fmla="*/ 230 w 2546"/>
                <a:gd name="T15" fmla="*/ 1281 h 3067"/>
                <a:gd name="T16" fmla="*/ 479 w 2546"/>
                <a:gd name="T17" fmla="*/ 1046 h 3067"/>
                <a:gd name="T18" fmla="*/ 1083 w 2546"/>
                <a:gd name="T19" fmla="*/ 638 h 3067"/>
                <a:gd name="T20" fmla="*/ 1160 w 2546"/>
                <a:gd name="T21" fmla="*/ 206 h 3067"/>
                <a:gd name="T22" fmla="*/ 1160 w 2546"/>
                <a:gd name="T23" fmla="*/ 0 h 3067"/>
                <a:gd name="T24" fmla="*/ 1160 w 2546"/>
                <a:gd name="T25" fmla="*/ 0 h 3067"/>
                <a:gd name="T26" fmla="*/ 1051 w 2546"/>
                <a:gd name="T27" fmla="*/ 29 h 3067"/>
                <a:gd name="T28" fmla="*/ 953 w 2546"/>
                <a:gd name="T29" fmla="*/ 223 h 3067"/>
                <a:gd name="T30" fmla="*/ 898 w 2546"/>
                <a:gd name="T31" fmla="*/ 543 h 3067"/>
                <a:gd name="T32" fmla="*/ 437 w 2546"/>
                <a:gd name="T33" fmla="*/ 842 h 3067"/>
                <a:gd name="T34" fmla="*/ 416 w 2546"/>
                <a:gd name="T35" fmla="*/ 850 h 3067"/>
                <a:gd name="T36" fmla="*/ 34 w 2546"/>
                <a:gd name="T37" fmla="*/ 1215 h 3067"/>
                <a:gd name="T38" fmla="*/ 159 w 2546"/>
                <a:gd name="T39" fmla="*/ 1477 h 3067"/>
                <a:gd name="T40" fmla="*/ 442 w 2546"/>
                <a:gd name="T41" fmla="*/ 1631 h 3067"/>
                <a:gd name="T42" fmla="*/ 935 w 2546"/>
                <a:gd name="T43" fmla="*/ 2579 h 3067"/>
                <a:gd name="T44" fmla="*/ 1139 w 2546"/>
                <a:gd name="T45" fmla="*/ 2762 h 3067"/>
                <a:gd name="T46" fmla="*/ 1149 w 2546"/>
                <a:gd name="T47" fmla="*/ 2759 h 3067"/>
                <a:gd name="T48" fmla="*/ 1197 w 2546"/>
                <a:gd name="T49" fmla="*/ 2759 h 3067"/>
                <a:gd name="T50" fmla="*/ 1263 w 2546"/>
                <a:gd name="T51" fmla="*/ 2762 h 3067"/>
                <a:gd name="T52" fmla="*/ 1875 w 2546"/>
                <a:gd name="T53" fmla="*/ 3016 h 3067"/>
                <a:gd name="T54" fmla="*/ 2007 w 2546"/>
                <a:gd name="T55" fmla="*/ 3066 h 3067"/>
                <a:gd name="T56" fmla="*/ 2060 w 2546"/>
                <a:gd name="T57" fmla="*/ 3059 h 3067"/>
                <a:gd name="T58" fmla="*/ 2201 w 2546"/>
                <a:gd name="T59" fmla="*/ 2931 h 3067"/>
                <a:gd name="T60" fmla="*/ 2370 w 2546"/>
                <a:gd name="T61" fmla="*/ 1676 h 3067"/>
                <a:gd name="T62" fmla="*/ 2076 w 2546"/>
                <a:gd name="T63" fmla="*/ 823 h 3067"/>
                <a:gd name="T64" fmla="*/ 1271 w 2546"/>
                <a:gd name="T65" fmla="*/ 32 h 3067"/>
                <a:gd name="T66" fmla="*/ 1160 w 2546"/>
                <a:gd name="T67" fmla="*/ 0 h 3067"/>
                <a:gd name="T68" fmla="*/ 1160 w 2546"/>
                <a:gd name="T69" fmla="*/ 206 h 3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46" h="3067">
                  <a:moveTo>
                    <a:pt x="1160" y="206"/>
                  </a:moveTo>
                  <a:lnTo>
                    <a:pt x="1160" y="206"/>
                  </a:lnTo>
                  <a:cubicBezTo>
                    <a:pt x="2545" y="1083"/>
                    <a:pt x="2171" y="2431"/>
                    <a:pt x="2007" y="2857"/>
                  </a:cubicBezTo>
                  <a:cubicBezTo>
                    <a:pt x="1843" y="2719"/>
                    <a:pt x="1599" y="2579"/>
                    <a:pt x="1279" y="2555"/>
                  </a:cubicBezTo>
                  <a:cubicBezTo>
                    <a:pt x="1252" y="2553"/>
                    <a:pt x="1223" y="2553"/>
                    <a:pt x="1197" y="2553"/>
                  </a:cubicBezTo>
                  <a:cubicBezTo>
                    <a:pt x="1178" y="2553"/>
                    <a:pt x="1157" y="2553"/>
                    <a:pt x="1139" y="2553"/>
                  </a:cubicBezTo>
                  <a:cubicBezTo>
                    <a:pt x="1112" y="2333"/>
                    <a:pt x="1003" y="1803"/>
                    <a:pt x="569" y="1467"/>
                  </a:cubicBezTo>
                  <a:cubicBezTo>
                    <a:pt x="466" y="1390"/>
                    <a:pt x="355" y="1327"/>
                    <a:pt x="230" y="1281"/>
                  </a:cubicBezTo>
                  <a:cubicBezTo>
                    <a:pt x="257" y="1205"/>
                    <a:pt x="320" y="1099"/>
                    <a:pt x="479" y="1046"/>
                  </a:cubicBezTo>
                  <a:cubicBezTo>
                    <a:pt x="773" y="982"/>
                    <a:pt x="977" y="844"/>
                    <a:pt x="1083" y="638"/>
                  </a:cubicBezTo>
                  <a:cubicBezTo>
                    <a:pt x="1157" y="495"/>
                    <a:pt x="1170" y="339"/>
                    <a:pt x="1160" y="206"/>
                  </a:cubicBezTo>
                  <a:lnTo>
                    <a:pt x="1160" y="0"/>
                  </a:lnTo>
                  <a:lnTo>
                    <a:pt x="1160" y="0"/>
                  </a:lnTo>
                  <a:cubicBezTo>
                    <a:pt x="1123" y="0"/>
                    <a:pt x="1085" y="10"/>
                    <a:pt x="1051" y="29"/>
                  </a:cubicBezTo>
                  <a:cubicBezTo>
                    <a:pt x="985" y="69"/>
                    <a:pt x="948" y="146"/>
                    <a:pt x="953" y="223"/>
                  </a:cubicBezTo>
                  <a:cubicBezTo>
                    <a:pt x="961" y="347"/>
                    <a:pt x="945" y="455"/>
                    <a:pt x="898" y="543"/>
                  </a:cubicBezTo>
                  <a:cubicBezTo>
                    <a:pt x="821" y="694"/>
                    <a:pt x="670" y="792"/>
                    <a:pt x="437" y="842"/>
                  </a:cubicBezTo>
                  <a:cubicBezTo>
                    <a:pt x="429" y="844"/>
                    <a:pt x="421" y="848"/>
                    <a:pt x="416" y="850"/>
                  </a:cubicBezTo>
                  <a:cubicBezTo>
                    <a:pt x="230" y="911"/>
                    <a:pt x="95" y="1041"/>
                    <a:pt x="34" y="1215"/>
                  </a:cubicBezTo>
                  <a:cubicBezTo>
                    <a:pt x="0" y="1321"/>
                    <a:pt x="56" y="1438"/>
                    <a:pt x="159" y="1477"/>
                  </a:cubicBezTo>
                  <a:cubicBezTo>
                    <a:pt x="262" y="1515"/>
                    <a:pt x="357" y="1567"/>
                    <a:pt x="442" y="1631"/>
                  </a:cubicBezTo>
                  <a:cubicBezTo>
                    <a:pt x="815" y="1920"/>
                    <a:pt x="911" y="2391"/>
                    <a:pt x="935" y="2579"/>
                  </a:cubicBezTo>
                  <a:cubicBezTo>
                    <a:pt x="945" y="2683"/>
                    <a:pt x="1035" y="2762"/>
                    <a:pt x="1139" y="2762"/>
                  </a:cubicBezTo>
                  <a:cubicBezTo>
                    <a:pt x="1144" y="2762"/>
                    <a:pt x="1147" y="2762"/>
                    <a:pt x="1149" y="2759"/>
                  </a:cubicBezTo>
                  <a:cubicBezTo>
                    <a:pt x="1165" y="2759"/>
                    <a:pt x="1181" y="2759"/>
                    <a:pt x="1197" y="2759"/>
                  </a:cubicBezTo>
                  <a:cubicBezTo>
                    <a:pt x="1218" y="2759"/>
                    <a:pt x="1242" y="2759"/>
                    <a:pt x="1263" y="2762"/>
                  </a:cubicBezTo>
                  <a:cubicBezTo>
                    <a:pt x="1488" y="2780"/>
                    <a:pt x="1695" y="2865"/>
                    <a:pt x="1875" y="3016"/>
                  </a:cubicBezTo>
                  <a:cubicBezTo>
                    <a:pt x="1912" y="3048"/>
                    <a:pt x="1960" y="3066"/>
                    <a:pt x="2007" y="3066"/>
                  </a:cubicBezTo>
                  <a:cubicBezTo>
                    <a:pt x="2026" y="3066"/>
                    <a:pt x="2042" y="3064"/>
                    <a:pt x="2060" y="3059"/>
                  </a:cubicBezTo>
                  <a:cubicBezTo>
                    <a:pt x="2124" y="3043"/>
                    <a:pt x="2176" y="2995"/>
                    <a:pt x="2201" y="2931"/>
                  </a:cubicBezTo>
                  <a:cubicBezTo>
                    <a:pt x="2291" y="2696"/>
                    <a:pt x="2433" y="2219"/>
                    <a:pt x="2370" y="1676"/>
                  </a:cubicBezTo>
                  <a:cubicBezTo>
                    <a:pt x="2333" y="1369"/>
                    <a:pt x="2235" y="1080"/>
                    <a:pt x="2076" y="823"/>
                  </a:cubicBezTo>
                  <a:cubicBezTo>
                    <a:pt x="1888" y="516"/>
                    <a:pt x="1618" y="252"/>
                    <a:pt x="1271" y="32"/>
                  </a:cubicBezTo>
                  <a:cubicBezTo>
                    <a:pt x="1237" y="10"/>
                    <a:pt x="1197" y="0"/>
                    <a:pt x="1160" y="0"/>
                  </a:cubicBezTo>
                  <a:lnTo>
                    <a:pt x="1160" y="20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31" name="Freeform 10"/>
            <p:cNvSpPr>
              <a:spLocks noChangeArrowheads="1"/>
            </p:cNvSpPr>
            <p:nvPr/>
          </p:nvSpPr>
          <p:spPr bwMode="auto">
            <a:xfrm>
              <a:off x="10815590" y="4685650"/>
              <a:ext cx="3811080" cy="2054508"/>
            </a:xfrm>
            <a:custGeom>
              <a:avLst/>
              <a:gdLst>
                <a:gd name="T0" fmla="*/ 2770 w 4685"/>
                <a:gd name="T1" fmla="*/ 2524 h 2525"/>
                <a:gd name="T2" fmla="*/ 2770 w 4685"/>
                <a:gd name="T3" fmla="*/ 2524 h 2525"/>
                <a:gd name="T4" fmla="*/ 2704 w 4685"/>
                <a:gd name="T5" fmla="*/ 2502 h 2525"/>
                <a:gd name="T6" fmla="*/ 2667 w 4685"/>
                <a:gd name="T7" fmla="*/ 2423 h 2525"/>
                <a:gd name="T8" fmla="*/ 2402 w 4685"/>
                <a:gd name="T9" fmla="*/ 1883 h 2525"/>
                <a:gd name="T10" fmla="*/ 1719 w 4685"/>
                <a:gd name="T11" fmla="*/ 1668 h 2525"/>
                <a:gd name="T12" fmla="*/ 1319 w 4685"/>
                <a:gd name="T13" fmla="*/ 1732 h 2525"/>
                <a:gd name="T14" fmla="*/ 1284 w 4685"/>
                <a:gd name="T15" fmla="*/ 1740 h 2525"/>
                <a:gd name="T16" fmla="*/ 1194 w 4685"/>
                <a:gd name="T17" fmla="*/ 1687 h 2525"/>
                <a:gd name="T18" fmla="*/ 866 w 4685"/>
                <a:gd name="T19" fmla="*/ 1250 h 2525"/>
                <a:gd name="T20" fmla="*/ 69 w 4685"/>
                <a:gd name="T21" fmla="*/ 694 h 2525"/>
                <a:gd name="T22" fmla="*/ 8 w 4685"/>
                <a:gd name="T23" fmla="*/ 620 h 2525"/>
                <a:gd name="T24" fmla="*/ 32 w 4685"/>
                <a:gd name="T25" fmla="*/ 527 h 2525"/>
                <a:gd name="T26" fmla="*/ 884 w 4685"/>
                <a:gd name="T27" fmla="*/ 40 h 2525"/>
                <a:gd name="T28" fmla="*/ 887 w 4685"/>
                <a:gd name="T29" fmla="*/ 40 h 2525"/>
                <a:gd name="T30" fmla="*/ 1319 w 4685"/>
                <a:gd name="T31" fmla="*/ 0 h 2525"/>
                <a:gd name="T32" fmla="*/ 2201 w 4685"/>
                <a:gd name="T33" fmla="*/ 201 h 2525"/>
                <a:gd name="T34" fmla="*/ 2884 w 4685"/>
                <a:gd name="T35" fmla="*/ 114 h 2525"/>
                <a:gd name="T36" fmla="*/ 4581 w 4685"/>
                <a:gd name="T37" fmla="*/ 1136 h 2525"/>
                <a:gd name="T38" fmla="*/ 4587 w 4685"/>
                <a:gd name="T39" fmla="*/ 1149 h 2525"/>
                <a:gd name="T40" fmla="*/ 4573 w 4685"/>
                <a:gd name="T41" fmla="*/ 1764 h 2525"/>
                <a:gd name="T42" fmla="*/ 4075 w 4685"/>
                <a:gd name="T43" fmla="*/ 2102 h 2525"/>
                <a:gd name="T44" fmla="*/ 4054 w 4685"/>
                <a:gd name="T45" fmla="*/ 2105 h 2525"/>
                <a:gd name="T46" fmla="*/ 3662 w 4685"/>
                <a:gd name="T47" fmla="*/ 2274 h 2525"/>
                <a:gd name="T48" fmla="*/ 3623 w 4685"/>
                <a:gd name="T49" fmla="*/ 2386 h 2525"/>
                <a:gd name="T50" fmla="*/ 3588 w 4685"/>
                <a:gd name="T51" fmla="*/ 2465 h 2525"/>
                <a:gd name="T52" fmla="*/ 3519 w 4685"/>
                <a:gd name="T53" fmla="*/ 2489 h 2525"/>
                <a:gd name="T54" fmla="*/ 3506 w 4685"/>
                <a:gd name="T55" fmla="*/ 2489 h 2525"/>
                <a:gd name="T56" fmla="*/ 3263 w 4685"/>
                <a:gd name="T57" fmla="*/ 2470 h 2525"/>
                <a:gd name="T58" fmla="*/ 2788 w 4685"/>
                <a:gd name="T59" fmla="*/ 2521 h 2525"/>
                <a:gd name="T60" fmla="*/ 2770 w 4685"/>
                <a:gd name="T61" fmla="*/ 2524 h 2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85" h="2525">
                  <a:moveTo>
                    <a:pt x="2770" y="2524"/>
                  </a:moveTo>
                  <a:lnTo>
                    <a:pt x="2770" y="2524"/>
                  </a:lnTo>
                  <a:cubicBezTo>
                    <a:pt x="2746" y="2524"/>
                    <a:pt x="2723" y="2516"/>
                    <a:pt x="2704" y="2502"/>
                  </a:cubicBezTo>
                  <a:cubicBezTo>
                    <a:pt x="2680" y="2481"/>
                    <a:pt x="2667" y="2455"/>
                    <a:pt x="2667" y="2423"/>
                  </a:cubicBezTo>
                  <a:cubicBezTo>
                    <a:pt x="2659" y="2203"/>
                    <a:pt x="2566" y="2015"/>
                    <a:pt x="2402" y="1883"/>
                  </a:cubicBezTo>
                  <a:cubicBezTo>
                    <a:pt x="2227" y="1745"/>
                    <a:pt x="1986" y="1668"/>
                    <a:pt x="1719" y="1668"/>
                  </a:cubicBezTo>
                  <a:cubicBezTo>
                    <a:pt x="1576" y="1668"/>
                    <a:pt x="1438" y="1692"/>
                    <a:pt x="1319" y="1732"/>
                  </a:cubicBezTo>
                  <a:cubicBezTo>
                    <a:pt x="1308" y="1737"/>
                    <a:pt x="1295" y="1740"/>
                    <a:pt x="1284" y="1740"/>
                  </a:cubicBezTo>
                  <a:cubicBezTo>
                    <a:pt x="1247" y="1740"/>
                    <a:pt x="1213" y="1721"/>
                    <a:pt x="1194" y="1687"/>
                  </a:cubicBezTo>
                  <a:cubicBezTo>
                    <a:pt x="1133" y="1584"/>
                    <a:pt x="1028" y="1422"/>
                    <a:pt x="866" y="1250"/>
                  </a:cubicBezTo>
                  <a:cubicBezTo>
                    <a:pt x="633" y="998"/>
                    <a:pt x="365" y="813"/>
                    <a:pt x="69" y="694"/>
                  </a:cubicBezTo>
                  <a:cubicBezTo>
                    <a:pt x="37" y="681"/>
                    <a:pt x="13" y="654"/>
                    <a:pt x="8" y="620"/>
                  </a:cubicBezTo>
                  <a:cubicBezTo>
                    <a:pt x="0" y="588"/>
                    <a:pt x="8" y="551"/>
                    <a:pt x="32" y="527"/>
                  </a:cubicBezTo>
                  <a:cubicBezTo>
                    <a:pt x="193" y="355"/>
                    <a:pt x="471" y="132"/>
                    <a:pt x="884" y="40"/>
                  </a:cubicBezTo>
                  <a:cubicBezTo>
                    <a:pt x="887" y="40"/>
                    <a:pt x="887" y="40"/>
                    <a:pt x="887" y="40"/>
                  </a:cubicBezTo>
                  <a:cubicBezTo>
                    <a:pt x="1033" y="13"/>
                    <a:pt x="1176" y="0"/>
                    <a:pt x="1319" y="0"/>
                  </a:cubicBezTo>
                  <a:cubicBezTo>
                    <a:pt x="1780" y="0"/>
                    <a:pt x="2092" y="143"/>
                    <a:pt x="2201" y="201"/>
                  </a:cubicBezTo>
                  <a:cubicBezTo>
                    <a:pt x="2439" y="143"/>
                    <a:pt x="2669" y="114"/>
                    <a:pt x="2884" y="114"/>
                  </a:cubicBezTo>
                  <a:cubicBezTo>
                    <a:pt x="4007" y="114"/>
                    <a:pt x="4468" y="895"/>
                    <a:pt x="4581" y="1136"/>
                  </a:cubicBezTo>
                  <a:cubicBezTo>
                    <a:pt x="4584" y="1141"/>
                    <a:pt x="4584" y="1144"/>
                    <a:pt x="4587" y="1149"/>
                  </a:cubicBezTo>
                  <a:cubicBezTo>
                    <a:pt x="4629" y="1284"/>
                    <a:pt x="4684" y="1544"/>
                    <a:pt x="4573" y="1764"/>
                  </a:cubicBezTo>
                  <a:cubicBezTo>
                    <a:pt x="4489" y="1930"/>
                    <a:pt x="4319" y="2044"/>
                    <a:pt x="4075" y="2102"/>
                  </a:cubicBezTo>
                  <a:cubicBezTo>
                    <a:pt x="4067" y="2102"/>
                    <a:pt x="4062" y="2105"/>
                    <a:pt x="4054" y="2105"/>
                  </a:cubicBezTo>
                  <a:cubicBezTo>
                    <a:pt x="3938" y="2108"/>
                    <a:pt x="3724" y="2145"/>
                    <a:pt x="3662" y="2274"/>
                  </a:cubicBezTo>
                  <a:cubicBezTo>
                    <a:pt x="3628" y="2346"/>
                    <a:pt x="3623" y="2378"/>
                    <a:pt x="3623" y="2386"/>
                  </a:cubicBezTo>
                  <a:cubicBezTo>
                    <a:pt x="3623" y="2415"/>
                    <a:pt x="3612" y="2444"/>
                    <a:pt x="3588" y="2465"/>
                  </a:cubicBezTo>
                  <a:cubicBezTo>
                    <a:pt x="3570" y="2481"/>
                    <a:pt x="3546" y="2489"/>
                    <a:pt x="3519" y="2489"/>
                  </a:cubicBezTo>
                  <a:cubicBezTo>
                    <a:pt x="3517" y="2489"/>
                    <a:pt x="3511" y="2489"/>
                    <a:pt x="3506" y="2489"/>
                  </a:cubicBezTo>
                  <a:cubicBezTo>
                    <a:pt x="3429" y="2478"/>
                    <a:pt x="3347" y="2470"/>
                    <a:pt x="3263" y="2470"/>
                  </a:cubicBezTo>
                  <a:cubicBezTo>
                    <a:pt x="3114" y="2470"/>
                    <a:pt x="2955" y="2489"/>
                    <a:pt x="2788" y="2521"/>
                  </a:cubicBezTo>
                  <a:cubicBezTo>
                    <a:pt x="2783" y="2524"/>
                    <a:pt x="2775" y="2524"/>
                    <a:pt x="2770" y="2524"/>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32" name="Freeform 11"/>
            <p:cNvSpPr>
              <a:spLocks noChangeArrowheads="1"/>
            </p:cNvSpPr>
            <p:nvPr/>
          </p:nvSpPr>
          <p:spPr bwMode="auto">
            <a:xfrm>
              <a:off x="10725791" y="4599447"/>
              <a:ext cx="3994271" cy="2223322"/>
            </a:xfrm>
            <a:custGeom>
              <a:avLst/>
              <a:gdLst>
                <a:gd name="T0" fmla="*/ 1428 w 4906"/>
                <a:gd name="T1" fmla="*/ 209 h 2734"/>
                <a:gd name="T2" fmla="*/ 1428 w 4906"/>
                <a:gd name="T3" fmla="*/ 209 h 2734"/>
                <a:gd name="T4" fmla="*/ 2294 w 4906"/>
                <a:gd name="T5" fmla="*/ 416 h 2734"/>
                <a:gd name="T6" fmla="*/ 2993 w 4906"/>
                <a:gd name="T7" fmla="*/ 323 h 2734"/>
                <a:gd name="T8" fmla="*/ 4598 w 4906"/>
                <a:gd name="T9" fmla="*/ 1287 h 2734"/>
                <a:gd name="T10" fmla="*/ 4590 w 4906"/>
                <a:gd name="T11" fmla="*/ 1822 h 2734"/>
                <a:gd name="T12" fmla="*/ 4161 w 4906"/>
                <a:gd name="T13" fmla="*/ 2108 h 2734"/>
                <a:gd name="T14" fmla="*/ 3676 w 4906"/>
                <a:gd name="T15" fmla="*/ 2336 h 2734"/>
                <a:gd name="T16" fmla="*/ 3628 w 4906"/>
                <a:gd name="T17" fmla="*/ 2492 h 2734"/>
                <a:gd name="T18" fmla="*/ 3372 w 4906"/>
                <a:gd name="T19" fmla="*/ 2473 h 2734"/>
                <a:gd name="T20" fmla="*/ 2879 w 4906"/>
                <a:gd name="T21" fmla="*/ 2526 h 2734"/>
                <a:gd name="T22" fmla="*/ 2575 w 4906"/>
                <a:gd name="T23" fmla="*/ 1909 h 2734"/>
                <a:gd name="T24" fmla="*/ 1828 w 4906"/>
                <a:gd name="T25" fmla="*/ 1671 h 2734"/>
                <a:gd name="T26" fmla="*/ 1393 w 4906"/>
                <a:gd name="T27" fmla="*/ 1740 h 2734"/>
                <a:gd name="T28" fmla="*/ 1052 w 4906"/>
                <a:gd name="T29" fmla="*/ 1284 h 2734"/>
                <a:gd name="T30" fmla="*/ 217 w 4906"/>
                <a:gd name="T31" fmla="*/ 704 h 2734"/>
                <a:gd name="T32" fmla="*/ 1017 w 4906"/>
                <a:gd name="T33" fmla="*/ 246 h 2734"/>
                <a:gd name="T34" fmla="*/ 1428 w 4906"/>
                <a:gd name="T35" fmla="*/ 209 h 2734"/>
                <a:gd name="T36" fmla="*/ 1428 w 4906"/>
                <a:gd name="T37" fmla="*/ 0 h 2734"/>
                <a:gd name="T38" fmla="*/ 1428 w 4906"/>
                <a:gd name="T39" fmla="*/ 0 h 2734"/>
                <a:gd name="T40" fmla="*/ 978 w 4906"/>
                <a:gd name="T41" fmla="*/ 42 h 2734"/>
                <a:gd name="T42" fmla="*/ 972 w 4906"/>
                <a:gd name="T43" fmla="*/ 45 h 2734"/>
                <a:gd name="T44" fmla="*/ 67 w 4906"/>
                <a:gd name="T45" fmla="*/ 561 h 2734"/>
                <a:gd name="T46" fmla="*/ 14 w 4906"/>
                <a:gd name="T47" fmla="*/ 749 h 2734"/>
                <a:gd name="T48" fmla="*/ 141 w 4906"/>
                <a:gd name="T49" fmla="*/ 895 h 2734"/>
                <a:gd name="T50" fmla="*/ 901 w 4906"/>
                <a:gd name="T51" fmla="*/ 1427 h 2734"/>
                <a:gd name="T52" fmla="*/ 1216 w 4906"/>
                <a:gd name="T53" fmla="*/ 1846 h 2734"/>
                <a:gd name="T54" fmla="*/ 1393 w 4906"/>
                <a:gd name="T55" fmla="*/ 1949 h 2734"/>
                <a:gd name="T56" fmla="*/ 1462 w 4906"/>
                <a:gd name="T57" fmla="*/ 1936 h 2734"/>
                <a:gd name="T58" fmla="*/ 1828 w 4906"/>
                <a:gd name="T59" fmla="*/ 1880 h 2734"/>
                <a:gd name="T60" fmla="*/ 2445 w 4906"/>
                <a:gd name="T61" fmla="*/ 2071 h 2734"/>
                <a:gd name="T62" fmla="*/ 2673 w 4906"/>
                <a:gd name="T63" fmla="*/ 2534 h 2734"/>
                <a:gd name="T64" fmla="*/ 2749 w 4906"/>
                <a:gd name="T65" fmla="*/ 2688 h 2734"/>
                <a:gd name="T66" fmla="*/ 2879 w 4906"/>
                <a:gd name="T67" fmla="*/ 2733 h 2734"/>
                <a:gd name="T68" fmla="*/ 2919 w 4906"/>
                <a:gd name="T69" fmla="*/ 2730 h 2734"/>
                <a:gd name="T70" fmla="*/ 3372 w 4906"/>
                <a:gd name="T71" fmla="*/ 2682 h 2734"/>
                <a:gd name="T72" fmla="*/ 3599 w 4906"/>
                <a:gd name="T73" fmla="*/ 2696 h 2734"/>
                <a:gd name="T74" fmla="*/ 3628 w 4906"/>
                <a:gd name="T75" fmla="*/ 2698 h 2734"/>
                <a:gd name="T76" fmla="*/ 3766 w 4906"/>
                <a:gd name="T77" fmla="*/ 2648 h 2734"/>
                <a:gd name="T78" fmla="*/ 3838 w 4906"/>
                <a:gd name="T79" fmla="*/ 2495 h 2734"/>
                <a:gd name="T80" fmla="*/ 3864 w 4906"/>
                <a:gd name="T81" fmla="*/ 2426 h 2734"/>
                <a:gd name="T82" fmla="*/ 4166 w 4906"/>
                <a:gd name="T83" fmla="*/ 2315 h 2734"/>
                <a:gd name="T84" fmla="*/ 4208 w 4906"/>
                <a:gd name="T85" fmla="*/ 2309 h 2734"/>
                <a:gd name="T86" fmla="*/ 4775 w 4906"/>
                <a:gd name="T87" fmla="*/ 1917 h 2734"/>
                <a:gd name="T88" fmla="*/ 4793 w 4906"/>
                <a:gd name="T89" fmla="*/ 1224 h 2734"/>
                <a:gd name="T90" fmla="*/ 4783 w 4906"/>
                <a:gd name="T91" fmla="*/ 1197 h 2734"/>
                <a:gd name="T92" fmla="*/ 2993 w 4906"/>
                <a:gd name="T93" fmla="*/ 116 h 2734"/>
                <a:gd name="T94" fmla="*/ 2323 w 4906"/>
                <a:gd name="T95" fmla="*/ 196 h 2734"/>
                <a:gd name="T96" fmla="*/ 1428 w 4906"/>
                <a:gd name="T97" fmla="*/ 0 h 2734"/>
                <a:gd name="T98" fmla="*/ 1428 w 4906"/>
                <a:gd name="T99" fmla="*/ 209 h 2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6" h="2734">
                  <a:moveTo>
                    <a:pt x="1428" y="209"/>
                  </a:moveTo>
                  <a:lnTo>
                    <a:pt x="1428" y="209"/>
                  </a:lnTo>
                  <a:cubicBezTo>
                    <a:pt x="1968" y="209"/>
                    <a:pt x="2294" y="416"/>
                    <a:pt x="2294" y="416"/>
                  </a:cubicBezTo>
                  <a:cubicBezTo>
                    <a:pt x="2553" y="352"/>
                    <a:pt x="2784" y="323"/>
                    <a:pt x="2993" y="323"/>
                  </a:cubicBezTo>
                  <a:cubicBezTo>
                    <a:pt x="4055" y="323"/>
                    <a:pt x="4486" y="1057"/>
                    <a:pt x="4598" y="1287"/>
                  </a:cubicBezTo>
                  <a:cubicBezTo>
                    <a:pt x="4629" y="1393"/>
                    <a:pt x="4688" y="1631"/>
                    <a:pt x="4590" y="1822"/>
                  </a:cubicBezTo>
                  <a:cubicBezTo>
                    <a:pt x="4518" y="1962"/>
                    <a:pt x="4375" y="2058"/>
                    <a:pt x="4161" y="2108"/>
                  </a:cubicBezTo>
                  <a:cubicBezTo>
                    <a:pt x="4111" y="2108"/>
                    <a:pt x="3779" y="2124"/>
                    <a:pt x="3676" y="2336"/>
                  </a:cubicBezTo>
                  <a:cubicBezTo>
                    <a:pt x="3641" y="2407"/>
                    <a:pt x="3628" y="2457"/>
                    <a:pt x="3628" y="2492"/>
                  </a:cubicBezTo>
                  <a:cubicBezTo>
                    <a:pt x="3546" y="2481"/>
                    <a:pt x="3461" y="2473"/>
                    <a:pt x="3372" y="2473"/>
                  </a:cubicBezTo>
                  <a:cubicBezTo>
                    <a:pt x="3215" y="2473"/>
                    <a:pt x="3051" y="2492"/>
                    <a:pt x="2879" y="2526"/>
                  </a:cubicBezTo>
                  <a:cubicBezTo>
                    <a:pt x="2868" y="2275"/>
                    <a:pt x="2765" y="2060"/>
                    <a:pt x="2575" y="1909"/>
                  </a:cubicBezTo>
                  <a:cubicBezTo>
                    <a:pt x="2368" y="1742"/>
                    <a:pt x="2090" y="1671"/>
                    <a:pt x="1828" y="1671"/>
                  </a:cubicBezTo>
                  <a:cubicBezTo>
                    <a:pt x="1672" y="1671"/>
                    <a:pt x="1523" y="1698"/>
                    <a:pt x="1393" y="1740"/>
                  </a:cubicBezTo>
                  <a:cubicBezTo>
                    <a:pt x="1335" y="1639"/>
                    <a:pt x="1221" y="1467"/>
                    <a:pt x="1052" y="1284"/>
                  </a:cubicBezTo>
                  <a:cubicBezTo>
                    <a:pt x="808" y="1022"/>
                    <a:pt x="525" y="826"/>
                    <a:pt x="217" y="704"/>
                  </a:cubicBezTo>
                  <a:cubicBezTo>
                    <a:pt x="355" y="556"/>
                    <a:pt x="617" y="336"/>
                    <a:pt x="1017" y="246"/>
                  </a:cubicBezTo>
                  <a:cubicBezTo>
                    <a:pt x="1163" y="220"/>
                    <a:pt x="1300" y="209"/>
                    <a:pt x="1428" y="209"/>
                  </a:cubicBezTo>
                  <a:lnTo>
                    <a:pt x="1428" y="0"/>
                  </a:lnTo>
                  <a:lnTo>
                    <a:pt x="1428" y="0"/>
                  </a:lnTo>
                  <a:cubicBezTo>
                    <a:pt x="1279" y="0"/>
                    <a:pt x="1129" y="16"/>
                    <a:pt x="978" y="42"/>
                  </a:cubicBezTo>
                  <a:cubicBezTo>
                    <a:pt x="975" y="45"/>
                    <a:pt x="975" y="45"/>
                    <a:pt x="972" y="45"/>
                  </a:cubicBezTo>
                  <a:cubicBezTo>
                    <a:pt x="530" y="143"/>
                    <a:pt x="236" y="381"/>
                    <a:pt x="67" y="561"/>
                  </a:cubicBezTo>
                  <a:cubicBezTo>
                    <a:pt x="19" y="612"/>
                    <a:pt x="0" y="680"/>
                    <a:pt x="14" y="749"/>
                  </a:cubicBezTo>
                  <a:cubicBezTo>
                    <a:pt x="29" y="816"/>
                    <a:pt x="77" y="871"/>
                    <a:pt x="141" y="895"/>
                  </a:cubicBezTo>
                  <a:cubicBezTo>
                    <a:pt x="422" y="1009"/>
                    <a:pt x="675" y="1186"/>
                    <a:pt x="901" y="1427"/>
                  </a:cubicBezTo>
                  <a:cubicBezTo>
                    <a:pt x="1055" y="1591"/>
                    <a:pt x="1155" y="1745"/>
                    <a:pt x="1216" y="1846"/>
                  </a:cubicBezTo>
                  <a:cubicBezTo>
                    <a:pt x="1253" y="1912"/>
                    <a:pt x="1322" y="1949"/>
                    <a:pt x="1393" y="1949"/>
                  </a:cubicBezTo>
                  <a:cubicBezTo>
                    <a:pt x="1417" y="1949"/>
                    <a:pt x="1438" y="1943"/>
                    <a:pt x="1462" y="1936"/>
                  </a:cubicBezTo>
                  <a:cubicBezTo>
                    <a:pt x="1571" y="1899"/>
                    <a:pt x="1698" y="1880"/>
                    <a:pt x="1828" y="1880"/>
                  </a:cubicBezTo>
                  <a:cubicBezTo>
                    <a:pt x="2071" y="1880"/>
                    <a:pt x="2291" y="1946"/>
                    <a:pt x="2445" y="2071"/>
                  </a:cubicBezTo>
                  <a:cubicBezTo>
                    <a:pt x="2588" y="2185"/>
                    <a:pt x="2665" y="2341"/>
                    <a:pt x="2673" y="2534"/>
                  </a:cubicBezTo>
                  <a:cubicBezTo>
                    <a:pt x="2673" y="2595"/>
                    <a:pt x="2702" y="2651"/>
                    <a:pt x="2749" y="2688"/>
                  </a:cubicBezTo>
                  <a:cubicBezTo>
                    <a:pt x="2786" y="2717"/>
                    <a:pt x="2832" y="2733"/>
                    <a:pt x="2879" y="2733"/>
                  </a:cubicBezTo>
                  <a:cubicBezTo>
                    <a:pt x="2892" y="2733"/>
                    <a:pt x="2905" y="2733"/>
                    <a:pt x="2919" y="2730"/>
                  </a:cubicBezTo>
                  <a:cubicBezTo>
                    <a:pt x="3078" y="2698"/>
                    <a:pt x="3231" y="2682"/>
                    <a:pt x="3372" y="2682"/>
                  </a:cubicBezTo>
                  <a:cubicBezTo>
                    <a:pt x="3451" y="2682"/>
                    <a:pt x="3528" y="2688"/>
                    <a:pt x="3599" y="2696"/>
                  </a:cubicBezTo>
                  <a:cubicBezTo>
                    <a:pt x="3610" y="2698"/>
                    <a:pt x="3620" y="2698"/>
                    <a:pt x="3628" y="2698"/>
                  </a:cubicBezTo>
                  <a:cubicBezTo>
                    <a:pt x="3679" y="2698"/>
                    <a:pt x="3726" y="2680"/>
                    <a:pt x="3766" y="2648"/>
                  </a:cubicBezTo>
                  <a:cubicBezTo>
                    <a:pt x="3808" y="2611"/>
                    <a:pt x="3835" y="2555"/>
                    <a:pt x="3838" y="2495"/>
                  </a:cubicBezTo>
                  <a:cubicBezTo>
                    <a:pt x="3838" y="2492"/>
                    <a:pt x="3843" y="2471"/>
                    <a:pt x="3864" y="2426"/>
                  </a:cubicBezTo>
                  <a:cubicBezTo>
                    <a:pt x="3896" y="2359"/>
                    <a:pt x="4044" y="2317"/>
                    <a:pt x="4166" y="2315"/>
                  </a:cubicBezTo>
                  <a:cubicBezTo>
                    <a:pt x="4179" y="2315"/>
                    <a:pt x="4195" y="2312"/>
                    <a:pt x="4208" y="2309"/>
                  </a:cubicBezTo>
                  <a:cubicBezTo>
                    <a:pt x="4484" y="2246"/>
                    <a:pt x="4674" y="2113"/>
                    <a:pt x="4775" y="1917"/>
                  </a:cubicBezTo>
                  <a:cubicBezTo>
                    <a:pt x="4905" y="1663"/>
                    <a:pt x="4841" y="1374"/>
                    <a:pt x="4793" y="1224"/>
                  </a:cubicBezTo>
                  <a:cubicBezTo>
                    <a:pt x="4791" y="1215"/>
                    <a:pt x="4788" y="1205"/>
                    <a:pt x="4783" y="1197"/>
                  </a:cubicBezTo>
                  <a:cubicBezTo>
                    <a:pt x="4661" y="943"/>
                    <a:pt x="4176" y="116"/>
                    <a:pt x="2993" y="116"/>
                  </a:cubicBezTo>
                  <a:cubicBezTo>
                    <a:pt x="2781" y="116"/>
                    <a:pt x="2556" y="143"/>
                    <a:pt x="2323" y="196"/>
                  </a:cubicBezTo>
                  <a:cubicBezTo>
                    <a:pt x="2180" y="127"/>
                    <a:pt x="1865" y="0"/>
                    <a:pt x="1428" y="0"/>
                  </a:cubicBezTo>
                  <a:lnTo>
                    <a:pt x="1428"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42" name="Freeform 22"/>
            <p:cNvSpPr>
              <a:spLocks noChangeArrowheads="1"/>
            </p:cNvSpPr>
            <p:nvPr/>
          </p:nvSpPr>
          <p:spPr bwMode="auto">
            <a:xfrm>
              <a:off x="12618879" y="7938599"/>
              <a:ext cx="812904" cy="812911"/>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3" name="Freeform 70"/>
            <p:cNvSpPr>
              <a:spLocks noChangeArrowheads="1"/>
            </p:cNvSpPr>
            <p:nvPr/>
          </p:nvSpPr>
          <p:spPr bwMode="auto">
            <a:xfrm>
              <a:off x="14507792" y="6524485"/>
              <a:ext cx="874847" cy="781942"/>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4" name="Freeform 110"/>
            <p:cNvSpPr>
              <a:spLocks noChangeArrowheads="1"/>
            </p:cNvSpPr>
            <p:nvPr/>
          </p:nvSpPr>
          <p:spPr bwMode="auto">
            <a:xfrm>
              <a:off x="12616197" y="5288051"/>
              <a:ext cx="812904" cy="658070"/>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5" name="Freeform 119"/>
            <p:cNvSpPr>
              <a:spLocks noChangeArrowheads="1"/>
            </p:cNvSpPr>
            <p:nvPr/>
          </p:nvSpPr>
          <p:spPr bwMode="auto">
            <a:xfrm>
              <a:off x="10442244" y="6280514"/>
              <a:ext cx="874840" cy="781936"/>
            </a:xfrm>
            <a:custGeom>
              <a:avLst/>
              <a:gdLst>
                <a:gd name="T0" fmla="*/ 443 w 497"/>
                <a:gd name="T1" fmla="*/ 70 h 444"/>
                <a:gd name="T2" fmla="*/ 443 w 497"/>
                <a:gd name="T3" fmla="*/ 70 h 444"/>
                <a:gd name="T4" fmla="*/ 426 w 497"/>
                <a:gd name="T5" fmla="*/ 70 h 444"/>
                <a:gd name="T6" fmla="*/ 426 w 497"/>
                <a:gd name="T7" fmla="*/ 443 h 444"/>
                <a:gd name="T8" fmla="*/ 443 w 497"/>
                <a:gd name="T9" fmla="*/ 443 h 444"/>
                <a:gd name="T10" fmla="*/ 496 w 497"/>
                <a:gd name="T11" fmla="*/ 398 h 444"/>
                <a:gd name="T12" fmla="*/ 496 w 497"/>
                <a:gd name="T13" fmla="*/ 124 h 444"/>
                <a:gd name="T14" fmla="*/ 443 w 497"/>
                <a:gd name="T15" fmla="*/ 70 h 444"/>
                <a:gd name="T16" fmla="*/ 0 w 497"/>
                <a:gd name="T17" fmla="*/ 124 h 444"/>
                <a:gd name="T18" fmla="*/ 0 w 497"/>
                <a:gd name="T19" fmla="*/ 124 h 444"/>
                <a:gd name="T20" fmla="*/ 0 w 497"/>
                <a:gd name="T21" fmla="*/ 398 h 444"/>
                <a:gd name="T22" fmla="*/ 53 w 497"/>
                <a:gd name="T23" fmla="*/ 443 h 444"/>
                <a:gd name="T24" fmla="*/ 71 w 497"/>
                <a:gd name="T25" fmla="*/ 443 h 444"/>
                <a:gd name="T26" fmla="*/ 71 w 497"/>
                <a:gd name="T27" fmla="*/ 70 h 444"/>
                <a:gd name="T28" fmla="*/ 53 w 497"/>
                <a:gd name="T29" fmla="*/ 70 h 444"/>
                <a:gd name="T30" fmla="*/ 0 w 497"/>
                <a:gd name="T31" fmla="*/ 124 h 444"/>
                <a:gd name="T32" fmla="*/ 337 w 497"/>
                <a:gd name="T33" fmla="*/ 26 h 444"/>
                <a:gd name="T34" fmla="*/ 337 w 497"/>
                <a:gd name="T35" fmla="*/ 26 h 444"/>
                <a:gd name="T36" fmla="*/ 248 w 497"/>
                <a:gd name="T37" fmla="*/ 0 h 444"/>
                <a:gd name="T38" fmla="*/ 160 w 497"/>
                <a:gd name="T39" fmla="*/ 26 h 444"/>
                <a:gd name="T40" fmla="*/ 160 w 497"/>
                <a:gd name="T41" fmla="*/ 70 h 444"/>
                <a:gd name="T42" fmla="*/ 107 w 497"/>
                <a:gd name="T43" fmla="*/ 70 h 444"/>
                <a:gd name="T44" fmla="*/ 107 w 497"/>
                <a:gd name="T45" fmla="*/ 443 h 444"/>
                <a:gd name="T46" fmla="*/ 390 w 497"/>
                <a:gd name="T47" fmla="*/ 443 h 444"/>
                <a:gd name="T48" fmla="*/ 390 w 497"/>
                <a:gd name="T49" fmla="*/ 70 h 444"/>
                <a:gd name="T50" fmla="*/ 337 w 497"/>
                <a:gd name="T51" fmla="*/ 70 h 444"/>
                <a:gd name="T52" fmla="*/ 337 w 497"/>
                <a:gd name="T53" fmla="*/ 26 h 444"/>
                <a:gd name="T54" fmla="*/ 301 w 497"/>
                <a:gd name="T55" fmla="*/ 70 h 444"/>
                <a:gd name="T56" fmla="*/ 301 w 497"/>
                <a:gd name="T57" fmla="*/ 70 h 444"/>
                <a:gd name="T58" fmla="*/ 195 w 497"/>
                <a:gd name="T59" fmla="*/ 70 h 444"/>
                <a:gd name="T60" fmla="*/ 195 w 497"/>
                <a:gd name="T61" fmla="*/ 44 h 444"/>
                <a:gd name="T62" fmla="*/ 248 w 497"/>
                <a:gd name="T63" fmla="*/ 26 h 444"/>
                <a:gd name="T64" fmla="*/ 301 w 497"/>
                <a:gd name="T65" fmla="*/ 44 h 444"/>
                <a:gd name="T66" fmla="*/ 301 w 497"/>
                <a:gd name="T67" fmla="*/ 7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6" name="Freeform 158"/>
            <p:cNvSpPr>
              <a:spLocks noChangeArrowheads="1"/>
            </p:cNvSpPr>
            <p:nvPr/>
          </p:nvSpPr>
          <p:spPr bwMode="auto">
            <a:xfrm>
              <a:off x="9411438" y="7948761"/>
              <a:ext cx="874846" cy="410322"/>
            </a:xfrm>
            <a:custGeom>
              <a:avLst/>
              <a:gdLst>
                <a:gd name="T0" fmla="*/ 380 w 497"/>
                <a:gd name="T1" fmla="*/ 0 h 232"/>
                <a:gd name="T2" fmla="*/ 380 w 497"/>
                <a:gd name="T3" fmla="*/ 0 h 232"/>
                <a:gd name="T4" fmla="*/ 266 w 497"/>
                <a:gd name="T5" fmla="*/ 115 h 232"/>
                <a:gd name="T6" fmla="*/ 283 w 497"/>
                <a:gd name="T7" fmla="*/ 186 h 232"/>
                <a:gd name="T8" fmla="*/ 203 w 497"/>
                <a:gd name="T9" fmla="*/ 186 h 232"/>
                <a:gd name="T10" fmla="*/ 230 w 497"/>
                <a:gd name="T11" fmla="*/ 115 h 232"/>
                <a:gd name="T12" fmla="*/ 114 w 497"/>
                <a:gd name="T13" fmla="*/ 0 h 232"/>
                <a:gd name="T14" fmla="*/ 0 w 497"/>
                <a:gd name="T15" fmla="*/ 115 h 232"/>
                <a:gd name="T16" fmla="*/ 114 w 497"/>
                <a:gd name="T17" fmla="*/ 231 h 232"/>
                <a:gd name="T18" fmla="*/ 380 w 497"/>
                <a:gd name="T19" fmla="*/ 231 h 232"/>
                <a:gd name="T20" fmla="*/ 496 w 497"/>
                <a:gd name="T21" fmla="*/ 115 h 232"/>
                <a:gd name="T22" fmla="*/ 380 w 497"/>
                <a:gd name="T23" fmla="*/ 0 h 232"/>
                <a:gd name="T24" fmla="*/ 53 w 497"/>
                <a:gd name="T25" fmla="*/ 115 h 232"/>
                <a:gd name="T26" fmla="*/ 53 w 497"/>
                <a:gd name="T27" fmla="*/ 115 h 232"/>
                <a:gd name="T28" fmla="*/ 114 w 497"/>
                <a:gd name="T29" fmla="*/ 53 h 232"/>
                <a:gd name="T30" fmla="*/ 177 w 497"/>
                <a:gd name="T31" fmla="*/ 115 h 232"/>
                <a:gd name="T32" fmla="*/ 114 w 497"/>
                <a:gd name="T33" fmla="*/ 186 h 232"/>
                <a:gd name="T34" fmla="*/ 53 w 497"/>
                <a:gd name="T35" fmla="*/ 115 h 232"/>
                <a:gd name="T36" fmla="*/ 380 w 497"/>
                <a:gd name="T37" fmla="*/ 186 h 232"/>
                <a:gd name="T38" fmla="*/ 380 w 497"/>
                <a:gd name="T39" fmla="*/ 186 h 232"/>
                <a:gd name="T40" fmla="*/ 319 w 497"/>
                <a:gd name="T41" fmla="*/ 115 h 232"/>
                <a:gd name="T42" fmla="*/ 380 w 497"/>
                <a:gd name="T43" fmla="*/ 53 h 232"/>
                <a:gd name="T44" fmla="*/ 442 w 497"/>
                <a:gd name="T45" fmla="*/ 115 h 232"/>
                <a:gd name="T46" fmla="*/ 380 w 497"/>
                <a:gd name="T47" fmla="*/ 18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232">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solidFill>
              <a:schemeClr val="bg1"/>
            </a:solidFill>
            <a:ln>
              <a:noFill/>
            </a:ln>
            <a:effectLst/>
            <a:extLst/>
          </p:spPr>
          <p:txBody>
            <a:bodyPr wrap="none" anchor="ctr"/>
            <a:lstStyle/>
            <a:p>
              <a:endParaRPr lang="en-US" sz="1600" dirty="0">
                <a:latin typeface="+mj-ea"/>
                <a:ea typeface="+mj-ea"/>
              </a:endParaRPr>
            </a:p>
          </p:txBody>
        </p:sp>
      </p:grpSp>
    </p:spTree>
    <p:extLst>
      <p:ext uri="{BB962C8B-B14F-4D97-AF65-F5344CB8AC3E}">
        <p14:creationId xmlns:p14="http://schemas.microsoft.com/office/powerpoint/2010/main" val="19983404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组件安装灵活多变，可以把很多组件安装在同一个虚拟机内，也可以分别安装在不同的虚拟机内，具体如何规划还需要看实际的组网和需求。</a:t>
            </a:r>
            <a:endParaRPr lang="en-US" altLang="zh-CN" dirty="0" smtClean="0"/>
          </a:p>
          <a:p>
            <a:endParaRPr lang="en-US" altLang="zh-CN" dirty="0" smtClean="0"/>
          </a:p>
        </p:txBody>
      </p:sp>
    </p:spTree>
    <p:extLst>
      <p:ext uri="{BB962C8B-B14F-4D97-AF65-F5344CB8AC3E}">
        <p14:creationId xmlns:p14="http://schemas.microsoft.com/office/powerpoint/2010/main" val="9808204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accent3">
                    <a:lumMod val="50000"/>
                  </a:schemeClr>
                </a:solidFill>
              </a:rPr>
              <a:t>桌面云</a:t>
            </a:r>
            <a:r>
              <a:rPr lang="zh-CN" altLang="en-US" dirty="0" smtClean="0">
                <a:solidFill>
                  <a:schemeClr val="accent3">
                    <a:lumMod val="50000"/>
                  </a:schemeClr>
                </a:solidFill>
              </a:rPr>
              <a:t>管理组件</a:t>
            </a:r>
            <a:endParaRPr lang="en-US" altLang="zh-CN" dirty="0" smtClean="0">
              <a:solidFill>
                <a:schemeClr val="accent3">
                  <a:lumMod val="50000"/>
                </a:schemeClr>
              </a:solidFill>
            </a:endParaRPr>
          </a:p>
          <a:p>
            <a:r>
              <a:rPr lang="zh-CN" altLang="en-US" dirty="0" smtClean="0">
                <a:solidFill>
                  <a:schemeClr val="accent3">
                    <a:lumMod val="50000"/>
                  </a:schemeClr>
                </a:solidFill>
              </a:rPr>
              <a:t>桌面云管理组件安装</a:t>
            </a:r>
            <a:endParaRPr lang="en-US" altLang="zh-CN" dirty="0">
              <a:solidFill>
                <a:schemeClr val="accent3">
                  <a:lumMod val="50000"/>
                </a:schemeClr>
              </a:solidFill>
            </a:endParaRPr>
          </a:p>
          <a:p>
            <a:r>
              <a:rPr lang="zh-CN" altLang="en-US" b="1" dirty="0"/>
              <a:t>桌面云</a:t>
            </a:r>
            <a:r>
              <a:rPr lang="zh-CN" altLang="en-US" b="1" dirty="0" smtClean="0"/>
              <a:t>关联组件</a:t>
            </a:r>
            <a:endParaRPr lang="en-US" altLang="zh-CN" b="1" dirty="0" smtClean="0"/>
          </a:p>
          <a:p>
            <a:pPr lvl="1">
              <a:buSzPct val="60000"/>
              <a:buFont typeface="Wingdings" panose="05000000000000000000" pitchFamily="2" charset="2"/>
              <a:buChar char="n"/>
            </a:pPr>
            <a:r>
              <a:rPr lang="en-US" altLang="zh-CN" dirty="0">
                <a:latin typeface="+mn-ea"/>
              </a:rPr>
              <a:t>AD</a:t>
            </a:r>
          </a:p>
          <a:p>
            <a:pPr lvl="1"/>
            <a:r>
              <a:rPr lang="en-US" altLang="zh-CN" dirty="0" smtClean="0">
                <a:solidFill>
                  <a:schemeClr val="bg1">
                    <a:lumMod val="50000"/>
                  </a:schemeClr>
                </a:solidFill>
              </a:rPr>
              <a:t>DNS</a:t>
            </a:r>
          </a:p>
          <a:p>
            <a:pPr lvl="1"/>
            <a:r>
              <a:rPr lang="en-US" altLang="zh-CN" dirty="0" smtClean="0">
                <a:solidFill>
                  <a:schemeClr val="bg1">
                    <a:lumMod val="50000"/>
                  </a:schemeClr>
                </a:solidFill>
              </a:rPr>
              <a:t>DHCP</a:t>
            </a:r>
          </a:p>
          <a:p>
            <a:r>
              <a:rPr lang="zh-CN" altLang="en-US" dirty="0" smtClean="0">
                <a:solidFill>
                  <a:schemeClr val="accent3">
                    <a:lumMod val="50000"/>
                  </a:schemeClr>
                </a:solidFill>
              </a:rPr>
              <a:t>桌面云关联</a:t>
            </a:r>
            <a:r>
              <a:rPr lang="zh-CN" altLang="en-US" dirty="0">
                <a:solidFill>
                  <a:schemeClr val="accent3">
                    <a:lumMod val="50000"/>
                  </a:schemeClr>
                </a:solidFill>
              </a:rPr>
              <a:t>组件安装</a:t>
            </a:r>
            <a:endParaRPr lang="en-US" altLang="zh-CN" dirty="0">
              <a:solidFill>
                <a:schemeClr val="accent3">
                  <a:lumMod val="50000"/>
                </a:schemeClr>
              </a:solidFill>
            </a:endParaRPr>
          </a:p>
          <a:p>
            <a:r>
              <a:rPr lang="en-US" altLang="zh-CN" dirty="0" err="1">
                <a:solidFill>
                  <a:schemeClr val="accent3">
                    <a:lumMod val="50000"/>
                  </a:schemeClr>
                </a:solidFill>
              </a:rPr>
              <a:t>FusionAccess</a:t>
            </a:r>
            <a:r>
              <a:rPr lang="zh-CN" altLang="en-US" dirty="0">
                <a:solidFill>
                  <a:schemeClr val="accent3">
                    <a:lumMod val="50000"/>
                  </a:schemeClr>
                </a:solidFill>
              </a:rPr>
              <a:t>初始化配置</a:t>
            </a:r>
            <a:endParaRPr lang="en-US" altLang="zh-CN" dirty="0">
              <a:solidFill>
                <a:schemeClr val="accent3">
                  <a:lumMod val="50000"/>
                </a:schemeClr>
              </a:solidFill>
            </a:endParaRPr>
          </a:p>
          <a:p>
            <a:r>
              <a:rPr lang="zh-CN" altLang="en-US" dirty="0" smtClean="0">
                <a:solidFill>
                  <a:schemeClr val="accent3">
                    <a:lumMod val="50000"/>
                  </a:schemeClr>
                </a:solidFill>
              </a:rPr>
              <a:t>桌面云组件</a:t>
            </a:r>
            <a:r>
              <a:rPr lang="zh-CN" altLang="en-US" dirty="0">
                <a:solidFill>
                  <a:schemeClr val="accent3">
                    <a:lumMod val="50000"/>
                  </a:schemeClr>
                </a:solidFill>
              </a:rPr>
              <a:t>交互流程</a:t>
            </a:r>
          </a:p>
          <a:p>
            <a:endParaRPr lang="zh-CN" altLang="en-US" dirty="0"/>
          </a:p>
        </p:txBody>
      </p:sp>
    </p:spTree>
    <p:extLst>
      <p:ext uri="{BB962C8B-B14F-4D97-AF65-F5344CB8AC3E}">
        <p14:creationId xmlns:p14="http://schemas.microsoft.com/office/powerpoint/2010/main" val="5123701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什么是</a:t>
            </a:r>
            <a:r>
              <a:rPr lang="en-US" altLang="zh-CN" dirty="0" smtClean="0"/>
              <a:t>AD</a:t>
            </a:r>
            <a:endParaRPr lang="zh-CN" altLang="en-US" dirty="0"/>
          </a:p>
        </p:txBody>
      </p:sp>
      <p:sp>
        <p:nvSpPr>
          <p:cNvPr id="6" name="文本占位符 5"/>
          <p:cNvSpPr>
            <a:spLocks noGrp="1"/>
          </p:cNvSpPr>
          <p:nvPr>
            <p:ph type="body" sz="quarter" idx="10"/>
          </p:nvPr>
        </p:nvSpPr>
        <p:spPr/>
        <p:txBody>
          <a:bodyPr/>
          <a:lstStyle/>
          <a:p>
            <a:r>
              <a:rPr lang="zh-CN" altLang="en-US" dirty="0"/>
              <a:t>概念：</a:t>
            </a:r>
          </a:p>
          <a:p>
            <a:pPr lvl="1" algn="just"/>
            <a:r>
              <a:rPr lang="zh-CN" altLang="zh-CN" sz="1800" dirty="0"/>
              <a:t>活动</a:t>
            </a:r>
            <a:r>
              <a:rPr lang="zh-CN" altLang="zh-CN" sz="1800" dirty="0" smtClean="0"/>
              <a:t>目录</a:t>
            </a:r>
            <a:r>
              <a:rPr lang="zh-CN" altLang="en-US" sz="1800" dirty="0" smtClean="0"/>
              <a:t>（</a:t>
            </a:r>
            <a:r>
              <a:rPr lang="en-US" altLang="zh-CN" sz="1800" dirty="0" smtClean="0"/>
              <a:t>Active Directory</a:t>
            </a:r>
            <a:r>
              <a:rPr lang="zh-CN" altLang="en-US" sz="1800" dirty="0" smtClean="0"/>
              <a:t>）</a:t>
            </a:r>
            <a:r>
              <a:rPr lang="zh-CN" altLang="zh-CN" sz="1800" dirty="0" smtClean="0"/>
              <a:t>是</a:t>
            </a:r>
            <a:r>
              <a:rPr lang="zh-CN" altLang="zh-CN" sz="1800" dirty="0"/>
              <a:t>用来存储网络上的用户账户、计算机、打印机等资源信息，方便用户的查找和</a:t>
            </a:r>
            <a:r>
              <a:rPr lang="zh-CN" altLang="zh-CN" sz="1800" dirty="0" smtClean="0"/>
              <a:t>使用</a:t>
            </a:r>
            <a:r>
              <a:rPr lang="zh-CN" altLang="en-US" sz="1800" dirty="0" smtClean="0"/>
              <a:t>。</a:t>
            </a:r>
            <a:endParaRPr lang="en-US" altLang="zh-CN" sz="1800" dirty="0"/>
          </a:p>
          <a:p>
            <a:pPr lvl="1" algn="just"/>
            <a:r>
              <a:rPr lang="zh-CN" altLang="zh-CN" sz="1800" dirty="0" smtClean="0"/>
              <a:t>一</a:t>
            </a:r>
            <a:r>
              <a:rPr lang="zh-CN" altLang="zh-CN" sz="1800" dirty="0"/>
              <a:t>种目录服务，可以提供对象的存储、快速查找与定位，并且能够统一、集中、安全的管理计算机资源。</a:t>
            </a:r>
            <a:endParaRPr lang="en-US" altLang="zh-CN" sz="1800" dirty="0"/>
          </a:p>
          <a:p>
            <a:pPr lvl="1" algn="just"/>
            <a:r>
              <a:rPr lang="zh-CN" altLang="en-US" sz="1800" dirty="0"/>
              <a:t>是微软</a:t>
            </a:r>
            <a:r>
              <a:rPr lang="en-US" altLang="zh-CN" sz="1800" dirty="0"/>
              <a:t>Windows Server</a:t>
            </a:r>
            <a:r>
              <a:rPr lang="zh-CN" altLang="en-US" sz="1800" dirty="0"/>
              <a:t>中，负责架构中大型网络环境的集中式目录管理服务。</a:t>
            </a:r>
          </a:p>
          <a:p>
            <a:r>
              <a:rPr lang="zh-CN" altLang="en-US" dirty="0"/>
              <a:t>内容：</a:t>
            </a:r>
          </a:p>
          <a:p>
            <a:pPr lvl="1" algn="just"/>
            <a:r>
              <a:rPr lang="zh-CN" altLang="en-US" sz="1800" dirty="0"/>
              <a:t>在</a:t>
            </a:r>
            <a:r>
              <a:rPr lang="en-US" altLang="zh-CN" sz="1800" dirty="0"/>
              <a:t>Windows </a:t>
            </a:r>
            <a:r>
              <a:rPr lang="en-US" altLang="zh-CN" sz="1800" dirty="0" smtClean="0"/>
              <a:t>Server AD</a:t>
            </a:r>
            <a:r>
              <a:rPr lang="zh-CN" altLang="en-US" sz="1800" dirty="0" smtClean="0"/>
              <a:t>域</a:t>
            </a:r>
            <a:r>
              <a:rPr lang="zh-CN" altLang="en-US" sz="1800" dirty="0"/>
              <a:t>内的目录是用来存储用户帐户、组、打印机、共享文件夹等对象。</a:t>
            </a:r>
          </a:p>
          <a:p>
            <a:r>
              <a:rPr lang="zh-CN" altLang="en-US" dirty="0" smtClean="0"/>
              <a:t>作用：</a:t>
            </a:r>
            <a:endParaRPr lang="zh-CN" altLang="en-US" dirty="0"/>
          </a:p>
          <a:p>
            <a:pPr lvl="1" algn="just"/>
            <a:r>
              <a:rPr lang="en-US" altLang="zh-CN" sz="1800" dirty="0"/>
              <a:t>AD</a:t>
            </a:r>
            <a:r>
              <a:rPr lang="zh-CN" altLang="en-US" sz="1800" dirty="0"/>
              <a:t>管理和保护系统的用户账户、客户机及应用程序，提供了集中统一的界面，增强了信息的安全性。</a:t>
            </a:r>
          </a:p>
          <a:p>
            <a:endParaRPr lang="zh-CN" altLang="en-US" sz="1800" dirty="0"/>
          </a:p>
        </p:txBody>
      </p:sp>
    </p:spTree>
    <p:extLst>
      <p:ext uri="{BB962C8B-B14F-4D97-AF65-F5344CB8AC3E}">
        <p14:creationId xmlns:p14="http://schemas.microsoft.com/office/powerpoint/2010/main" val="39016083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AD</a:t>
            </a:r>
            <a:r>
              <a:rPr lang="zh-CN" altLang="en-US" dirty="0" smtClean="0"/>
              <a:t>对象</a:t>
            </a:r>
            <a:endParaRPr lang="zh-CN" altLang="en-US" dirty="0"/>
          </a:p>
        </p:txBody>
      </p:sp>
      <p:sp>
        <p:nvSpPr>
          <p:cNvPr id="6" name="文本占位符 5"/>
          <p:cNvSpPr>
            <a:spLocks noGrp="1"/>
          </p:cNvSpPr>
          <p:nvPr>
            <p:ph type="body" sz="quarter" idx="10"/>
          </p:nvPr>
        </p:nvSpPr>
        <p:spPr/>
        <p:txBody>
          <a:bodyPr/>
          <a:lstStyle/>
          <a:p>
            <a:r>
              <a:rPr lang="zh-CN" altLang="en-US" dirty="0"/>
              <a:t>活动</a:t>
            </a:r>
            <a:r>
              <a:rPr lang="zh-CN" altLang="en-US" dirty="0" smtClean="0"/>
              <a:t>目录（</a:t>
            </a:r>
            <a:r>
              <a:rPr lang="en-US" altLang="zh-CN" dirty="0" smtClean="0"/>
              <a:t>AD</a:t>
            </a:r>
            <a:r>
              <a:rPr lang="zh-CN" altLang="en-US" dirty="0" smtClean="0"/>
              <a:t>）的</a:t>
            </a:r>
            <a:r>
              <a:rPr lang="zh-CN" altLang="en-US" dirty="0"/>
              <a:t>最小管理单元为对象</a:t>
            </a:r>
            <a:r>
              <a:rPr lang="zh-CN" altLang="en-US" dirty="0" smtClean="0"/>
              <a:t>（</a:t>
            </a:r>
            <a:r>
              <a:rPr lang="en-US" altLang="zh-CN" dirty="0" smtClean="0"/>
              <a:t>Object</a:t>
            </a:r>
            <a:r>
              <a:rPr lang="zh-CN" altLang="en-US" dirty="0" smtClean="0"/>
              <a:t>），也</a:t>
            </a:r>
            <a:r>
              <a:rPr lang="zh-CN" altLang="en-US" dirty="0"/>
              <a:t>是一组属性的</a:t>
            </a:r>
            <a:r>
              <a:rPr lang="zh-CN" altLang="en-US" dirty="0" smtClean="0"/>
              <a:t>集合，一</a:t>
            </a:r>
            <a:r>
              <a:rPr lang="zh-CN" altLang="en-US" dirty="0"/>
              <a:t>个 </a:t>
            </a:r>
            <a:r>
              <a:rPr lang="en-US" altLang="zh-CN" dirty="0"/>
              <a:t>AD </a:t>
            </a:r>
            <a:r>
              <a:rPr lang="zh-CN" altLang="en-US" dirty="0"/>
              <a:t>网域中，以树状结构，组织如下的基本对象：</a:t>
            </a:r>
          </a:p>
          <a:p>
            <a:pPr lvl="1"/>
            <a:r>
              <a:rPr lang="zh-CN" altLang="en-US" sz="1800" dirty="0"/>
              <a:t>域控（</a:t>
            </a:r>
            <a:r>
              <a:rPr lang="en-US" altLang="zh-CN" sz="1800" dirty="0"/>
              <a:t>Domain Controllers</a:t>
            </a:r>
            <a:r>
              <a:rPr lang="zh-CN" altLang="en-US" sz="1800" dirty="0"/>
              <a:t>），存储网域所属的网域控制站（简称 设备上下文、域控） 。</a:t>
            </a:r>
          </a:p>
          <a:p>
            <a:pPr lvl="1"/>
            <a:r>
              <a:rPr lang="zh-CN" altLang="en-US" sz="1800" dirty="0"/>
              <a:t>计算机（</a:t>
            </a:r>
            <a:r>
              <a:rPr lang="en-US" altLang="zh-CN" sz="1800" dirty="0"/>
              <a:t>Computers</a:t>
            </a:r>
            <a:r>
              <a:rPr lang="zh-CN" altLang="en-US" sz="1800" dirty="0"/>
              <a:t>），存储加入网域的电脑对象。</a:t>
            </a:r>
          </a:p>
          <a:p>
            <a:pPr lvl="1"/>
            <a:r>
              <a:rPr lang="zh-CN" altLang="en-US" sz="1800" dirty="0"/>
              <a:t>系统默认账户组群（</a:t>
            </a:r>
            <a:r>
              <a:rPr lang="en-US" altLang="zh-CN" sz="1800" dirty="0" err="1"/>
              <a:t>Builtin</a:t>
            </a:r>
            <a:r>
              <a:rPr lang="zh-CN" altLang="en-US" sz="1800" dirty="0"/>
              <a:t>），存储自带的帐户组群。</a:t>
            </a:r>
          </a:p>
          <a:p>
            <a:pPr lvl="1"/>
            <a:r>
              <a:rPr lang="zh-CN" altLang="en-US" sz="1800" dirty="0"/>
              <a:t>用户（</a:t>
            </a:r>
            <a:r>
              <a:rPr lang="en-US" altLang="zh-CN" sz="1800" dirty="0"/>
              <a:t>Users</a:t>
            </a:r>
            <a:r>
              <a:rPr lang="zh-CN" altLang="en-US" sz="1800" dirty="0"/>
              <a:t>），存储 </a:t>
            </a:r>
            <a:r>
              <a:rPr lang="en-US" altLang="zh-CN" sz="1800" dirty="0"/>
              <a:t>AD </a:t>
            </a:r>
            <a:r>
              <a:rPr lang="zh-CN" altLang="en-US" sz="1800" dirty="0"/>
              <a:t>中的用户对象。</a:t>
            </a:r>
          </a:p>
          <a:p>
            <a:pPr lvl="1"/>
            <a:r>
              <a:rPr lang="zh-CN" altLang="en-US" sz="1800" dirty="0"/>
              <a:t>组织单元（</a:t>
            </a:r>
            <a:r>
              <a:rPr lang="en-US" altLang="zh-CN" sz="1800" dirty="0"/>
              <a:t>Organization Unit</a:t>
            </a:r>
            <a:r>
              <a:rPr lang="zh-CN" altLang="en-US" sz="1800" dirty="0"/>
              <a:t>，</a:t>
            </a:r>
            <a:r>
              <a:rPr lang="en-US" altLang="zh-CN" sz="1800" dirty="0"/>
              <a:t>OU</a:t>
            </a:r>
            <a:r>
              <a:rPr lang="zh-CN" altLang="en-US" sz="1800" dirty="0"/>
              <a:t>），可以在 </a:t>
            </a:r>
            <a:r>
              <a:rPr lang="en-US" altLang="zh-CN" sz="1800" dirty="0"/>
              <a:t>OU </a:t>
            </a:r>
            <a:r>
              <a:rPr lang="zh-CN" altLang="en-US" sz="1800" dirty="0"/>
              <a:t>之中存放 </a:t>
            </a:r>
            <a:r>
              <a:rPr lang="en-US" altLang="zh-CN" sz="1800" dirty="0"/>
              <a:t>AD </a:t>
            </a:r>
            <a:r>
              <a:rPr lang="zh-CN" altLang="en-US" sz="1800" dirty="0"/>
              <a:t>的对象，包括用户，组群，电脑等，让组织结构在 </a:t>
            </a:r>
            <a:r>
              <a:rPr lang="en-US" altLang="zh-CN" sz="1800" dirty="0"/>
              <a:t>AD </a:t>
            </a:r>
            <a:r>
              <a:rPr lang="zh-CN" altLang="en-US" sz="1800" dirty="0"/>
              <a:t>中可以被真实的反映出来，便于以组织结构方式管理对象。</a:t>
            </a:r>
          </a:p>
          <a:p>
            <a:endParaRPr lang="en-US" altLang="zh-CN" dirty="0" smtClean="0">
              <a:effectLst/>
            </a:endParaRPr>
          </a:p>
          <a:p>
            <a:endParaRPr lang="zh-CN" altLang="en-US" dirty="0">
              <a:effectLst/>
            </a:endParaRPr>
          </a:p>
        </p:txBody>
      </p:sp>
    </p:spTree>
    <p:extLst>
      <p:ext uri="{BB962C8B-B14F-4D97-AF65-F5344CB8AC3E}">
        <p14:creationId xmlns:p14="http://schemas.microsoft.com/office/powerpoint/2010/main" val="10808587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子域多域 </a:t>
            </a:r>
            <a:r>
              <a:rPr lang="en-US" altLang="zh-CN" dirty="0" smtClean="0"/>
              <a:t>(1)</a:t>
            </a:r>
            <a:endParaRPr lang="zh-CN" altLang="en-US" dirty="0"/>
          </a:p>
        </p:txBody>
      </p:sp>
      <p:sp>
        <p:nvSpPr>
          <p:cNvPr id="6" name="文本占位符 5"/>
          <p:cNvSpPr>
            <a:spLocks noGrp="1"/>
          </p:cNvSpPr>
          <p:nvPr>
            <p:ph type="body" sz="quarter" idx="10"/>
          </p:nvPr>
        </p:nvSpPr>
        <p:spPr/>
        <p:txBody>
          <a:bodyPr/>
          <a:lstStyle/>
          <a:p>
            <a:r>
              <a:rPr lang="zh-CN" altLang="en-US" b="1" dirty="0" smtClean="0">
                <a:effectLst/>
              </a:rPr>
              <a:t>树</a:t>
            </a:r>
            <a:r>
              <a:rPr lang="zh-CN" altLang="en-US" dirty="0" smtClean="0">
                <a:effectLst/>
              </a:rPr>
              <a:t>由多个域组成，形成一个连续的名字空间</a:t>
            </a:r>
            <a:r>
              <a:rPr lang="zh-CN" altLang="en-US" dirty="0" smtClean="0"/>
              <a:t>。</a:t>
            </a:r>
            <a:endParaRPr lang="zh-CN" altLang="en-US" dirty="0">
              <a:effectLst/>
            </a:endParaRPr>
          </a:p>
        </p:txBody>
      </p:sp>
      <p:sp>
        <p:nvSpPr>
          <p:cNvPr id="2" name="等腰三角形 1"/>
          <p:cNvSpPr/>
          <p:nvPr/>
        </p:nvSpPr>
        <p:spPr bwMode="auto">
          <a:xfrm>
            <a:off x="5227361" y="2133222"/>
            <a:ext cx="1908212" cy="1368152"/>
          </a:xfrm>
          <a:prstGeom prst="triangle">
            <a:avLst/>
          </a:prstGeom>
          <a:solidFill>
            <a:srgbClr val="92D05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5" name="等腰三角形 4"/>
          <p:cNvSpPr/>
          <p:nvPr/>
        </p:nvSpPr>
        <p:spPr bwMode="auto">
          <a:xfrm>
            <a:off x="3323692" y="4401108"/>
            <a:ext cx="1908212" cy="1368152"/>
          </a:xfrm>
          <a:prstGeom prst="triangle">
            <a:avLst/>
          </a:prstGeom>
          <a:solidFill>
            <a:srgbClr val="92D05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a:solidFill>
                <a:schemeClr val="tx1"/>
              </a:solidFill>
              <a:latin typeface="FrutigerNext LT Regular" pitchFamily="34" charset="0"/>
              <a:ea typeface="宋体" pitchFamily="2" charset="-122"/>
            </a:endParaRPr>
          </a:p>
        </p:txBody>
      </p:sp>
      <p:sp>
        <p:nvSpPr>
          <p:cNvPr id="7" name="等腰三角形 6"/>
          <p:cNvSpPr/>
          <p:nvPr/>
        </p:nvSpPr>
        <p:spPr bwMode="auto">
          <a:xfrm>
            <a:off x="7205582" y="4426780"/>
            <a:ext cx="1908212" cy="1368152"/>
          </a:xfrm>
          <a:prstGeom prst="triangle">
            <a:avLst/>
          </a:prstGeom>
          <a:solidFill>
            <a:srgbClr val="92D05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a:solidFill>
                <a:schemeClr val="tx1"/>
              </a:solidFill>
              <a:latin typeface="FrutigerNext LT Regular" pitchFamily="34" charset="0"/>
              <a:ea typeface="宋体" pitchFamily="2" charset="-122"/>
            </a:endParaRPr>
          </a:p>
        </p:txBody>
      </p:sp>
      <p:sp>
        <p:nvSpPr>
          <p:cNvPr id="8" name="左右箭头 7"/>
          <p:cNvSpPr/>
          <p:nvPr/>
        </p:nvSpPr>
        <p:spPr bwMode="auto">
          <a:xfrm rot="19059200">
            <a:off x="4232402" y="3786392"/>
            <a:ext cx="1022281" cy="340496"/>
          </a:xfrm>
          <a:prstGeom prst="lef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9" name="左右箭头 8"/>
          <p:cNvSpPr/>
          <p:nvPr/>
        </p:nvSpPr>
        <p:spPr bwMode="auto">
          <a:xfrm rot="2099437">
            <a:off x="7132170" y="3798276"/>
            <a:ext cx="1022281" cy="340496"/>
          </a:xfrm>
          <a:prstGeom prst="lef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0" name="文本框 9"/>
          <p:cNvSpPr txBox="1"/>
          <p:nvPr/>
        </p:nvSpPr>
        <p:spPr bwMode="auto">
          <a:xfrm>
            <a:off x="3035660" y="2441979"/>
            <a:ext cx="1800200" cy="39643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2000" dirty="0" smtClean="0">
                <a:latin typeface="+mn-ea"/>
                <a:ea typeface="+mn-ea"/>
              </a:rPr>
              <a:t>根域</a:t>
            </a:r>
          </a:p>
        </p:txBody>
      </p:sp>
      <p:sp>
        <p:nvSpPr>
          <p:cNvPr id="11" name="文本框 10"/>
          <p:cNvSpPr txBox="1"/>
          <p:nvPr/>
        </p:nvSpPr>
        <p:spPr bwMode="auto">
          <a:xfrm>
            <a:off x="1775520" y="4912638"/>
            <a:ext cx="1800200" cy="39643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2000" dirty="0">
                <a:latin typeface="+mn-ea"/>
                <a:ea typeface="+mn-ea"/>
              </a:rPr>
              <a:t>子</a:t>
            </a:r>
            <a:r>
              <a:rPr lang="zh-CN" altLang="en-US" sz="2000" dirty="0" smtClean="0">
                <a:latin typeface="+mn-ea"/>
                <a:ea typeface="+mn-ea"/>
              </a:rPr>
              <a:t>域</a:t>
            </a:r>
          </a:p>
        </p:txBody>
      </p:sp>
      <p:sp>
        <p:nvSpPr>
          <p:cNvPr id="12" name="文本框 11"/>
          <p:cNvSpPr txBox="1"/>
          <p:nvPr/>
        </p:nvSpPr>
        <p:spPr bwMode="auto">
          <a:xfrm>
            <a:off x="5576625" y="3124049"/>
            <a:ext cx="263786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400" dirty="0">
                <a:latin typeface="+mn-ea"/>
                <a:ea typeface="+mn-ea"/>
              </a:rPr>
              <a:t>h</a:t>
            </a:r>
            <a:r>
              <a:rPr lang="en-US" altLang="zh-CN" sz="1400" dirty="0" smtClean="0">
                <a:latin typeface="+mn-ea"/>
                <a:ea typeface="+mn-ea"/>
              </a:rPr>
              <a:t>uawei.com</a:t>
            </a:r>
            <a:endParaRPr lang="zh-CN" altLang="en-US" sz="1400" dirty="0" smtClean="0">
              <a:latin typeface="+mn-ea"/>
              <a:ea typeface="+mn-ea"/>
            </a:endParaRPr>
          </a:p>
        </p:txBody>
      </p:sp>
      <p:sp>
        <p:nvSpPr>
          <p:cNvPr id="13" name="文本框 12"/>
          <p:cNvSpPr txBox="1"/>
          <p:nvPr/>
        </p:nvSpPr>
        <p:spPr bwMode="auto">
          <a:xfrm>
            <a:off x="3575720" y="5450283"/>
            <a:ext cx="263786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400" dirty="0" smtClean="0">
                <a:latin typeface="+mn-ea"/>
                <a:ea typeface="+mn-ea"/>
              </a:rPr>
              <a:t>IT</a:t>
            </a:r>
            <a:r>
              <a:rPr lang="en-US" altLang="zh-CN" sz="1400" dirty="0">
                <a:latin typeface="+mn-ea"/>
                <a:ea typeface="+mn-ea"/>
              </a:rPr>
              <a:t>.</a:t>
            </a:r>
            <a:r>
              <a:rPr lang="en-US" altLang="zh-CN" sz="1400" dirty="0" smtClean="0">
                <a:latin typeface="+mn-ea"/>
                <a:ea typeface="+mn-ea"/>
              </a:rPr>
              <a:t>huawei.com</a:t>
            </a:r>
            <a:endParaRPr lang="zh-CN" altLang="en-US" sz="1400" dirty="0" smtClean="0">
              <a:latin typeface="+mn-ea"/>
              <a:ea typeface="+mn-ea"/>
            </a:endParaRPr>
          </a:p>
        </p:txBody>
      </p:sp>
      <p:sp>
        <p:nvSpPr>
          <p:cNvPr id="14" name="文本框 13"/>
          <p:cNvSpPr txBox="1"/>
          <p:nvPr/>
        </p:nvSpPr>
        <p:spPr bwMode="auto">
          <a:xfrm>
            <a:off x="7464907" y="5465157"/>
            <a:ext cx="263786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400" dirty="0" smtClean="0">
                <a:latin typeface="+mn-ea"/>
                <a:ea typeface="+mn-ea"/>
              </a:rPr>
              <a:t>HR.huawei.com</a:t>
            </a:r>
            <a:endParaRPr lang="zh-CN" altLang="en-US" sz="1400" dirty="0" smtClean="0">
              <a:latin typeface="+mn-ea"/>
              <a:ea typeface="+mn-ea"/>
            </a:endParaRPr>
          </a:p>
        </p:txBody>
      </p:sp>
    </p:spTree>
    <p:extLst>
      <p:ext uri="{BB962C8B-B14F-4D97-AF65-F5344CB8AC3E}">
        <p14:creationId xmlns:p14="http://schemas.microsoft.com/office/powerpoint/2010/main" val="7093311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子域多域 </a:t>
            </a:r>
            <a:r>
              <a:rPr lang="en-US" altLang="zh-CN" dirty="0" smtClean="0"/>
              <a:t>(2)</a:t>
            </a:r>
            <a:endParaRPr lang="zh-CN" altLang="en-US" dirty="0"/>
          </a:p>
        </p:txBody>
      </p:sp>
      <p:sp>
        <p:nvSpPr>
          <p:cNvPr id="6" name="文本占位符 5"/>
          <p:cNvSpPr>
            <a:spLocks noGrp="1"/>
          </p:cNvSpPr>
          <p:nvPr>
            <p:ph type="body" sz="quarter" idx="10"/>
          </p:nvPr>
        </p:nvSpPr>
        <p:spPr/>
        <p:txBody>
          <a:bodyPr/>
          <a:lstStyle/>
          <a:p>
            <a:r>
              <a:rPr lang="zh-CN" altLang="en-US" dirty="0" smtClean="0"/>
              <a:t>域森林是指一个或多个没有形成连续名字空间的域树。</a:t>
            </a:r>
            <a:endParaRPr lang="zh-CN" altLang="en-US" dirty="0">
              <a:effectLst/>
            </a:endParaRPr>
          </a:p>
        </p:txBody>
      </p:sp>
      <p:sp>
        <p:nvSpPr>
          <p:cNvPr id="4" name="等腰三角形 3"/>
          <p:cNvSpPr/>
          <p:nvPr/>
        </p:nvSpPr>
        <p:spPr bwMode="auto">
          <a:xfrm>
            <a:off x="2963652" y="2147014"/>
            <a:ext cx="1908212" cy="1368152"/>
          </a:xfrm>
          <a:prstGeom prst="triangle">
            <a:avLst/>
          </a:prstGeom>
          <a:solidFill>
            <a:srgbClr val="92D05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5" name="等腰三角形 4"/>
          <p:cNvSpPr/>
          <p:nvPr/>
        </p:nvSpPr>
        <p:spPr bwMode="auto">
          <a:xfrm>
            <a:off x="1742966" y="4545336"/>
            <a:ext cx="1908212" cy="1368152"/>
          </a:xfrm>
          <a:prstGeom prst="triangle">
            <a:avLst/>
          </a:prstGeom>
          <a:solidFill>
            <a:srgbClr val="92D05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a:solidFill>
                <a:schemeClr val="tx1"/>
              </a:solidFill>
              <a:latin typeface="FrutigerNext LT Regular" pitchFamily="34" charset="0"/>
              <a:ea typeface="宋体" pitchFamily="2" charset="-122"/>
            </a:endParaRPr>
          </a:p>
        </p:txBody>
      </p:sp>
      <p:sp>
        <p:nvSpPr>
          <p:cNvPr id="7" name="等腰三角形 6"/>
          <p:cNvSpPr/>
          <p:nvPr/>
        </p:nvSpPr>
        <p:spPr bwMode="auto">
          <a:xfrm>
            <a:off x="4386081" y="4505993"/>
            <a:ext cx="1908212" cy="1368152"/>
          </a:xfrm>
          <a:prstGeom prst="triangle">
            <a:avLst/>
          </a:prstGeom>
          <a:solidFill>
            <a:srgbClr val="92D05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a:solidFill>
                <a:schemeClr val="tx1"/>
              </a:solidFill>
              <a:latin typeface="FrutigerNext LT Regular" pitchFamily="34" charset="0"/>
              <a:ea typeface="宋体" pitchFamily="2" charset="-122"/>
            </a:endParaRPr>
          </a:p>
        </p:txBody>
      </p:sp>
      <p:sp>
        <p:nvSpPr>
          <p:cNvPr id="8" name="左右箭头 7"/>
          <p:cNvSpPr/>
          <p:nvPr/>
        </p:nvSpPr>
        <p:spPr bwMode="auto">
          <a:xfrm rot="17256346">
            <a:off x="2297122" y="3904384"/>
            <a:ext cx="1022281" cy="340496"/>
          </a:xfrm>
          <a:prstGeom prst="lef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9" name="左右箭头 8"/>
          <p:cNvSpPr/>
          <p:nvPr/>
        </p:nvSpPr>
        <p:spPr bwMode="auto">
          <a:xfrm rot="3800783">
            <a:off x="4611890" y="3842080"/>
            <a:ext cx="1022281" cy="340496"/>
          </a:xfrm>
          <a:prstGeom prst="lef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0" name="文本框 9"/>
          <p:cNvSpPr txBox="1"/>
          <p:nvPr/>
        </p:nvSpPr>
        <p:spPr bwMode="auto">
          <a:xfrm>
            <a:off x="912285" y="2872739"/>
            <a:ext cx="1800200" cy="39643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2000" dirty="0" smtClean="0">
                <a:latin typeface="+mn-ea"/>
                <a:ea typeface="+mn-ea"/>
              </a:rPr>
              <a:t>根域</a:t>
            </a:r>
          </a:p>
        </p:txBody>
      </p:sp>
      <p:sp>
        <p:nvSpPr>
          <p:cNvPr id="11" name="文本框 10"/>
          <p:cNvSpPr txBox="1"/>
          <p:nvPr/>
        </p:nvSpPr>
        <p:spPr bwMode="auto">
          <a:xfrm>
            <a:off x="1008063" y="5372824"/>
            <a:ext cx="734903" cy="39643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2000" dirty="0">
                <a:latin typeface="+mn-ea"/>
                <a:ea typeface="+mn-ea"/>
              </a:rPr>
              <a:t>子</a:t>
            </a:r>
            <a:r>
              <a:rPr lang="zh-CN" altLang="en-US" sz="2000" dirty="0" smtClean="0">
                <a:latin typeface="+mn-ea"/>
                <a:ea typeface="+mn-ea"/>
              </a:rPr>
              <a:t>域</a:t>
            </a:r>
          </a:p>
        </p:txBody>
      </p:sp>
      <p:sp>
        <p:nvSpPr>
          <p:cNvPr id="12" name="文本框 11"/>
          <p:cNvSpPr txBox="1"/>
          <p:nvPr/>
        </p:nvSpPr>
        <p:spPr bwMode="auto">
          <a:xfrm>
            <a:off x="3312916" y="3137841"/>
            <a:ext cx="263786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400" dirty="0">
                <a:latin typeface="+mn-ea"/>
                <a:ea typeface="+mn-ea"/>
              </a:rPr>
              <a:t>h</a:t>
            </a:r>
            <a:r>
              <a:rPr lang="en-US" altLang="zh-CN" sz="1400" dirty="0" smtClean="0">
                <a:latin typeface="+mn-ea"/>
                <a:ea typeface="+mn-ea"/>
              </a:rPr>
              <a:t>uawei.com</a:t>
            </a:r>
            <a:endParaRPr lang="zh-CN" altLang="en-US" sz="1400" dirty="0" smtClean="0">
              <a:latin typeface="+mn-ea"/>
              <a:ea typeface="+mn-ea"/>
            </a:endParaRPr>
          </a:p>
        </p:txBody>
      </p:sp>
      <p:sp>
        <p:nvSpPr>
          <p:cNvPr id="13" name="文本框 12"/>
          <p:cNvSpPr txBox="1"/>
          <p:nvPr/>
        </p:nvSpPr>
        <p:spPr bwMode="auto">
          <a:xfrm>
            <a:off x="1994994" y="5594511"/>
            <a:ext cx="263786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400" dirty="0" smtClean="0">
                <a:latin typeface="+mn-ea"/>
                <a:ea typeface="+mn-ea"/>
              </a:rPr>
              <a:t>IT</a:t>
            </a:r>
            <a:r>
              <a:rPr lang="en-US" altLang="zh-CN" sz="1400" dirty="0">
                <a:latin typeface="+mn-ea"/>
                <a:ea typeface="+mn-ea"/>
              </a:rPr>
              <a:t>.</a:t>
            </a:r>
            <a:r>
              <a:rPr lang="en-US" altLang="zh-CN" sz="1400" dirty="0" smtClean="0">
                <a:latin typeface="+mn-ea"/>
                <a:ea typeface="+mn-ea"/>
              </a:rPr>
              <a:t>huawei.com</a:t>
            </a:r>
            <a:endParaRPr lang="zh-CN" altLang="en-US" sz="1400" dirty="0" smtClean="0">
              <a:latin typeface="+mn-ea"/>
              <a:ea typeface="+mn-ea"/>
            </a:endParaRPr>
          </a:p>
        </p:txBody>
      </p:sp>
      <p:sp>
        <p:nvSpPr>
          <p:cNvPr id="14" name="文本框 13"/>
          <p:cNvSpPr txBox="1"/>
          <p:nvPr/>
        </p:nvSpPr>
        <p:spPr bwMode="auto">
          <a:xfrm>
            <a:off x="4631848" y="5536352"/>
            <a:ext cx="263786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400" dirty="0" smtClean="0">
                <a:latin typeface="+mn-ea"/>
                <a:ea typeface="+mn-ea"/>
              </a:rPr>
              <a:t>HR.huawei.com</a:t>
            </a:r>
            <a:endParaRPr lang="zh-CN" altLang="en-US" sz="1400" dirty="0" smtClean="0">
              <a:latin typeface="+mn-ea"/>
              <a:ea typeface="+mn-ea"/>
            </a:endParaRPr>
          </a:p>
        </p:txBody>
      </p:sp>
      <p:sp>
        <p:nvSpPr>
          <p:cNvPr id="15" name="等腰三角形 14"/>
          <p:cNvSpPr/>
          <p:nvPr/>
        </p:nvSpPr>
        <p:spPr bwMode="auto">
          <a:xfrm>
            <a:off x="7644437" y="2080248"/>
            <a:ext cx="1908212" cy="1368152"/>
          </a:xfrm>
          <a:prstGeom prst="triangle">
            <a:avLst/>
          </a:prstGeom>
          <a:solidFill>
            <a:srgbClr val="92D05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6" name="等腰三角形 15"/>
          <p:cNvSpPr/>
          <p:nvPr/>
        </p:nvSpPr>
        <p:spPr bwMode="auto">
          <a:xfrm>
            <a:off x="6423751" y="4478570"/>
            <a:ext cx="1908212" cy="1368152"/>
          </a:xfrm>
          <a:prstGeom prst="triangle">
            <a:avLst/>
          </a:prstGeom>
          <a:solidFill>
            <a:srgbClr val="92D05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a:solidFill>
                <a:schemeClr val="tx1"/>
              </a:solidFill>
              <a:latin typeface="FrutigerNext LT Regular" pitchFamily="34" charset="0"/>
              <a:ea typeface="宋体" pitchFamily="2" charset="-122"/>
            </a:endParaRPr>
          </a:p>
        </p:txBody>
      </p:sp>
      <p:sp>
        <p:nvSpPr>
          <p:cNvPr id="17" name="等腰三角形 16"/>
          <p:cNvSpPr/>
          <p:nvPr/>
        </p:nvSpPr>
        <p:spPr bwMode="auto">
          <a:xfrm>
            <a:off x="9066866" y="4439227"/>
            <a:ext cx="1908212" cy="1368152"/>
          </a:xfrm>
          <a:prstGeom prst="triangle">
            <a:avLst/>
          </a:prstGeom>
          <a:solidFill>
            <a:srgbClr val="92D05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a:solidFill>
                <a:schemeClr val="tx1"/>
              </a:solidFill>
              <a:latin typeface="FrutigerNext LT Regular" pitchFamily="34" charset="0"/>
              <a:ea typeface="宋体" pitchFamily="2" charset="-122"/>
            </a:endParaRPr>
          </a:p>
        </p:txBody>
      </p:sp>
      <p:sp>
        <p:nvSpPr>
          <p:cNvPr id="18" name="左右箭头 17"/>
          <p:cNvSpPr/>
          <p:nvPr/>
        </p:nvSpPr>
        <p:spPr bwMode="auto">
          <a:xfrm rot="17256346">
            <a:off x="6977907" y="3837618"/>
            <a:ext cx="1022281" cy="340496"/>
          </a:xfrm>
          <a:prstGeom prst="lef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9" name="左右箭头 18"/>
          <p:cNvSpPr/>
          <p:nvPr/>
        </p:nvSpPr>
        <p:spPr bwMode="auto">
          <a:xfrm rot="3800783">
            <a:off x="9292675" y="3775314"/>
            <a:ext cx="1022281" cy="340496"/>
          </a:xfrm>
          <a:prstGeom prst="lef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0" name="文本框 19"/>
          <p:cNvSpPr txBox="1"/>
          <p:nvPr/>
        </p:nvSpPr>
        <p:spPr bwMode="auto">
          <a:xfrm>
            <a:off x="8125705" y="3067734"/>
            <a:ext cx="263786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400" dirty="0" smtClean="0">
                <a:latin typeface="+mn-ea"/>
                <a:ea typeface="+mn-ea"/>
              </a:rPr>
              <a:t>hcip.com</a:t>
            </a:r>
            <a:endParaRPr lang="zh-CN" altLang="en-US" sz="1400" dirty="0" smtClean="0">
              <a:latin typeface="+mn-ea"/>
              <a:ea typeface="+mn-ea"/>
            </a:endParaRPr>
          </a:p>
        </p:txBody>
      </p:sp>
      <p:sp>
        <p:nvSpPr>
          <p:cNvPr id="21" name="文本框 20"/>
          <p:cNvSpPr txBox="1"/>
          <p:nvPr/>
        </p:nvSpPr>
        <p:spPr bwMode="auto">
          <a:xfrm>
            <a:off x="6870048" y="5527471"/>
            <a:ext cx="263786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400" dirty="0" smtClean="0">
                <a:latin typeface="+mn-ea"/>
                <a:ea typeface="+mn-ea"/>
              </a:rPr>
              <a:t>IT.hcip.com</a:t>
            </a:r>
            <a:endParaRPr lang="zh-CN" altLang="en-US" sz="1400" dirty="0" smtClean="0">
              <a:latin typeface="+mn-ea"/>
              <a:ea typeface="+mn-ea"/>
            </a:endParaRPr>
          </a:p>
        </p:txBody>
      </p:sp>
      <p:sp>
        <p:nvSpPr>
          <p:cNvPr id="22" name="文本框 21"/>
          <p:cNvSpPr txBox="1"/>
          <p:nvPr/>
        </p:nvSpPr>
        <p:spPr bwMode="auto">
          <a:xfrm>
            <a:off x="9545684" y="5469586"/>
            <a:ext cx="263786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400" dirty="0" smtClean="0">
                <a:latin typeface="+mn-ea"/>
                <a:ea typeface="+mn-ea"/>
              </a:rPr>
              <a:t>HR.hcip.com</a:t>
            </a:r>
            <a:endParaRPr lang="zh-CN" altLang="en-US" sz="1400" dirty="0" smtClean="0">
              <a:latin typeface="+mn-ea"/>
              <a:ea typeface="+mn-ea"/>
            </a:endParaRPr>
          </a:p>
        </p:txBody>
      </p:sp>
      <p:sp>
        <p:nvSpPr>
          <p:cNvPr id="23" name="文本框 22"/>
          <p:cNvSpPr txBox="1"/>
          <p:nvPr/>
        </p:nvSpPr>
        <p:spPr bwMode="auto">
          <a:xfrm>
            <a:off x="10900185" y="2869516"/>
            <a:ext cx="823315" cy="39643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2000" dirty="0" smtClean="0">
                <a:latin typeface="+mn-ea"/>
                <a:ea typeface="+mn-ea"/>
              </a:rPr>
              <a:t>根域</a:t>
            </a:r>
          </a:p>
        </p:txBody>
      </p:sp>
      <p:sp>
        <p:nvSpPr>
          <p:cNvPr id="24" name="文本框 23"/>
          <p:cNvSpPr txBox="1"/>
          <p:nvPr/>
        </p:nvSpPr>
        <p:spPr bwMode="auto">
          <a:xfrm>
            <a:off x="10860073" y="5311436"/>
            <a:ext cx="734903" cy="39643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2000" dirty="0">
                <a:latin typeface="+mn-ea"/>
                <a:ea typeface="+mn-ea"/>
              </a:rPr>
              <a:t>子</a:t>
            </a:r>
            <a:r>
              <a:rPr lang="zh-CN" altLang="en-US" sz="2000" dirty="0" smtClean="0">
                <a:latin typeface="+mn-ea"/>
                <a:ea typeface="+mn-ea"/>
              </a:rPr>
              <a:t>域</a:t>
            </a:r>
          </a:p>
        </p:txBody>
      </p:sp>
      <p:sp>
        <p:nvSpPr>
          <p:cNvPr id="2" name="左右箭头 1"/>
          <p:cNvSpPr/>
          <p:nvPr/>
        </p:nvSpPr>
        <p:spPr bwMode="auto">
          <a:xfrm>
            <a:off x="4871864" y="2456892"/>
            <a:ext cx="2772573" cy="374198"/>
          </a:xfrm>
          <a:prstGeom prst="leftRightArrow">
            <a:avLst/>
          </a:prstGeom>
          <a:solidFill>
            <a:srgbClr val="FF0909"/>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40821274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子域多域 </a:t>
            </a:r>
            <a:r>
              <a:rPr lang="en-US" altLang="zh-CN" dirty="0" smtClean="0"/>
              <a:t>(3)</a:t>
            </a:r>
            <a:endParaRPr lang="zh-CN" altLang="en-US" dirty="0"/>
          </a:p>
        </p:txBody>
      </p:sp>
      <p:sp>
        <p:nvSpPr>
          <p:cNvPr id="6" name="文本占位符 5"/>
          <p:cNvSpPr>
            <a:spLocks noGrp="1"/>
          </p:cNvSpPr>
          <p:nvPr>
            <p:ph type="body" sz="quarter" idx="10"/>
          </p:nvPr>
        </p:nvSpPr>
        <p:spPr/>
        <p:txBody>
          <a:bodyPr/>
          <a:lstStyle/>
          <a:p>
            <a:r>
              <a:rPr lang="zh-CN" altLang="en-US" dirty="0"/>
              <a:t>信任关系</a:t>
            </a:r>
            <a:endParaRPr lang="zh-CN" altLang="zh-CN" dirty="0"/>
          </a:p>
          <a:p>
            <a:pPr lvl="1"/>
            <a:r>
              <a:rPr lang="zh-CN" altLang="en-US" dirty="0"/>
              <a:t>双向信任</a:t>
            </a:r>
            <a:endParaRPr lang="en-US" altLang="zh-CN" dirty="0"/>
          </a:p>
          <a:p>
            <a:pPr lvl="2"/>
            <a:r>
              <a:rPr lang="en-US" altLang="zh-CN" dirty="0"/>
              <a:t>A</a:t>
            </a:r>
            <a:r>
              <a:rPr lang="zh-CN" altLang="en-US" dirty="0"/>
              <a:t>域、</a:t>
            </a:r>
            <a:r>
              <a:rPr lang="en-US" altLang="zh-CN" dirty="0"/>
              <a:t>B</a:t>
            </a:r>
            <a:r>
              <a:rPr lang="zh-CN" altLang="en-US" dirty="0"/>
              <a:t>域互相信任</a:t>
            </a:r>
            <a:endParaRPr lang="en-US" altLang="zh-CN" dirty="0"/>
          </a:p>
          <a:p>
            <a:pPr lvl="1"/>
            <a:r>
              <a:rPr lang="zh-CN" altLang="en-US" dirty="0"/>
              <a:t>单向信任</a:t>
            </a:r>
            <a:endParaRPr lang="en-US" altLang="zh-CN" dirty="0"/>
          </a:p>
          <a:p>
            <a:pPr lvl="2"/>
            <a:r>
              <a:rPr lang="en-US" altLang="zh-CN" dirty="0"/>
              <a:t>A</a:t>
            </a:r>
            <a:r>
              <a:rPr lang="zh-CN" altLang="en-US" dirty="0"/>
              <a:t>域信任</a:t>
            </a:r>
            <a:r>
              <a:rPr lang="en-US" altLang="zh-CN" dirty="0"/>
              <a:t>B</a:t>
            </a:r>
            <a:r>
              <a:rPr lang="zh-CN" altLang="en-US" dirty="0"/>
              <a:t>域，表示为：</a:t>
            </a:r>
            <a:r>
              <a:rPr lang="en-US" altLang="zh-CN" dirty="0" smtClean="0"/>
              <a:t>A &gt; B</a:t>
            </a:r>
            <a:r>
              <a:rPr lang="zh-CN" altLang="en-US" dirty="0"/>
              <a:t>，使得</a:t>
            </a:r>
            <a:r>
              <a:rPr lang="en-US" altLang="zh-CN" dirty="0"/>
              <a:t>B</a:t>
            </a:r>
            <a:r>
              <a:rPr lang="zh-CN" altLang="en-US" dirty="0"/>
              <a:t>域的员工可以直接访问</a:t>
            </a:r>
            <a:r>
              <a:rPr lang="en-US" altLang="zh-CN" dirty="0"/>
              <a:t>A</a:t>
            </a:r>
            <a:r>
              <a:rPr lang="zh-CN" altLang="en-US" dirty="0"/>
              <a:t>域上的资源</a:t>
            </a:r>
            <a:endParaRPr lang="en-US" altLang="zh-CN" dirty="0"/>
          </a:p>
          <a:p>
            <a:pPr lvl="2"/>
            <a:r>
              <a:rPr lang="en-US" altLang="zh-CN" dirty="0"/>
              <a:t>B</a:t>
            </a:r>
            <a:r>
              <a:rPr lang="zh-CN" altLang="en-US" dirty="0"/>
              <a:t>域信任</a:t>
            </a:r>
            <a:r>
              <a:rPr lang="en-US" altLang="zh-CN" dirty="0"/>
              <a:t>A</a:t>
            </a:r>
            <a:r>
              <a:rPr lang="zh-CN" altLang="en-US" dirty="0"/>
              <a:t>域，表示为：</a:t>
            </a:r>
            <a:r>
              <a:rPr lang="en-US" altLang="zh-CN" dirty="0" smtClean="0"/>
              <a:t>A &lt; B</a:t>
            </a:r>
            <a:r>
              <a:rPr lang="zh-CN" altLang="en-US" dirty="0"/>
              <a:t>，使得</a:t>
            </a:r>
            <a:r>
              <a:rPr lang="en-US" altLang="zh-CN" dirty="0"/>
              <a:t>A</a:t>
            </a:r>
            <a:r>
              <a:rPr lang="zh-CN" altLang="en-US" dirty="0"/>
              <a:t>域的员工可以直接访问</a:t>
            </a:r>
            <a:r>
              <a:rPr lang="en-US" altLang="zh-CN" dirty="0"/>
              <a:t>B</a:t>
            </a:r>
            <a:r>
              <a:rPr lang="zh-CN" altLang="en-US" dirty="0"/>
              <a:t>域上的资源</a:t>
            </a:r>
          </a:p>
          <a:p>
            <a:endParaRPr lang="zh-CN" altLang="en-US" dirty="0">
              <a:effectLst/>
            </a:endParaRPr>
          </a:p>
        </p:txBody>
      </p:sp>
    </p:spTree>
    <p:extLst>
      <p:ext uri="{BB962C8B-B14F-4D97-AF65-F5344CB8AC3E}">
        <p14:creationId xmlns:p14="http://schemas.microsoft.com/office/powerpoint/2010/main" val="26970555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子域多域 </a:t>
            </a:r>
            <a:r>
              <a:rPr lang="en-US" altLang="zh-CN" dirty="0" smtClean="0"/>
              <a:t>(4)</a:t>
            </a:r>
            <a:endParaRPr lang="zh-CN" altLang="en-US" dirty="0"/>
          </a:p>
        </p:txBody>
      </p:sp>
      <p:sp>
        <p:nvSpPr>
          <p:cNvPr id="6" name="文本占位符 5"/>
          <p:cNvSpPr>
            <a:spLocks noGrp="1"/>
          </p:cNvSpPr>
          <p:nvPr>
            <p:ph type="body" sz="quarter" idx="10"/>
          </p:nvPr>
        </p:nvSpPr>
        <p:spPr/>
        <p:txBody>
          <a:bodyPr/>
          <a:lstStyle/>
          <a:p>
            <a:r>
              <a:rPr lang="zh-CN" altLang="en-US" dirty="0"/>
              <a:t>双向</a:t>
            </a:r>
            <a:r>
              <a:rPr lang="en-US" altLang="zh-CN" dirty="0"/>
              <a:t>:</a:t>
            </a:r>
            <a:r>
              <a:rPr lang="zh-CN" altLang="en-US" dirty="0"/>
              <a:t>本地域信任指定域</a:t>
            </a:r>
            <a:r>
              <a:rPr lang="en-US" altLang="zh-CN" dirty="0"/>
              <a:t>,</a:t>
            </a:r>
            <a:r>
              <a:rPr lang="zh-CN" altLang="en-US" dirty="0"/>
              <a:t>同时指定域信任本地域</a:t>
            </a:r>
          </a:p>
          <a:p>
            <a:r>
              <a:rPr lang="zh-CN" altLang="en-US" dirty="0"/>
              <a:t>单向</a:t>
            </a:r>
            <a:r>
              <a:rPr lang="en-US" altLang="zh-CN" dirty="0"/>
              <a:t>:</a:t>
            </a:r>
            <a:r>
              <a:rPr lang="zh-CN" altLang="en-US" dirty="0"/>
              <a:t>内传</a:t>
            </a:r>
            <a:r>
              <a:rPr lang="en-US" altLang="zh-CN" dirty="0"/>
              <a:t>:</a:t>
            </a:r>
            <a:r>
              <a:rPr lang="zh-CN" altLang="en-US" dirty="0"/>
              <a:t>指定域信任本地域</a:t>
            </a:r>
          </a:p>
          <a:p>
            <a:r>
              <a:rPr lang="zh-CN" altLang="en-US" dirty="0"/>
              <a:t>单向</a:t>
            </a:r>
            <a:r>
              <a:rPr lang="en-US" altLang="zh-CN" dirty="0"/>
              <a:t>:</a:t>
            </a:r>
            <a:r>
              <a:rPr lang="zh-CN" altLang="en-US" dirty="0"/>
              <a:t>外传</a:t>
            </a:r>
            <a:r>
              <a:rPr lang="en-US" altLang="zh-CN" dirty="0"/>
              <a:t>:</a:t>
            </a:r>
            <a:r>
              <a:rPr lang="zh-CN" altLang="en-US" dirty="0"/>
              <a:t>本地域信任指定域</a:t>
            </a:r>
          </a:p>
          <a:p>
            <a:endParaRPr lang="zh-CN" altLang="en-US" dirty="0">
              <a:effectLst/>
            </a:endParaRPr>
          </a:p>
        </p:txBody>
      </p:sp>
      <p:sp>
        <p:nvSpPr>
          <p:cNvPr id="4" name="等腰三角形 3"/>
          <p:cNvSpPr/>
          <p:nvPr/>
        </p:nvSpPr>
        <p:spPr bwMode="auto">
          <a:xfrm>
            <a:off x="2855375" y="3779267"/>
            <a:ext cx="1908212" cy="1368152"/>
          </a:xfrm>
          <a:prstGeom prst="triangle">
            <a:avLst/>
          </a:prstGeom>
          <a:solidFill>
            <a:srgbClr val="92D05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5" name="文本框 4"/>
          <p:cNvSpPr txBox="1"/>
          <p:nvPr/>
        </p:nvSpPr>
        <p:spPr bwMode="auto">
          <a:xfrm>
            <a:off x="3204639" y="4770094"/>
            <a:ext cx="263786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400" dirty="0">
                <a:latin typeface="+mn-ea"/>
                <a:ea typeface="+mn-ea"/>
              </a:rPr>
              <a:t>h</a:t>
            </a:r>
            <a:r>
              <a:rPr lang="en-US" altLang="zh-CN" sz="1400" dirty="0" smtClean="0">
                <a:latin typeface="+mn-ea"/>
                <a:ea typeface="+mn-ea"/>
              </a:rPr>
              <a:t>uawei.com</a:t>
            </a:r>
            <a:endParaRPr lang="zh-CN" altLang="en-US" sz="1400" dirty="0" smtClean="0">
              <a:latin typeface="+mn-ea"/>
              <a:ea typeface="+mn-ea"/>
            </a:endParaRPr>
          </a:p>
        </p:txBody>
      </p:sp>
      <p:sp>
        <p:nvSpPr>
          <p:cNvPr id="7" name="等腰三角形 6"/>
          <p:cNvSpPr/>
          <p:nvPr/>
        </p:nvSpPr>
        <p:spPr bwMode="auto">
          <a:xfrm>
            <a:off x="7536160" y="3712501"/>
            <a:ext cx="1908212" cy="1368152"/>
          </a:xfrm>
          <a:prstGeom prst="triangle">
            <a:avLst/>
          </a:prstGeom>
          <a:solidFill>
            <a:srgbClr val="92D05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8" name="文本框 7"/>
          <p:cNvSpPr txBox="1"/>
          <p:nvPr/>
        </p:nvSpPr>
        <p:spPr bwMode="auto">
          <a:xfrm>
            <a:off x="8017428" y="4699987"/>
            <a:ext cx="263786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400" dirty="0" smtClean="0">
                <a:latin typeface="+mn-ea"/>
                <a:ea typeface="+mn-ea"/>
              </a:rPr>
              <a:t>hcip.com</a:t>
            </a:r>
            <a:endParaRPr lang="zh-CN" altLang="en-US" sz="1400" dirty="0" smtClean="0">
              <a:latin typeface="+mn-ea"/>
              <a:ea typeface="+mn-ea"/>
            </a:endParaRPr>
          </a:p>
        </p:txBody>
      </p:sp>
      <p:sp>
        <p:nvSpPr>
          <p:cNvPr id="9" name="左右箭头 8"/>
          <p:cNvSpPr/>
          <p:nvPr/>
        </p:nvSpPr>
        <p:spPr bwMode="auto">
          <a:xfrm>
            <a:off x="4763587" y="4213608"/>
            <a:ext cx="2772573" cy="374198"/>
          </a:xfrm>
          <a:prstGeom prst="leftRightArrow">
            <a:avLst/>
          </a:prstGeom>
          <a:solidFill>
            <a:srgbClr val="FF0909"/>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 name="右箭头 1"/>
          <p:cNvSpPr/>
          <p:nvPr/>
        </p:nvSpPr>
        <p:spPr bwMode="auto">
          <a:xfrm>
            <a:off x="4763587" y="3779267"/>
            <a:ext cx="2772573" cy="308315"/>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0" name="右箭头 9"/>
          <p:cNvSpPr/>
          <p:nvPr/>
        </p:nvSpPr>
        <p:spPr bwMode="auto">
          <a:xfrm rot="10800000">
            <a:off x="4746226" y="4772338"/>
            <a:ext cx="2772573" cy="308315"/>
          </a:xfrm>
          <a:prstGeom prst="rightArrow">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1" name="文本框 10"/>
          <p:cNvSpPr txBox="1"/>
          <p:nvPr/>
        </p:nvSpPr>
        <p:spPr bwMode="auto">
          <a:xfrm>
            <a:off x="5700209" y="3559336"/>
            <a:ext cx="86460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smtClean="0">
                <a:latin typeface="+mn-ea"/>
                <a:ea typeface="+mn-ea"/>
              </a:rPr>
              <a:t>单向外传</a:t>
            </a:r>
          </a:p>
        </p:txBody>
      </p:sp>
      <p:sp>
        <p:nvSpPr>
          <p:cNvPr id="12" name="文本框 11"/>
          <p:cNvSpPr txBox="1"/>
          <p:nvPr/>
        </p:nvSpPr>
        <p:spPr bwMode="auto">
          <a:xfrm>
            <a:off x="5717570" y="4609623"/>
            <a:ext cx="86460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100" dirty="0" smtClean="0">
                <a:latin typeface="+mn-ea"/>
                <a:ea typeface="+mn-ea"/>
              </a:rPr>
              <a:t>单向</a:t>
            </a:r>
            <a:r>
              <a:rPr lang="zh-CN" altLang="en-US" sz="1200" dirty="0" smtClean="0">
                <a:latin typeface="+mn-ea"/>
                <a:ea typeface="+mn-ea"/>
              </a:rPr>
              <a:t>内传</a:t>
            </a:r>
            <a:endParaRPr lang="zh-CN" altLang="en-US" sz="1100" dirty="0" smtClean="0">
              <a:latin typeface="+mn-ea"/>
              <a:ea typeface="+mn-ea"/>
            </a:endParaRPr>
          </a:p>
        </p:txBody>
      </p:sp>
      <p:sp>
        <p:nvSpPr>
          <p:cNvPr id="13" name="文本框 12"/>
          <p:cNvSpPr txBox="1"/>
          <p:nvPr/>
        </p:nvSpPr>
        <p:spPr bwMode="auto">
          <a:xfrm>
            <a:off x="5892937" y="4075824"/>
            <a:ext cx="86460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mn-ea"/>
                <a:ea typeface="+mn-ea"/>
              </a:rPr>
              <a:t>双向</a:t>
            </a:r>
            <a:endParaRPr lang="zh-CN" altLang="en-US" sz="1200" dirty="0" smtClean="0">
              <a:latin typeface="+mn-ea"/>
              <a:ea typeface="+mn-ea"/>
            </a:endParaRPr>
          </a:p>
        </p:txBody>
      </p:sp>
    </p:spTree>
    <p:extLst>
      <p:ext uri="{BB962C8B-B14F-4D97-AF65-F5344CB8AC3E}">
        <p14:creationId xmlns:p14="http://schemas.microsoft.com/office/powerpoint/2010/main" val="35093888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学完本课程后，您将能够：</a:t>
            </a:r>
          </a:p>
          <a:p>
            <a:pPr lvl="1"/>
            <a:r>
              <a:rPr lang="zh-CN" altLang="en-US" dirty="0"/>
              <a:t>描述</a:t>
            </a:r>
            <a:r>
              <a:rPr lang="en-US" altLang="zh-CN" dirty="0" err="1"/>
              <a:t>FusionAccess</a:t>
            </a:r>
            <a:r>
              <a:rPr lang="zh-CN" altLang="en-US" dirty="0"/>
              <a:t>基本组件和</a:t>
            </a:r>
            <a:r>
              <a:rPr lang="zh-CN" altLang="en-US" dirty="0" smtClean="0"/>
              <a:t>功能</a:t>
            </a:r>
            <a:endParaRPr lang="en-US" altLang="zh-CN" dirty="0" smtClean="0"/>
          </a:p>
          <a:p>
            <a:pPr lvl="1"/>
            <a:r>
              <a:rPr lang="zh-CN" altLang="en-US" dirty="0" smtClean="0"/>
              <a:t>掌握基本组件的安装流程</a:t>
            </a:r>
            <a:endParaRPr lang="en-US" altLang="zh-CN" dirty="0"/>
          </a:p>
          <a:p>
            <a:pPr lvl="1"/>
            <a:r>
              <a:rPr lang="zh-CN" altLang="en-US" dirty="0"/>
              <a:t>描述</a:t>
            </a:r>
            <a:r>
              <a:rPr lang="en-US" altLang="zh-CN" dirty="0"/>
              <a:t>AD/DNS/DHCP</a:t>
            </a:r>
            <a:r>
              <a:rPr lang="zh-CN" altLang="en-US" dirty="0"/>
              <a:t>的作用和基本</a:t>
            </a:r>
            <a:r>
              <a:rPr lang="zh-CN" altLang="en-US" dirty="0" smtClean="0"/>
              <a:t>特性</a:t>
            </a:r>
            <a:endParaRPr lang="en-US" altLang="zh-CN" dirty="0" smtClean="0"/>
          </a:p>
          <a:p>
            <a:pPr lvl="1"/>
            <a:r>
              <a:rPr lang="zh-CN" altLang="en-US" dirty="0" smtClean="0"/>
              <a:t>了解</a:t>
            </a:r>
            <a:r>
              <a:rPr lang="en-US" altLang="zh-CN" dirty="0" smtClean="0"/>
              <a:t>AD/DNS/DHCP</a:t>
            </a:r>
            <a:r>
              <a:rPr lang="zh-CN" altLang="en-US" dirty="0" smtClean="0"/>
              <a:t>安装流程</a:t>
            </a:r>
            <a:endParaRPr lang="en-US" altLang="zh-CN" dirty="0" smtClean="0"/>
          </a:p>
          <a:p>
            <a:pPr lvl="1"/>
            <a:r>
              <a:rPr lang="zh-CN" altLang="en-US" dirty="0" smtClean="0"/>
              <a:t>掌握</a:t>
            </a:r>
            <a:r>
              <a:rPr lang="en-US" altLang="zh-CN" dirty="0" err="1" smtClean="0"/>
              <a:t>FusionAccess</a:t>
            </a:r>
            <a:r>
              <a:rPr lang="zh-CN" altLang="en-US" dirty="0" smtClean="0"/>
              <a:t>的初始化配置流程</a:t>
            </a:r>
            <a:endParaRPr lang="en-US" altLang="zh-CN" dirty="0" smtClean="0"/>
          </a:p>
          <a:p>
            <a:pPr lvl="1"/>
            <a:r>
              <a:rPr lang="zh-CN" altLang="en-US" dirty="0" smtClean="0"/>
              <a:t>描述桌面云各个组件的交互流程</a:t>
            </a:r>
            <a:endParaRPr lang="en-US" altLang="zh-CN" dirty="0"/>
          </a:p>
          <a:p>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域控制器</a:t>
            </a:r>
            <a:endParaRPr lang="zh-CN" altLang="en-US" dirty="0"/>
          </a:p>
        </p:txBody>
      </p:sp>
      <p:sp>
        <p:nvSpPr>
          <p:cNvPr id="6" name="文本占位符 5"/>
          <p:cNvSpPr>
            <a:spLocks noGrp="1"/>
          </p:cNvSpPr>
          <p:nvPr>
            <p:ph type="body" sz="quarter" idx="10"/>
          </p:nvPr>
        </p:nvSpPr>
        <p:spPr/>
        <p:txBody>
          <a:bodyPr/>
          <a:lstStyle/>
          <a:p>
            <a:r>
              <a:rPr lang="en-US" altLang="zh-CN" dirty="0"/>
              <a:t>AD</a:t>
            </a:r>
            <a:r>
              <a:rPr lang="zh-CN" altLang="en-US" dirty="0"/>
              <a:t>域服务的目录数据存储在域控制器内，一个域内可以有多台域控制器，每台域控制器的地位（几乎）是平等的，由于控制器间存在着数据同步，他们各自储存着一份（几乎）完全相同的</a:t>
            </a:r>
            <a:r>
              <a:rPr lang="en-US" altLang="zh-CN" dirty="0"/>
              <a:t>AD</a:t>
            </a:r>
            <a:r>
              <a:rPr lang="zh-CN" altLang="en-US" dirty="0"/>
              <a:t>数据库。</a:t>
            </a:r>
            <a:endParaRPr lang="en-US" altLang="zh-CN" dirty="0"/>
          </a:p>
          <a:p>
            <a:endParaRPr lang="zh-CN" altLang="en-US" dirty="0">
              <a:effectLst/>
            </a:endParaRPr>
          </a:p>
        </p:txBody>
      </p:sp>
      <p:pic>
        <p:nvPicPr>
          <p:cNvPr id="4" name="图片 3"/>
          <p:cNvPicPr/>
          <p:nvPr/>
        </p:nvPicPr>
        <p:blipFill>
          <a:blip r:embed="rId3"/>
          <a:stretch>
            <a:fillRect/>
          </a:stretch>
        </p:blipFill>
        <p:spPr>
          <a:xfrm>
            <a:off x="3179676" y="2708920"/>
            <a:ext cx="5148572" cy="3564396"/>
          </a:xfrm>
          <a:prstGeom prst="rect">
            <a:avLst/>
          </a:prstGeom>
          <a:ln>
            <a:solidFill>
              <a:schemeClr val="bg1">
                <a:lumMod val="85000"/>
              </a:schemeClr>
            </a:solidFill>
          </a:ln>
        </p:spPr>
      </p:pic>
    </p:spTree>
    <p:extLst>
      <p:ext uri="{BB962C8B-B14F-4D97-AF65-F5344CB8AC3E}">
        <p14:creationId xmlns:p14="http://schemas.microsoft.com/office/powerpoint/2010/main" val="17628344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域策略 </a:t>
            </a:r>
            <a:r>
              <a:rPr lang="en-US" altLang="zh-CN" dirty="0" smtClean="0"/>
              <a:t>(1)</a:t>
            </a:r>
            <a:endParaRPr lang="zh-CN" altLang="en-US" dirty="0"/>
          </a:p>
        </p:txBody>
      </p:sp>
      <p:sp>
        <p:nvSpPr>
          <p:cNvPr id="6" name="文本占位符 5"/>
          <p:cNvSpPr>
            <a:spLocks noGrp="1"/>
          </p:cNvSpPr>
          <p:nvPr>
            <p:ph type="body" sz="quarter" idx="10"/>
          </p:nvPr>
        </p:nvSpPr>
        <p:spPr/>
        <p:txBody>
          <a:bodyPr/>
          <a:lstStyle/>
          <a:p>
            <a:r>
              <a:rPr lang="zh-CN" altLang="en-US" dirty="0" smtClean="0"/>
              <a:t>域控组策略（域策略）是</a:t>
            </a:r>
            <a:r>
              <a:rPr lang="zh-CN" altLang="en-US" dirty="0"/>
              <a:t>一种单到多的管理模式，它</a:t>
            </a:r>
            <a:r>
              <a:rPr lang="zh-CN" altLang="en-US" dirty="0" smtClean="0"/>
              <a:t>可以</a:t>
            </a:r>
            <a:endParaRPr lang="en-US" altLang="zh-CN" dirty="0" smtClean="0"/>
          </a:p>
          <a:p>
            <a:pPr lvl="1"/>
            <a:r>
              <a:rPr lang="zh-CN" altLang="en-US" sz="1800" dirty="0"/>
              <a:t>实现强制性对网络中的客户端进行安全</a:t>
            </a:r>
            <a:r>
              <a:rPr lang="zh-CN" altLang="en-US" sz="1800" dirty="0" smtClean="0"/>
              <a:t>配置。</a:t>
            </a:r>
            <a:endParaRPr lang="en-US" altLang="zh-CN" sz="1800" dirty="0" smtClean="0"/>
          </a:p>
          <a:p>
            <a:pPr lvl="1"/>
            <a:r>
              <a:rPr lang="zh-CN" altLang="en-US" sz="1800" dirty="0" smtClean="0"/>
              <a:t>灵活</a:t>
            </a:r>
            <a:r>
              <a:rPr lang="zh-CN" altLang="en-US" sz="1800" dirty="0"/>
              <a:t>的对网络中的客户端进行软件的</a:t>
            </a:r>
            <a:r>
              <a:rPr lang="zh-CN" altLang="en-US" sz="1800" dirty="0" smtClean="0"/>
              <a:t>部署。</a:t>
            </a:r>
            <a:endParaRPr lang="en-US" altLang="zh-CN" sz="1800" dirty="0" smtClean="0"/>
          </a:p>
          <a:p>
            <a:pPr lvl="1"/>
            <a:r>
              <a:rPr lang="zh-CN" altLang="en-US" sz="1800" dirty="0" smtClean="0"/>
              <a:t>强化</a:t>
            </a:r>
            <a:r>
              <a:rPr lang="zh-CN" altLang="en-US" sz="1800" dirty="0"/>
              <a:t>企业中的软件管理（例如可以限制某类软件不能在企业中使用</a:t>
            </a:r>
            <a:r>
              <a:rPr lang="zh-CN" altLang="en-US" sz="1800" dirty="0" smtClean="0"/>
              <a:t>）。</a:t>
            </a:r>
            <a:endParaRPr lang="en-US" altLang="zh-CN" sz="1800" dirty="0" smtClean="0"/>
          </a:p>
          <a:p>
            <a:pPr lvl="1"/>
            <a:r>
              <a:rPr lang="zh-CN" altLang="en-US" sz="1800" dirty="0" smtClean="0"/>
              <a:t>将</a:t>
            </a:r>
            <a:r>
              <a:rPr lang="zh-CN" altLang="en-US" sz="1800" dirty="0"/>
              <a:t>复杂的系统设置变得</a:t>
            </a:r>
            <a:r>
              <a:rPr lang="zh-CN" altLang="en-US" sz="1800" dirty="0" smtClean="0"/>
              <a:t>简单化。</a:t>
            </a:r>
            <a:endParaRPr lang="en-US" altLang="zh-CN" sz="1800" dirty="0" smtClean="0"/>
          </a:p>
          <a:p>
            <a:pPr lvl="1"/>
            <a:r>
              <a:rPr lang="zh-CN" altLang="en-US" sz="1800" dirty="0" smtClean="0"/>
              <a:t>站点</a:t>
            </a:r>
            <a:r>
              <a:rPr lang="zh-CN" altLang="en-US" sz="1800" dirty="0"/>
              <a:t>、域级别的集中化管理，组织单位级别的分散式</a:t>
            </a:r>
            <a:r>
              <a:rPr lang="zh-CN" altLang="en-US" sz="1800" dirty="0" smtClean="0"/>
              <a:t>管理。</a:t>
            </a:r>
            <a:endParaRPr lang="en-US" altLang="zh-CN" sz="1800" dirty="0" smtClean="0"/>
          </a:p>
          <a:p>
            <a:pPr lvl="1"/>
            <a:r>
              <a:rPr lang="zh-CN" altLang="en-US" sz="1800" dirty="0" smtClean="0"/>
              <a:t>控制</a:t>
            </a:r>
            <a:r>
              <a:rPr lang="zh-CN" altLang="en-US" sz="1800" dirty="0"/>
              <a:t>用户的系统软件</a:t>
            </a:r>
            <a:r>
              <a:rPr lang="zh-CN" altLang="en-US" sz="1800" dirty="0" smtClean="0"/>
              <a:t>环境。</a:t>
            </a:r>
            <a:endParaRPr lang="en-US" altLang="zh-CN" sz="1800" dirty="0" smtClean="0"/>
          </a:p>
          <a:p>
            <a:pPr lvl="1"/>
            <a:r>
              <a:rPr lang="zh-CN" altLang="en-US" sz="1800" dirty="0" smtClean="0"/>
              <a:t>通过</a:t>
            </a:r>
            <a:r>
              <a:rPr lang="zh-CN" altLang="en-US" sz="1800" dirty="0"/>
              <a:t>控制用户和计算机环境，降低企业的管理成本。</a:t>
            </a:r>
            <a:endParaRPr lang="en-US" altLang="zh-CN" sz="1800" dirty="0"/>
          </a:p>
          <a:p>
            <a:endParaRPr lang="zh-CN" altLang="en-US" dirty="0"/>
          </a:p>
          <a:p>
            <a:endParaRPr lang="zh-CN" altLang="en-US" dirty="0">
              <a:effectLst/>
            </a:endParaRPr>
          </a:p>
        </p:txBody>
      </p:sp>
    </p:spTree>
    <p:extLst>
      <p:ext uri="{BB962C8B-B14F-4D97-AF65-F5344CB8AC3E}">
        <p14:creationId xmlns:p14="http://schemas.microsoft.com/office/powerpoint/2010/main" val="9159617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域策略 </a:t>
            </a:r>
            <a:r>
              <a:rPr lang="en-US" altLang="zh-CN" dirty="0" smtClean="0"/>
              <a:t>(2)</a:t>
            </a:r>
            <a:endParaRPr lang="zh-CN" altLang="en-US" dirty="0"/>
          </a:p>
        </p:txBody>
      </p:sp>
      <p:sp>
        <p:nvSpPr>
          <p:cNvPr id="6" name="文本占位符 5"/>
          <p:cNvSpPr>
            <a:spLocks noGrp="1"/>
          </p:cNvSpPr>
          <p:nvPr>
            <p:ph type="body" sz="quarter" idx="10"/>
          </p:nvPr>
        </p:nvSpPr>
        <p:spPr/>
        <p:txBody>
          <a:bodyPr/>
          <a:lstStyle/>
          <a:p>
            <a:pPr marL="301625" lvl="1" indent="-301625" algn="just">
              <a:buClr>
                <a:schemeClr val="bg1">
                  <a:lumMod val="50000"/>
                </a:schemeClr>
              </a:buClr>
              <a:buSzPct val="60000"/>
              <a:buFont typeface="Wingdings" pitchFamily="2" charset="2"/>
              <a:buChar char="l"/>
            </a:pPr>
            <a:r>
              <a:rPr lang="zh-CN" altLang="en-US" sz="2200" dirty="0">
                <a:latin typeface="+mn-ea"/>
                <a:cs typeface="Arial" panose="020B0604020202020204" pitchFamily="34" charset="0"/>
              </a:rPr>
              <a:t>计算机配置：当计算机开机时，系统会根据计算机配置的属性来设置计算机环境</a:t>
            </a:r>
            <a:r>
              <a:rPr lang="zh-CN" altLang="en-US" sz="2200" dirty="0" smtClean="0">
                <a:latin typeface="+mn-ea"/>
                <a:cs typeface="Arial" panose="020B0604020202020204" pitchFamily="34" charset="0"/>
              </a:rPr>
              <a:t>。</a:t>
            </a:r>
            <a:endParaRPr lang="en-US" altLang="zh-CN" sz="2200" dirty="0" smtClean="0">
              <a:latin typeface="+mn-ea"/>
              <a:cs typeface="Arial" panose="020B0604020202020204" pitchFamily="34" charset="0"/>
            </a:endParaRPr>
          </a:p>
          <a:p>
            <a:pPr lvl="1"/>
            <a:r>
              <a:rPr lang="zh-CN" altLang="en-US" sz="1800" dirty="0"/>
              <a:t>举例来说，如果对</a:t>
            </a:r>
            <a:r>
              <a:rPr lang="en-US" altLang="zh-CN" sz="1800" dirty="0"/>
              <a:t>huawei.com</a:t>
            </a:r>
            <a:r>
              <a:rPr lang="zh-CN" altLang="en-US" sz="1800" dirty="0"/>
              <a:t>设置了组策略，则此组策略内的计算机配置就会被应用到这个域内所有计算机。</a:t>
            </a:r>
            <a:endParaRPr lang="en-US" altLang="zh-CN" sz="1800" dirty="0"/>
          </a:p>
          <a:p>
            <a:pPr marL="301625" lvl="1" indent="-301625" algn="just">
              <a:buClr>
                <a:schemeClr val="bg1">
                  <a:lumMod val="50000"/>
                </a:schemeClr>
              </a:buClr>
              <a:buSzPct val="60000"/>
              <a:buFont typeface="Wingdings" pitchFamily="2" charset="2"/>
              <a:buChar char="l"/>
            </a:pPr>
            <a:r>
              <a:rPr lang="zh-CN" altLang="en-US" sz="2200" dirty="0">
                <a:latin typeface="+mn-ea"/>
                <a:cs typeface="Arial" panose="020B0604020202020204" pitchFamily="34" charset="0"/>
              </a:rPr>
              <a:t>用户配置：当用户登录时，系统会根据用户配置的属性来配置用户的工作环境</a:t>
            </a:r>
            <a:r>
              <a:rPr lang="zh-CN" altLang="en-US" sz="2200" dirty="0" smtClean="0">
                <a:latin typeface="+mn-ea"/>
                <a:cs typeface="Arial" panose="020B0604020202020204" pitchFamily="34" charset="0"/>
              </a:rPr>
              <a:t>。</a:t>
            </a:r>
            <a:endParaRPr lang="en-US" altLang="zh-CN" sz="2200" dirty="0" smtClean="0">
              <a:latin typeface="+mn-ea"/>
              <a:cs typeface="Arial" panose="020B0604020202020204" pitchFamily="34" charset="0"/>
            </a:endParaRPr>
          </a:p>
          <a:p>
            <a:pPr lvl="1"/>
            <a:r>
              <a:rPr lang="zh-CN" altLang="en-US" sz="1800" dirty="0"/>
              <a:t>举例来说，如果对组织单位</a:t>
            </a:r>
            <a:r>
              <a:rPr lang="en-US" altLang="zh-CN" sz="1800" dirty="0" err="1"/>
              <a:t>UserOU</a:t>
            </a:r>
            <a:r>
              <a:rPr lang="zh-CN" altLang="en-US" sz="1800" dirty="0"/>
              <a:t>配置了组策略，则此组策略内的用户配置就会被应用到这个组织单位内的所有用户</a:t>
            </a:r>
            <a:endParaRPr lang="en-US" altLang="zh-CN" sz="1800" dirty="0"/>
          </a:p>
          <a:p>
            <a:pPr lvl="1"/>
            <a:endParaRPr lang="en-US" altLang="zh-CN" sz="1800" dirty="0"/>
          </a:p>
          <a:p>
            <a:endParaRPr lang="en-US" altLang="zh-CN" dirty="0"/>
          </a:p>
          <a:p>
            <a:endParaRPr lang="en-US" altLang="zh-CN" dirty="0" smtClean="0"/>
          </a:p>
          <a:p>
            <a:endParaRPr lang="zh-CN" altLang="en-US" dirty="0">
              <a:effectLst/>
            </a:endParaRPr>
          </a:p>
        </p:txBody>
      </p:sp>
    </p:spTree>
    <p:extLst>
      <p:ext uri="{BB962C8B-B14F-4D97-AF65-F5344CB8AC3E}">
        <p14:creationId xmlns:p14="http://schemas.microsoft.com/office/powerpoint/2010/main" val="1425307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域策略 </a:t>
            </a:r>
            <a:r>
              <a:rPr lang="en-US" altLang="zh-CN" dirty="0" smtClean="0"/>
              <a:t>(3)</a:t>
            </a:r>
            <a:endParaRPr lang="zh-CN" altLang="en-US" dirty="0"/>
          </a:p>
        </p:txBody>
      </p:sp>
      <p:sp>
        <p:nvSpPr>
          <p:cNvPr id="6" name="文本占位符 5"/>
          <p:cNvSpPr>
            <a:spLocks noGrp="1"/>
          </p:cNvSpPr>
          <p:nvPr>
            <p:ph type="body" sz="quarter" idx="10"/>
          </p:nvPr>
        </p:nvSpPr>
        <p:spPr/>
        <p:txBody>
          <a:bodyPr/>
          <a:lstStyle/>
          <a:p>
            <a:r>
              <a:rPr lang="zh-CN" altLang="en-US" dirty="0"/>
              <a:t>组策略通过组策略对象（</a:t>
            </a:r>
            <a:r>
              <a:rPr lang="en-US" altLang="zh-CN" dirty="0"/>
              <a:t>GPO</a:t>
            </a:r>
            <a:r>
              <a:rPr lang="zh-CN" altLang="en-US" dirty="0"/>
              <a:t>）来设置，只要将</a:t>
            </a:r>
            <a:r>
              <a:rPr lang="en-US" altLang="zh-CN" dirty="0"/>
              <a:t>GPO</a:t>
            </a:r>
            <a:r>
              <a:rPr lang="zh-CN" altLang="en-US" dirty="0"/>
              <a:t>链接到指定的站点、域或组织单位，此</a:t>
            </a:r>
            <a:r>
              <a:rPr lang="en-US" altLang="zh-CN" dirty="0"/>
              <a:t>GPO</a:t>
            </a:r>
            <a:r>
              <a:rPr lang="zh-CN" altLang="en-US" dirty="0"/>
              <a:t>内的设置值就会影响到该站点、域或组织单位内的所有用户与计算机</a:t>
            </a:r>
            <a:r>
              <a:rPr lang="zh-CN" altLang="en-US" dirty="0" smtClean="0"/>
              <a:t>。</a:t>
            </a:r>
            <a:endParaRPr lang="en-US" altLang="zh-CN" dirty="0" smtClean="0"/>
          </a:p>
          <a:p>
            <a:r>
              <a:rPr lang="en-US" altLang="zh-CN" dirty="0"/>
              <a:t>AD</a:t>
            </a:r>
            <a:r>
              <a:rPr lang="zh-CN" altLang="en-US" dirty="0"/>
              <a:t> 域已经有两个内置的</a:t>
            </a:r>
            <a:r>
              <a:rPr lang="en-US" altLang="zh-CN" dirty="0"/>
              <a:t>GPO</a:t>
            </a:r>
            <a:r>
              <a:rPr lang="zh-CN" altLang="en-US" dirty="0"/>
              <a:t>：</a:t>
            </a:r>
            <a:endParaRPr lang="en-US" altLang="zh-CN" dirty="0"/>
          </a:p>
          <a:p>
            <a:pPr lvl="1"/>
            <a:r>
              <a:rPr lang="en-US" altLang="zh-CN" sz="1800" dirty="0"/>
              <a:t>Default Domain Policy</a:t>
            </a:r>
          </a:p>
          <a:p>
            <a:pPr lvl="1"/>
            <a:r>
              <a:rPr lang="en-US" altLang="zh-CN" sz="1800" dirty="0"/>
              <a:t>Default Domain Controller Policy</a:t>
            </a:r>
            <a:endParaRPr lang="zh-CN" altLang="en-US" sz="1800" dirty="0"/>
          </a:p>
          <a:p>
            <a:endParaRPr lang="en-US" altLang="zh-CN" dirty="0"/>
          </a:p>
          <a:p>
            <a:endParaRPr lang="zh-CN" altLang="en-US" dirty="0">
              <a:effectLst/>
            </a:endParaRPr>
          </a:p>
        </p:txBody>
      </p:sp>
      <p:pic>
        <p:nvPicPr>
          <p:cNvPr id="2" name="图片 1"/>
          <p:cNvPicPr>
            <a:picLocks noChangeAspect="1"/>
          </p:cNvPicPr>
          <p:nvPr/>
        </p:nvPicPr>
        <p:blipFill>
          <a:blip r:embed="rId3"/>
          <a:stretch>
            <a:fillRect/>
          </a:stretch>
        </p:blipFill>
        <p:spPr>
          <a:xfrm>
            <a:off x="6100732" y="3277511"/>
            <a:ext cx="5371601" cy="3104131"/>
          </a:xfrm>
          <a:prstGeom prst="rect">
            <a:avLst/>
          </a:prstGeom>
          <a:ln>
            <a:solidFill>
              <a:schemeClr val="bg1">
                <a:lumMod val="85000"/>
              </a:schemeClr>
            </a:solidFill>
          </a:ln>
        </p:spPr>
      </p:pic>
    </p:spTree>
    <p:extLst>
      <p:ext uri="{BB962C8B-B14F-4D97-AF65-F5344CB8AC3E}">
        <p14:creationId xmlns:p14="http://schemas.microsoft.com/office/powerpoint/2010/main" val="12710677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a:t>
            </a:r>
            <a:r>
              <a:rPr lang="zh-CN" altLang="en-US" dirty="0"/>
              <a:t>组策略应用</a:t>
            </a:r>
          </a:p>
        </p:txBody>
      </p:sp>
      <p:sp>
        <p:nvSpPr>
          <p:cNvPr id="5" name="右箭头 4"/>
          <p:cNvSpPr/>
          <p:nvPr/>
        </p:nvSpPr>
        <p:spPr>
          <a:xfrm>
            <a:off x="3075243" y="2980922"/>
            <a:ext cx="1838274" cy="37540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6" name="组合 5"/>
          <p:cNvGrpSpPr/>
          <p:nvPr/>
        </p:nvGrpSpPr>
        <p:grpSpPr>
          <a:xfrm>
            <a:off x="2165689" y="2785272"/>
            <a:ext cx="829128" cy="796300"/>
            <a:chOff x="3062797" y="1560757"/>
            <a:chExt cx="889944" cy="889942"/>
          </a:xfrm>
        </p:grpSpPr>
        <p:sp>
          <p:nvSpPr>
            <p:cNvPr id="7" name="椭圆 6"/>
            <p:cNvSpPr/>
            <p:nvPr/>
          </p:nvSpPr>
          <p:spPr>
            <a:xfrm>
              <a:off x="3062797" y="1560757"/>
              <a:ext cx="889944" cy="889942"/>
            </a:xfrm>
            <a:prstGeom prst="ellipse">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121948" tIns="60974" rIns="121948" bIns="60974"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334" dirty="0">
                <a:latin typeface="FrutigerNext LT Regular" pitchFamily="34" charset="0"/>
                <a:ea typeface="SimSun" pitchFamily="2" charset="-122"/>
              </a:endParaRPr>
            </a:p>
          </p:txBody>
        </p:sp>
        <p:grpSp>
          <p:nvGrpSpPr>
            <p:cNvPr id="8" name="组合 7"/>
            <p:cNvGrpSpPr/>
            <p:nvPr/>
          </p:nvGrpSpPr>
          <p:grpSpPr>
            <a:xfrm>
              <a:off x="3246326" y="1812486"/>
              <a:ext cx="522888" cy="386484"/>
              <a:chOff x="1371600" y="4559300"/>
              <a:chExt cx="146049" cy="107950"/>
            </a:xfrm>
          </p:grpSpPr>
          <p:sp>
            <p:nvSpPr>
              <p:cNvPr id="9" name="Freeform 146"/>
              <p:cNvSpPr>
                <a:spLocks/>
              </p:cNvSpPr>
              <p:nvPr/>
            </p:nvSpPr>
            <p:spPr bwMode="auto">
              <a:xfrm>
                <a:off x="1371600" y="4567238"/>
                <a:ext cx="66675" cy="77788"/>
              </a:xfrm>
              <a:custGeom>
                <a:avLst/>
                <a:gdLst/>
                <a:ahLst/>
                <a:cxnLst>
                  <a:cxn ang="0">
                    <a:pos x="42" y="35"/>
                  </a:cxn>
                  <a:cxn ang="0">
                    <a:pos x="42" y="35"/>
                  </a:cxn>
                  <a:cxn ang="0">
                    <a:pos x="38" y="33"/>
                  </a:cxn>
                  <a:cxn ang="0">
                    <a:pos x="32" y="32"/>
                  </a:cxn>
                  <a:cxn ang="0">
                    <a:pos x="32" y="32"/>
                  </a:cxn>
                  <a:cxn ang="0">
                    <a:pos x="30" y="31"/>
                  </a:cxn>
                  <a:cxn ang="0">
                    <a:pos x="29" y="29"/>
                  </a:cxn>
                  <a:cxn ang="0">
                    <a:pos x="29" y="27"/>
                  </a:cxn>
                  <a:cxn ang="0">
                    <a:pos x="30" y="26"/>
                  </a:cxn>
                  <a:cxn ang="0">
                    <a:pos x="30" y="26"/>
                  </a:cxn>
                  <a:cxn ang="0">
                    <a:pos x="34" y="20"/>
                  </a:cxn>
                  <a:cxn ang="0">
                    <a:pos x="35" y="12"/>
                  </a:cxn>
                  <a:cxn ang="0">
                    <a:pos x="35" y="12"/>
                  </a:cxn>
                  <a:cxn ang="0">
                    <a:pos x="34" y="8"/>
                  </a:cxn>
                  <a:cxn ang="0">
                    <a:pos x="32" y="4"/>
                  </a:cxn>
                  <a:cxn ang="0">
                    <a:pos x="29" y="2"/>
                  </a:cxn>
                  <a:cxn ang="0">
                    <a:pos x="24" y="0"/>
                  </a:cxn>
                  <a:cxn ang="0">
                    <a:pos x="24" y="0"/>
                  </a:cxn>
                  <a:cxn ang="0">
                    <a:pos x="21" y="2"/>
                  </a:cxn>
                  <a:cxn ang="0">
                    <a:pos x="17" y="4"/>
                  </a:cxn>
                  <a:cxn ang="0">
                    <a:pos x="15" y="8"/>
                  </a:cxn>
                  <a:cxn ang="0">
                    <a:pos x="13" y="12"/>
                  </a:cxn>
                  <a:cxn ang="0">
                    <a:pos x="13" y="12"/>
                  </a:cxn>
                  <a:cxn ang="0">
                    <a:pos x="15" y="20"/>
                  </a:cxn>
                  <a:cxn ang="0">
                    <a:pos x="18" y="26"/>
                  </a:cxn>
                  <a:cxn ang="0">
                    <a:pos x="18" y="26"/>
                  </a:cxn>
                  <a:cxn ang="0">
                    <a:pos x="18" y="26"/>
                  </a:cxn>
                  <a:cxn ang="0">
                    <a:pos x="19" y="27"/>
                  </a:cxn>
                  <a:cxn ang="0">
                    <a:pos x="19" y="29"/>
                  </a:cxn>
                  <a:cxn ang="0">
                    <a:pos x="19" y="31"/>
                  </a:cxn>
                  <a:cxn ang="0">
                    <a:pos x="17" y="32"/>
                  </a:cxn>
                  <a:cxn ang="0">
                    <a:pos x="17" y="32"/>
                  </a:cxn>
                  <a:cxn ang="0">
                    <a:pos x="10" y="34"/>
                  </a:cxn>
                  <a:cxn ang="0">
                    <a:pos x="5" y="37"/>
                  </a:cxn>
                  <a:cxn ang="0">
                    <a:pos x="1" y="40"/>
                  </a:cxn>
                  <a:cxn ang="0">
                    <a:pos x="0" y="43"/>
                  </a:cxn>
                  <a:cxn ang="0">
                    <a:pos x="0" y="43"/>
                  </a:cxn>
                  <a:cxn ang="0">
                    <a:pos x="0" y="45"/>
                  </a:cxn>
                  <a:cxn ang="0">
                    <a:pos x="1" y="46"/>
                  </a:cxn>
                  <a:cxn ang="0">
                    <a:pos x="6" y="47"/>
                  </a:cxn>
                  <a:cxn ang="0">
                    <a:pos x="12" y="49"/>
                  </a:cxn>
                  <a:cxn ang="0">
                    <a:pos x="21" y="49"/>
                  </a:cxn>
                </a:cxnLst>
                <a:rect l="0" t="0" r="r" b="b"/>
                <a:pathLst>
                  <a:path w="42" h="49">
                    <a:moveTo>
                      <a:pt x="42" y="35"/>
                    </a:moveTo>
                    <a:lnTo>
                      <a:pt x="42" y="35"/>
                    </a:lnTo>
                    <a:lnTo>
                      <a:pt x="38" y="33"/>
                    </a:lnTo>
                    <a:lnTo>
                      <a:pt x="32" y="32"/>
                    </a:lnTo>
                    <a:lnTo>
                      <a:pt x="32" y="32"/>
                    </a:lnTo>
                    <a:lnTo>
                      <a:pt x="30" y="31"/>
                    </a:lnTo>
                    <a:lnTo>
                      <a:pt x="29" y="29"/>
                    </a:lnTo>
                    <a:lnTo>
                      <a:pt x="29" y="27"/>
                    </a:lnTo>
                    <a:lnTo>
                      <a:pt x="30" y="26"/>
                    </a:lnTo>
                    <a:lnTo>
                      <a:pt x="30" y="26"/>
                    </a:lnTo>
                    <a:lnTo>
                      <a:pt x="34" y="20"/>
                    </a:lnTo>
                    <a:lnTo>
                      <a:pt x="35" y="12"/>
                    </a:lnTo>
                    <a:lnTo>
                      <a:pt x="35" y="12"/>
                    </a:lnTo>
                    <a:lnTo>
                      <a:pt x="34" y="8"/>
                    </a:lnTo>
                    <a:lnTo>
                      <a:pt x="32" y="4"/>
                    </a:lnTo>
                    <a:lnTo>
                      <a:pt x="29" y="2"/>
                    </a:lnTo>
                    <a:lnTo>
                      <a:pt x="24" y="0"/>
                    </a:lnTo>
                    <a:lnTo>
                      <a:pt x="24" y="0"/>
                    </a:lnTo>
                    <a:lnTo>
                      <a:pt x="21" y="2"/>
                    </a:lnTo>
                    <a:lnTo>
                      <a:pt x="17" y="4"/>
                    </a:lnTo>
                    <a:lnTo>
                      <a:pt x="15" y="8"/>
                    </a:lnTo>
                    <a:lnTo>
                      <a:pt x="13" y="12"/>
                    </a:lnTo>
                    <a:lnTo>
                      <a:pt x="13" y="12"/>
                    </a:lnTo>
                    <a:lnTo>
                      <a:pt x="15" y="20"/>
                    </a:lnTo>
                    <a:lnTo>
                      <a:pt x="18" y="26"/>
                    </a:lnTo>
                    <a:lnTo>
                      <a:pt x="18" y="26"/>
                    </a:lnTo>
                    <a:lnTo>
                      <a:pt x="18" y="26"/>
                    </a:lnTo>
                    <a:lnTo>
                      <a:pt x="19" y="27"/>
                    </a:lnTo>
                    <a:lnTo>
                      <a:pt x="19" y="29"/>
                    </a:lnTo>
                    <a:lnTo>
                      <a:pt x="19" y="31"/>
                    </a:lnTo>
                    <a:lnTo>
                      <a:pt x="17" y="32"/>
                    </a:lnTo>
                    <a:lnTo>
                      <a:pt x="17" y="32"/>
                    </a:lnTo>
                    <a:lnTo>
                      <a:pt x="10" y="34"/>
                    </a:lnTo>
                    <a:lnTo>
                      <a:pt x="5" y="37"/>
                    </a:lnTo>
                    <a:lnTo>
                      <a:pt x="1" y="40"/>
                    </a:lnTo>
                    <a:lnTo>
                      <a:pt x="0" y="43"/>
                    </a:lnTo>
                    <a:lnTo>
                      <a:pt x="0" y="43"/>
                    </a:lnTo>
                    <a:lnTo>
                      <a:pt x="0" y="45"/>
                    </a:lnTo>
                    <a:lnTo>
                      <a:pt x="1" y="46"/>
                    </a:lnTo>
                    <a:lnTo>
                      <a:pt x="6" y="47"/>
                    </a:lnTo>
                    <a:lnTo>
                      <a:pt x="12" y="49"/>
                    </a:lnTo>
                    <a:lnTo>
                      <a:pt x="21" y="49"/>
                    </a:lnTo>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0" name="Freeform 147"/>
              <p:cNvSpPr>
                <a:spLocks/>
              </p:cNvSpPr>
              <p:nvPr/>
            </p:nvSpPr>
            <p:spPr bwMode="auto">
              <a:xfrm>
                <a:off x="1409699" y="4559300"/>
                <a:ext cx="107950" cy="107950"/>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chemeClr val="bg1"/>
              </a:solid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grpSp>
        <p:nvGrpSpPr>
          <p:cNvPr id="11" name="组合 124"/>
          <p:cNvGrpSpPr/>
          <p:nvPr/>
        </p:nvGrpSpPr>
        <p:grpSpPr>
          <a:xfrm>
            <a:off x="3798743" y="4749103"/>
            <a:ext cx="701443" cy="693825"/>
            <a:chOff x="-439805" y="2854330"/>
            <a:chExt cx="146049" cy="144462"/>
          </a:xfrm>
        </p:grpSpPr>
        <p:sp>
          <p:nvSpPr>
            <p:cNvPr id="12" name="Freeform 71"/>
            <p:cNvSpPr>
              <a:spLocks/>
            </p:cNvSpPr>
            <p:nvPr/>
          </p:nvSpPr>
          <p:spPr bwMode="auto">
            <a:xfrm>
              <a:off x="-393768" y="2900367"/>
              <a:ext cx="100012" cy="98425"/>
            </a:xfrm>
            <a:custGeom>
              <a:avLst/>
              <a:gdLst/>
              <a:ahLst/>
              <a:cxnLst>
                <a:cxn ang="0">
                  <a:pos x="55" y="35"/>
                </a:cxn>
                <a:cxn ang="0">
                  <a:pos x="54" y="32"/>
                </a:cxn>
                <a:cxn ang="0">
                  <a:pos x="54" y="31"/>
                </a:cxn>
                <a:cxn ang="0">
                  <a:pos x="54" y="30"/>
                </a:cxn>
                <a:cxn ang="0">
                  <a:pos x="61" y="24"/>
                </a:cxn>
                <a:cxn ang="0">
                  <a:pos x="63" y="23"/>
                </a:cxn>
                <a:cxn ang="0">
                  <a:pos x="60" y="15"/>
                </a:cxn>
                <a:cxn ang="0">
                  <a:pos x="59" y="14"/>
                </a:cxn>
                <a:cxn ang="0">
                  <a:pos x="51" y="17"/>
                </a:cxn>
                <a:cxn ang="0">
                  <a:pos x="48" y="15"/>
                </a:cxn>
                <a:cxn ang="0">
                  <a:pos x="47" y="14"/>
                </a:cxn>
                <a:cxn ang="0">
                  <a:pos x="47" y="4"/>
                </a:cxn>
                <a:cxn ang="0">
                  <a:pos x="47" y="3"/>
                </a:cxn>
                <a:cxn ang="0">
                  <a:pos x="41" y="0"/>
                </a:cxn>
                <a:cxn ang="0">
                  <a:pos x="40" y="0"/>
                </a:cxn>
                <a:cxn ang="0">
                  <a:pos x="35" y="6"/>
                </a:cxn>
                <a:cxn ang="0">
                  <a:pos x="32" y="8"/>
                </a:cxn>
                <a:cxn ang="0">
                  <a:pos x="31" y="8"/>
                </a:cxn>
                <a:cxn ang="0">
                  <a:pos x="30" y="8"/>
                </a:cxn>
                <a:cxn ang="0">
                  <a:pos x="28" y="6"/>
                </a:cxn>
                <a:cxn ang="0">
                  <a:pos x="24" y="1"/>
                </a:cxn>
                <a:cxn ang="0">
                  <a:pos x="22" y="0"/>
                </a:cxn>
                <a:cxn ang="0">
                  <a:pos x="16" y="2"/>
                </a:cxn>
                <a:cxn ang="0">
                  <a:pos x="14" y="4"/>
                </a:cxn>
                <a:cxn ang="0">
                  <a:pos x="17" y="11"/>
                </a:cxn>
                <a:cxn ang="0">
                  <a:pos x="14" y="15"/>
                </a:cxn>
                <a:cxn ang="0">
                  <a:pos x="11" y="17"/>
                </a:cxn>
                <a:cxn ang="0">
                  <a:pos x="5" y="14"/>
                </a:cxn>
                <a:cxn ang="0">
                  <a:pos x="2" y="15"/>
                </a:cxn>
                <a:cxn ang="0">
                  <a:pos x="0" y="21"/>
                </a:cxn>
                <a:cxn ang="0">
                  <a:pos x="1" y="24"/>
                </a:cxn>
                <a:cxn ang="0">
                  <a:pos x="6" y="27"/>
                </a:cxn>
                <a:cxn ang="0">
                  <a:pos x="8" y="30"/>
                </a:cxn>
                <a:cxn ang="0">
                  <a:pos x="8" y="31"/>
                </a:cxn>
                <a:cxn ang="0">
                  <a:pos x="8" y="32"/>
                </a:cxn>
                <a:cxn ang="0">
                  <a:pos x="1" y="38"/>
                </a:cxn>
                <a:cxn ang="0">
                  <a:pos x="0" y="40"/>
                </a:cxn>
                <a:cxn ang="0">
                  <a:pos x="2" y="47"/>
                </a:cxn>
                <a:cxn ang="0">
                  <a:pos x="3" y="47"/>
                </a:cxn>
                <a:cxn ang="0">
                  <a:pos x="11" y="46"/>
                </a:cxn>
                <a:cxn ang="0">
                  <a:pos x="14" y="47"/>
                </a:cxn>
                <a:cxn ang="0">
                  <a:pos x="16" y="48"/>
                </a:cxn>
                <a:cxn ang="0">
                  <a:pos x="14" y="58"/>
                </a:cxn>
                <a:cxn ang="0">
                  <a:pos x="14" y="59"/>
                </a:cxn>
                <a:cxn ang="0">
                  <a:pos x="22" y="62"/>
                </a:cxn>
                <a:cxn ang="0">
                  <a:pos x="23" y="62"/>
                </a:cxn>
                <a:cxn ang="0">
                  <a:pos x="28" y="55"/>
                </a:cxn>
                <a:cxn ang="0">
                  <a:pos x="30" y="54"/>
                </a:cxn>
                <a:cxn ang="0">
                  <a:pos x="31" y="54"/>
                </a:cxn>
                <a:cxn ang="0">
                  <a:pos x="32" y="54"/>
                </a:cxn>
                <a:cxn ang="0">
                  <a:pos x="35" y="55"/>
                </a:cxn>
                <a:cxn ang="0">
                  <a:pos x="39" y="61"/>
                </a:cxn>
                <a:cxn ang="0">
                  <a:pos x="41" y="62"/>
                </a:cxn>
                <a:cxn ang="0">
                  <a:pos x="47" y="60"/>
                </a:cxn>
                <a:cxn ang="0">
                  <a:pos x="47" y="58"/>
                </a:cxn>
                <a:cxn ang="0">
                  <a:pos x="46" y="50"/>
                </a:cxn>
                <a:cxn ang="0">
                  <a:pos x="48" y="47"/>
                </a:cxn>
                <a:cxn ang="0">
                  <a:pos x="51" y="46"/>
                </a:cxn>
                <a:cxn ang="0">
                  <a:pos x="58" y="47"/>
                </a:cxn>
                <a:cxn ang="0">
                  <a:pos x="60" y="47"/>
                </a:cxn>
                <a:cxn ang="0">
                  <a:pos x="63" y="41"/>
                </a:cxn>
                <a:cxn ang="0">
                  <a:pos x="61" y="38"/>
                </a:cxn>
              </a:cxnLst>
              <a:rect l="0" t="0" r="r" b="b"/>
              <a:pathLst>
                <a:path w="63" h="62">
                  <a:moveTo>
                    <a:pt x="55" y="35"/>
                  </a:moveTo>
                  <a:lnTo>
                    <a:pt x="55" y="35"/>
                  </a:lnTo>
                  <a:lnTo>
                    <a:pt x="54" y="32"/>
                  </a:lnTo>
                  <a:lnTo>
                    <a:pt x="54" y="32"/>
                  </a:lnTo>
                  <a:lnTo>
                    <a:pt x="54" y="31"/>
                  </a:lnTo>
                  <a:lnTo>
                    <a:pt x="54" y="31"/>
                  </a:lnTo>
                  <a:lnTo>
                    <a:pt x="54" y="30"/>
                  </a:lnTo>
                  <a:lnTo>
                    <a:pt x="54" y="30"/>
                  </a:lnTo>
                  <a:lnTo>
                    <a:pt x="55" y="27"/>
                  </a:lnTo>
                  <a:lnTo>
                    <a:pt x="61" y="24"/>
                  </a:lnTo>
                  <a:lnTo>
                    <a:pt x="61" y="24"/>
                  </a:lnTo>
                  <a:lnTo>
                    <a:pt x="63" y="23"/>
                  </a:lnTo>
                  <a:lnTo>
                    <a:pt x="63" y="21"/>
                  </a:lnTo>
                  <a:lnTo>
                    <a:pt x="60" y="15"/>
                  </a:lnTo>
                  <a:lnTo>
                    <a:pt x="60" y="15"/>
                  </a:lnTo>
                  <a:lnTo>
                    <a:pt x="59" y="14"/>
                  </a:lnTo>
                  <a:lnTo>
                    <a:pt x="58" y="14"/>
                  </a:lnTo>
                  <a:lnTo>
                    <a:pt x="51" y="17"/>
                  </a:lnTo>
                  <a:lnTo>
                    <a:pt x="51" y="17"/>
                  </a:lnTo>
                  <a:lnTo>
                    <a:pt x="48" y="15"/>
                  </a:lnTo>
                  <a:lnTo>
                    <a:pt x="47" y="14"/>
                  </a:lnTo>
                  <a:lnTo>
                    <a:pt x="47" y="14"/>
                  </a:lnTo>
                  <a:lnTo>
                    <a:pt x="46" y="11"/>
                  </a:lnTo>
                  <a:lnTo>
                    <a:pt x="47" y="4"/>
                  </a:lnTo>
                  <a:lnTo>
                    <a:pt x="47" y="4"/>
                  </a:lnTo>
                  <a:lnTo>
                    <a:pt x="47" y="3"/>
                  </a:lnTo>
                  <a:lnTo>
                    <a:pt x="47" y="2"/>
                  </a:lnTo>
                  <a:lnTo>
                    <a:pt x="41" y="0"/>
                  </a:lnTo>
                  <a:lnTo>
                    <a:pt x="41" y="0"/>
                  </a:lnTo>
                  <a:lnTo>
                    <a:pt x="40" y="0"/>
                  </a:lnTo>
                  <a:lnTo>
                    <a:pt x="39" y="1"/>
                  </a:lnTo>
                  <a:lnTo>
                    <a:pt x="35" y="6"/>
                  </a:lnTo>
                  <a:lnTo>
                    <a:pt x="35" y="6"/>
                  </a:lnTo>
                  <a:lnTo>
                    <a:pt x="32" y="8"/>
                  </a:lnTo>
                  <a:lnTo>
                    <a:pt x="32" y="8"/>
                  </a:lnTo>
                  <a:lnTo>
                    <a:pt x="31" y="8"/>
                  </a:lnTo>
                  <a:lnTo>
                    <a:pt x="31" y="8"/>
                  </a:lnTo>
                  <a:lnTo>
                    <a:pt x="30" y="8"/>
                  </a:lnTo>
                  <a:lnTo>
                    <a:pt x="30" y="8"/>
                  </a:lnTo>
                  <a:lnTo>
                    <a:pt x="28" y="6"/>
                  </a:lnTo>
                  <a:lnTo>
                    <a:pt x="24" y="1"/>
                  </a:lnTo>
                  <a:lnTo>
                    <a:pt x="24" y="1"/>
                  </a:lnTo>
                  <a:lnTo>
                    <a:pt x="23" y="0"/>
                  </a:lnTo>
                  <a:lnTo>
                    <a:pt x="22" y="0"/>
                  </a:lnTo>
                  <a:lnTo>
                    <a:pt x="16" y="2"/>
                  </a:lnTo>
                  <a:lnTo>
                    <a:pt x="16" y="2"/>
                  </a:lnTo>
                  <a:lnTo>
                    <a:pt x="14" y="3"/>
                  </a:lnTo>
                  <a:lnTo>
                    <a:pt x="14" y="4"/>
                  </a:lnTo>
                  <a:lnTo>
                    <a:pt x="17" y="11"/>
                  </a:lnTo>
                  <a:lnTo>
                    <a:pt x="17" y="11"/>
                  </a:lnTo>
                  <a:lnTo>
                    <a:pt x="16" y="14"/>
                  </a:lnTo>
                  <a:lnTo>
                    <a:pt x="14" y="15"/>
                  </a:lnTo>
                  <a:lnTo>
                    <a:pt x="14" y="15"/>
                  </a:lnTo>
                  <a:lnTo>
                    <a:pt x="11" y="17"/>
                  </a:lnTo>
                  <a:lnTo>
                    <a:pt x="5" y="14"/>
                  </a:lnTo>
                  <a:lnTo>
                    <a:pt x="5" y="14"/>
                  </a:lnTo>
                  <a:lnTo>
                    <a:pt x="3" y="14"/>
                  </a:lnTo>
                  <a:lnTo>
                    <a:pt x="2" y="15"/>
                  </a:lnTo>
                  <a:lnTo>
                    <a:pt x="0" y="21"/>
                  </a:lnTo>
                  <a:lnTo>
                    <a:pt x="0" y="21"/>
                  </a:lnTo>
                  <a:lnTo>
                    <a:pt x="0" y="23"/>
                  </a:lnTo>
                  <a:lnTo>
                    <a:pt x="1" y="24"/>
                  </a:lnTo>
                  <a:lnTo>
                    <a:pt x="6" y="27"/>
                  </a:lnTo>
                  <a:lnTo>
                    <a:pt x="6" y="27"/>
                  </a:lnTo>
                  <a:lnTo>
                    <a:pt x="8" y="30"/>
                  </a:lnTo>
                  <a:lnTo>
                    <a:pt x="8" y="30"/>
                  </a:lnTo>
                  <a:lnTo>
                    <a:pt x="8" y="31"/>
                  </a:lnTo>
                  <a:lnTo>
                    <a:pt x="8" y="31"/>
                  </a:lnTo>
                  <a:lnTo>
                    <a:pt x="8" y="32"/>
                  </a:lnTo>
                  <a:lnTo>
                    <a:pt x="8" y="32"/>
                  </a:lnTo>
                  <a:lnTo>
                    <a:pt x="6" y="35"/>
                  </a:lnTo>
                  <a:lnTo>
                    <a:pt x="1" y="38"/>
                  </a:lnTo>
                  <a:lnTo>
                    <a:pt x="1" y="38"/>
                  </a:lnTo>
                  <a:lnTo>
                    <a:pt x="0" y="40"/>
                  </a:lnTo>
                  <a:lnTo>
                    <a:pt x="0" y="41"/>
                  </a:lnTo>
                  <a:lnTo>
                    <a:pt x="2" y="47"/>
                  </a:lnTo>
                  <a:lnTo>
                    <a:pt x="2" y="47"/>
                  </a:lnTo>
                  <a:lnTo>
                    <a:pt x="3" y="47"/>
                  </a:lnTo>
                  <a:lnTo>
                    <a:pt x="5" y="47"/>
                  </a:lnTo>
                  <a:lnTo>
                    <a:pt x="11" y="46"/>
                  </a:lnTo>
                  <a:lnTo>
                    <a:pt x="11" y="46"/>
                  </a:lnTo>
                  <a:lnTo>
                    <a:pt x="14" y="47"/>
                  </a:lnTo>
                  <a:lnTo>
                    <a:pt x="16" y="48"/>
                  </a:lnTo>
                  <a:lnTo>
                    <a:pt x="16" y="48"/>
                  </a:lnTo>
                  <a:lnTo>
                    <a:pt x="17" y="50"/>
                  </a:lnTo>
                  <a:lnTo>
                    <a:pt x="14" y="58"/>
                  </a:lnTo>
                  <a:lnTo>
                    <a:pt x="14" y="58"/>
                  </a:lnTo>
                  <a:lnTo>
                    <a:pt x="14" y="59"/>
                  </a:lnTo>
                  <a:lnTo>
                    <a:pt x="16" y="60"/>
                  </a:lnTo>
                  <a:lnTo>
                    <a:pt x="22" y="62"/>
                  </a:lnTo>
                  <a:lnTo>
                    <a:pt x="22" y="62"/>
                  </a:lnTo>
                  <a:lnTo>
                    <a:pt x="23" y="62"/>
                  </a:lnTo>
                  <a:lnTo>
                    <a:pt x="24" y="61"/>
                  </a:lnTo>
                  <a:lnTo>
                    <a:pt x="28" y="55"/>
                  </a:lnTo>
                  <a:lnTo>
                    <a:pt x="28" y="55"/>
                  </a:lnTo>
                  <a:lnTo>
                    <a:pt x="30" y="54"/>
                  </a:lnTo>
                  <a:lnTo>
                    <a:pt x="30" y="54"/>
                  </a:lnTo>
                  <a:lnTo>
                    <a:pt x="31" y="54"/>
                  </a:lnTo>
                  <a:lnTo>
                    <a:pt x="31" y="54"/>
                  </a:lnTo>
                  <a:lnTo>
                    <a:pt x="32" y="54"/>
                  </a:lnTo>
                  <a:lnTo>
                    <a:pt x="32" y="54"/>
                  </a:lnTo>
                  <a:lnTo>
                    <a:pt x="35" y="55"/>
                  </a:lnTo>
                  <a:lnTo>
                    <a:pt x="39" y="61"/>
                  </a:lnTo>
                  <a:lnTo>
                    <a:pt x="39" y="61"/>
                  </a:lnTo>
                  <a:lnTo>
                    <a:pt x="40" y="62"/>
                  </a:lnTo>
                  <a:lnTo>
                    <a:pt x="41" y="62"/>
                  </a:lnTo>
                  <a:lnTo>
                    <a:pt x="47" y="60"/>
                  </a:lnTo>
                  <a:lnTo>
                    <a:pt x="47" y="60"/>
                  </a:lnTo>
                  <a:lnTo>
                    <a:pt x="47" y="59"/>
                  </a:lnTo>
                  <a:lnTo>
                    <a:pt x="47" y="58"/>
                  </a:lnTo>
                  <a:lnTo>
                    <a:pt x="46" y="50"/>
                  </a:lnTo>
                  <a:lnTo>
                    <a:pt x="46" y="50"/>
                  </a:lnTo>
                  <a:lnTo>
                    <a:pt x="47" y="48"/>
                  </a:lnTo>
                  <a:lnTo>
                    <a:pt x="48" y="47"/>
                  </a:lnTo>
                  <a:lnTo>
                    <a:pt x="48" y="47"/>
                  </a:lnTo>
                  <a:lnTo>
                    <a:pt x="51" y="46"/>
                  </a:lnTo>
                  <a:lnTo>
                    <a:pt x="58" y="47"/>
                  </a:lnTo>
                  <a:lnTo>
                    <a:pt x="58" y="47"/>
                  </a:lnTo>
                  <a:lnTo>
                    <a:pt x="59" y="47"/>
                  </a:lnTo>
                  <a:lnTo>
                    <a:pt x="60" y="47"/>
                  </a:lnTo>
                  <a:lnTo>
                    <a:pt x="63" y="41"/>
                  </a:lnTo>
                  <a:lnTo>
                    <a:pt x="63" y="41"/>
                  </a:lnTo>
                  <a:lnTo>
                    <a:pt x="63" y="40"/>
                  </a:lnTo>
                  <a:lnTo>
                    <a:pt x="61" y="38"/>
                  </a:lnTo>
                  <a:lnTo>
                    <a:pt x="55" y="35"/>
                  </a:lnTo>
                  <a:close/>
                </a:path>
              </a:pathLst>
            </a:custGeom>
            <a:noFill/>
            <a:ln w="285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74"/>
            <p:cNvSpPr>
              <a:spLocks/>
            </p:cNvSpPr>
            <p:nvPr/>
          </p:nvSpPr>
          <p:spPr bwMode="auto">
            <a:xfrm>
              <a:off x="-439805" y="2854330"/>
              <a:ext cx="68262" cy="68264"/>
            </a:xfrm>
            <a:custGeom>
              <a:avLst/>
              <a:gdLst/>
              <a:ahLst/>
              <a:cxnLst>
                <a:cxn ang="0">
                  <a:pos x="37" y="18"/>
                </a:cxn>
                <a:cxn ang="0">
                  <a:pos x="36" y="17"/>
                </a:cxn>
                <a:cxn ang="0">
                  <a:pos x="36" y="15"/>
                </a:cxn>
                <a:cxn ang="0">
                  <a:pos x="36" y="15"/>
                </a:cxn>
                <a:cxn ang="0">
                  <a:pos x="39" y="9"/>
                </a:cxn>
                <a:cxn ang="0">
                  <a:pos x="39" y="7"/>
                </a:cxn>
                <a:cxn ang="0">
                  <a:pos x="36" y="4"/>
                </a:cxn>
                <a:cxn ang="0">
                  <a:pos x="30" y="7"/>
                </a:cxn>
                <a:cxn ang="0">
                  <a:pos x="28" y="7"/>
                </a:cxn>
                <a:cxn ang="0">
                  <a:pos x="26" y="7"/>
                </a:cxn>
                <a:cxn ang="0">
                  <a:pos x="25" y="1"/>
                </a:cxn>
                <a:cxn ang="0">
                  <a:pos x="24" y="0"/>
                </a:cxn>
                <a:cxn ang="0">
                  <a:pos x="19" y="0"/>
                </a:cxn>
                <a:cxn ang="0">
                  <a:pos x="18" y="6"/>
                </a:cxn>
                <a:cxn ang="0">
                  <a:pos x="17" y="7"/>
                </a:cxn>
                <a:cxn ang="0">
                  <a:pos x="16" y="7"/>
                </a:cxn>
                <a:cxn ang="0">
                  <a:pos x="16" y="7"/>
                </a:cxn>
                <a:cxn ang="0">
                  <a:pos x="13" y="7"/>
                </a:cxn>
                <a:cxn ang="0">
                  <a:pos x="10" y="4"/>
                </a:cxn>
                <a:cxn ang="0">
                  <a:pos x="5" y="7"/>
                </a:cxn>
                <a:cxn ang="0">
                  <a:pos x="5" y="9"/>
                </a:cxn>
                <a:cxn ang="0">
                  <a:pos x="7" y="13"/>
                </a:cxn>
                <a:cxn ang="0">
                  <a:pos x="7" y="17"/>
                </a:cxn>
                <a:cxn ang="0">
                  <a:pos x="6" y="18"/>
                </a:cxn>
                <a:cxn ang="0">
                  <a:pos x="1" y="18"/>
                </a:cxn>
                <a:cxn ang="0">
                  <a:pos x="0" y="24"/>
                </a:cxn>
                <a:cxn ang="0">
                  <a:pos x="1" y="25"/>
                </a:cxn>
                <a:cxn ang="0">
                  <a:pos x="6" y="25"/>
                </a:cxn>
                <a:cxn ang="0">
                  <a:pos x="7" y="26"/>
                </a:cxn>
                <a:cxn ang="0">
                  <a:pos x="7" y="27"/>
                </a:cxn>
                <a:cxn ang="0">
                  <a:pos x="7" y="27"/>
                </a:cxn>
                <a:cxn ang="0">
                  <a:pos x="5" y="33"/>
                </a:cxn>
                <a:cxn ang="0">
                  <a:pos x="5" y="36"/>
                </a:cxn>
                <a:cxn ang="0">
                  <a:pos x="7" y="38"/>
                </a:cxn>
                <a:cxn ang="0">
                  <a:pos x="13" y="36"/>
                </a:cxn>
                <a:cxn ang="0">
                  <a:pos x="16" y="36"/>
                </a:cxn>
                <a:cxn ang="0">
                  <a:pos x="17" y="36"/>
                </a:cxn>
                <a:cxn ang="0">
                  <a:pos x="18" y="42"/>
                </a:cxn>
                <a:cxn ang="0">
                  <a:pos x="19" y="43"/>
                </a:cxn>
                <a:cxn ang="0">
                  <a:pos x="24" y="43"/>
                </a:cxn>
                <a:cxn ang="0">
                  <a:pos x="25" y="37"/>
                </a:cxn>
                <a:cxn ang="0">
                  <a:pos x="26" y="36"/>
                </a:cxn>
                <a:cxn ang="0">
                  <a:pos x="28" y="36"/>
                </a:cxn>
                <a:cxn ang="0">
                  <a:pos x="28" y="36"/>
                </a:cxn>
                <a:cxn ang="0">
                  <a:pos x="30" y="36"/>
                </a:cxn>
                <a:cxn ang="0">
                  <a:pos x="34" y="38"/>
                </a:cxn>
                <a:cxn ang="0">
                  <a:pos x="39" y="36"/>
                </a:cxn>
                <a:cxn ang="0">
                  <a:pos x="39" y="33"/>
                </a:cxn>
                <a:cxn ang="0">
                  <a:pos x="36" y="30"/>
                </a:cxn>
                <a:cxn ang="0">
                  <a:pos x="36" y="26"/>
                </a:cxn>
                <a:cxn ang="0">
                  <a:pos x="37" y="25"/>
                </a:cxn>
                <a:cxn ang="0">
                  <a:pos x="42" y="25"/>
                </a:cxn>
                <a:cxn ang="0">
                  <a:pos x="43" y="19"/>
                </a:cxn>
                <a:cxn ang="0">
                  <a:pos x="42" y="18"/>
                </a:cxn>
              </a:cxnLst>
              <a:rect l="0" t="0" r="r" b="b"/>
              <a:pathLst>
                <a:path w="43" h="43">
                  <a:moveTo>
                    <a:pt x="37" y="18"/>
                  </a:moveTo>
                  <a:lnTo>
                    <a:pt x="37" y="18"/>
                  </a:lnTo>
                  <a:lnTo>
                    <a:pt x="36" y="17"/>
                  </a:lnTo>
                  <a:lnTo>
                    <a:pt x="36" y="17"/>
                  </a:lnTo>
                  <a:lnTo>
                    <a:pt x="36" y="15"/>
                  </a:lnTo>
                  <a:lnTo>
                    <a:pt x="36" y="15"/>
                  </a:lnTo>
                  <a:lnTo>
                    <a:pt x="36" y="15"/>
                  </a:lnTo>
                  <a:lnTo>
                    <a:pt x="36" y="15"/>
                  </a:lnTo>
                  <a:lnTo>
                    <a:pt x="36" y="13"/>
                  </a:lnTo>
                  <a:lnTo>
                    <a:pt x="39" y="9"/>
                  </a:lnTo>
                  <a:lnTo>
                    <a:pt x="39" y="9"/>
                  </a:lnTo>
                  <a:lnTo>
                    <a:pt x="39" y="7"/>
                  </a:lnTo>
                  <a:lnTo>
                    <a:pt x="36" y="4"/>
                  </a:lnTo>
                  <a:lnTo>
                    <a:pt x="36" y="4"/>
                  </a:lnTo>
                  <a:lnTo>
                    <a:pt x="34" y="4"/>
                  </a:lnTo>
                  <a:lnTo>
                    <a:pt x="30" y="7"/>
                  </a:lnTo>
                  <a:lnTo>
                    <a:pt x="30" y="7"/>
                  </a:lnTo>
                  <a:lnTo>
                    <a:pt x="28" y="7"/>
                  </a:lnTo>
                  <a:lnTo>
                    <a:pt x="26" y="7"/>
                  </a:lnTo>
                  <a:lnTo>
                    <a:pt x="26" y="7"/>
                  </a:lnTo>
                  <a:lnTo>
                    <a:pt x="25" y="6"/>
                  </a:lnTo>
                  <a:lnTo>
                    <a:pt x="25" y="1"/>
                  </a:lnTo>
                  <a:lnTo>
                    <a:pt x="25" y="1"/>
                  </a:lnTo>
                  <a:lnTo>
                    <a:pt x="24" y="0"/>
                  </a:lnTo>
                  <a:lnTo>
                    <a:pt x="19" y="0"/>
                  </a:lnTo>
                  <a:lnTo>
                    <a:pt x="19" y="0"/>
                  </a:lnTo>
                  <a:lnTo>
                    <a:pt x="18" y="1"/>
                  </a:lnTo>
                  <a:lnTo>
                    <a:pt x="18" y="6"/>
                  </a:lnTo>
                  <a:lnTo>
                    <a:pt x="18" y="6"/>
                  </a:lnTo>
                  <a:lnTo>
                    <a:pt x="17" y="7"/>
                  </a:lnTo>
                  <a:lnTo>
                    <a:pt x="17" y="7"/>
                  </a:lnTo>
                  <a:lnTo>
                    <a:pt x="16" y="7"/>
                  </a:lnTo>
                  <a:lnTo>
                    <a:pt x="16" y="7"/>
                  </a:lnTo>
                  <a:lnTo>
                    <a:pt x="16" y="7"/>
                  </a:lnTo>
                  <a:lnTo>
                    <a:pt x="16" y="7"/>
                  </a:lnTo>
                  <a:lnTo>
                    <a:pt x="13" y="7"/>
                  </a:lnTo>
                  <a:lnTo>
                    <a:pt x="10" y="4"/>
                  </a:lnTo>
                  <a:lnTo>
                    <a:pt x="10" y="4"/>
                  </a:lnTo>
                  <a:lnTo>
                    <a:pt x="7" y="4"/>
                  </a:lnTo>
                  <a:lnTo>
                    <a:pt x="5" y="7"/>
                  </a:lnTo>
                  <a:lnTo>
                    <a:pt x="5" y="7"/>
                  </a:lnTo>
                  <a:lnTo>
                    <a:pt x="5" y="9"/>
                  </a:lnTo>
                  <a:lnTo>
                    <a:pt x="7" y="13"/>
                  </a:lnTo>
                  <a:lnTo>
                    <a:pt x="7" y="13"/>
                  </a:lnTo>
                  <a:lnTo>
                    <a:pt x="7" y="15"/>
                  </a:lnTo>
                  <a:lnTo>
                    <a:pt x="7" y="17"/>
                  </a:lnTo>
                  <a:lnTo>
                    <a:pt x="7" y="17"/>
                  </a:lnTo>
                  <a:lnTo>
                    <a:pt x="6" y="18"/>
                  </a:lnTo>
                  <a:lnTo>
                    <a:pt x="1" y="18"/>
                  </a:lnTo>
                  <a:lnTo>
                    <a:pt x="1" y="18"/>
                  </a:lnTo>
                  <a:lnTo>
                    <a:pt x="0" y="19"/>
                  </a:lnTo>
                  <a:lnTo>
                    <a:pt x="0" y="24"/>
                  </a:lnTo>
                  <a:lnTo>
                    <a:pt x="0" y="24"/>
                  </a:lnTo>
                  <a:lnTo>
                    <a:pt x="1" y="25"/>
                  </a:lnTo>
                  <a:lnTo>
                    <a:pt x="6" y="25"/>
                  </a:lnTo>
                  <a:lnTo>
                    <a:pt x="6" y="25"/>
                  </a:lnTo>
                  <a:lnTo>
                    <a:pt x="7" y="26"/>
                  </a:lnTo>
                  <a:lnTo>
                    <a:pt x="7" y="26"/>
                  </a:lnTo>
                  <a:lnTo>
                    <a:pt x="7" y="27"/>
                  </a:lnTo>
                  <a:lnTo>
                    <a:pt x="7" y="27"/>
                  </a:lnTo>
                  <a:lnTo>
                    <a:pt x="7" y="27"/>
                  </a:lnTo>
                  <a:lnTo>
                    <a:pt x="7" y="27"/>
                  </a:lnTo>
                  <a:lnTo>
                    <a:pt x="7" y="30"/>
                  </a:lnTo>
                  <a:lnTo>
                    <a:pt x="5" y="33"/>
                  </a:lnTo>
                  <a:lnTo>
                    <a:pt x="5" y="33"/>
                  </a:lnTo>
                  <a:lnTo>
                    <a:pt x="5" y="36"/>
                  </a:lnTo>
                  <a:lnTo>
                    <a:pt x="7" y="38"/>
                  </a:lnTo>
                  <a:lnTo>
                    <a:pt x="7" y="38"/>
                  </a:lnTo>
                  <a:lnTo>
                    <a:pt x="10" y="38"/>
                  </a:lnTo>
                  <a:lnTo>
                    <a:pt x="13" y="36"/>
                  </a:lnTo>
                  <a:lnTo>
                    <a:pt x="13" y="36"/>
                  </a:lnTo>
                  <a:lnTo>
                    <a:pt x="16" y="36"/>
                  </a:lnTo>
                  <a:lnTo>
                    <a:pt x="17" y="36"/>
                  </a:lnTo>
                  <a:lnTo>
                    <a:pt x="17" y="36"/>
                  </a:lnTo>
                  <a:lnTo>
                    <a:pt x="18" y="37"/>
                  </a:lnTo>
                  <a:lnTo>
                    <a:pt x="18" y="42"/>
                  </a:lnTo>
                  <a:lnTo>
                    <a:pt x="18" y="42"/>
                  </a:lnTo>
                  <a:lnTo>
                    <a:pt x="19" y="43"/>
                  </a:lnTo>
                  <a:lnTo>
                    <a:pt x="24" y="43"/>
                  </a:lnTo>
                  <a:lnTo>
                    <a:pt x="24" y="43"/>
                  </a:lnTo>
                  <a:lnTo>
                    <a:pt x="25" y="42"/>
                  </a:lnTo>
                  <a:lnTo>
                    <a:pt x="25" y="37"/>
                  </a:lnTo>
                  <a:lnTo>
                    <a:pt x="25" y="37"/>
                  </a:lnTo>
                  <a:lnTo>
                    <a:pt x="26" y="36"/>
                  </a:lnTo>
                  <a:lnTo>
                    <a:pt x="26" y="36"/>
                  </a:lnTo>
                  <a:lnTo>
                    <a:pt x="28" y="36"/>
                  </a:lnTo>
                  <a:lnTo>
                    <a:pt x="28" y="36"/>
                  </a:lnTo>
                  <a:lnTo>
                    <a:pt x="28" y="36"/>
                  </a:lnTo>
                  <a:lnTo>
                    <a:pt x="28" y="36"/>
                  </a:lnTo>
                  <a:lnTo>
                    <a:pt x="30" y="36"/>
                  </a:lnTo>
                  <a:lnTo>
                    <a:pt x="34" y="38"/>
                  </a:lnTo>
                  <a:lnTo>
                    <a:pt x="34" y="38"/>
                  </a:lnTo>
                  <a:lnTo>
                    <a:pt x="36" y="38"/>
                  </a:lnTo>
                  <a:lnTo>
                    <a:pt x="39" y="36"/>
                  </a:lnTo>
                  <a:lnTo>
                    <a:pt x="39" y="36"/>
                  </a:lnTo>
                  <a:lnTo>
                    <a:pt x="39" y="33"/>
                  </a:lnTo>
                  <a:lnTo>
                    <a:pt x="36" y="30"/>
                  </a:lnTo>
                  <a:lnTo>
                    <a:pt x="36" y="30"/>
                  </a:lnTo>
                  <a:lnTo>
                    <a:pt x="36" y="27"/>
                  </a:lnTo>
                  <a:lnTo>
                    <a:pt x="36" y="26"/>
                  </a:lnTo>
                  <a:lnTo>
                    <a:pt x="36" y="26"/>
                  </a:lnTo>
                  <a:lnTo>
                    <a:pt x="37" y="25"/>
                  </a:lnTo>
                  <a:lnTo>
                    <a:pt x="42" y="25"/>
                  </a:lnTo>
                  <a:lnTo>
                    <a:pt x="42" y="25"/>
                  </a:lnTo>
                  <a:lnTo>
                    <a:pt x="43" y="24"/>
                  </a:lnTo>
                  <a:lnTo>
                    <a:pt x="43" y="19"/>
                  </a:lnTo>
                  <a:lnTo>
                    <a:pt x="43" y="19"/>
                  </a:lnTo>
                  <a:lnTo>
                    <a:pt x="42" y="18"/>
                  </a:lnTo>
                  <a:lnTo>
                    <a:pt x="37" y="18"/>
                  </a:lnTo>
                  <a:close/>
                </a:path>
              </a:pathLst>
            </a:custGeom>
            <a:noFill/>
            <a:ln w="285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合 13"/>
          <p:cNvGrpSpPr/>
          <p:nvPr/>
        </p:nvGrpSpPr>
        <p:grpSpPr>
          <a:xfrm>
            <a:off x="9351508" y="2184622"/>
            <a:ext cx="829128" cy="796300"/>
            <a:chOff x="3062797" y="1560757"/>
            <a:chExt cx="889944" cy="889942"/>
          </a:xfrm>
        </p:grpSpPr>
        <p:sp>
          <p:nvSpPr>
            <p:cNvPr id="15" name="椭圆 14"/>
            <p:cNvSpPr/>
            <p:nvPr/>
          </p:nvSpPr>
          <p:spPr>
            <a:xfrm>
              <a:off x="3062797" y="1560757"/>
              <a:ext cx="889944" cy="889942"/>
            </a:xfrm>
            <a:prstGeom prst="ellipse">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121948" tIns="60974" rIns="121948" bIns="60974"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334" dirty="0">
                <a:latin typeface="FrutigerNext LT Regular" pitchFamily="34" charset="0"/>
                <a:ea typeface="SimSun" pitchFamily="2" charset="-122"/>
              </a:endParaRPr>
            </a:p>
          </p:txBody>
        </p:sp>
        <p:grpSp>
          <p:nvGrpSpPr>
            <p:cNvPr id="16" name="组合 15"/>
            <p:cNvGrpSpPr/>
            <p:nvPr/>
          </p:nvGrpSpPr>
          <p:grpSpPr>
            <a:xfrm>
              <a:off x="3246326" y="1812486"/>
              <a:ext cx="522888" cy="386484"/>
              <a:chOff x="1371600" y="4559300"/>
              <a:chExt cx="146049" cy="107950"/>
            </a:xfrm>
          </p:grpSpPr>
          <p:sp>
            <p:nvSpPr>
              <p:cNvPr id="17" name="Freeform 146"/>
              <p:cNvSpPr>
                <a:spLocks/>
              </p:cNvSpPr>
              <p:nvPr/>
            </p:nvSpPr>
            <p:spPr bwMode="auto">
              <a:xfrm>
                <a:off x="1371600" y="4567238"/>
                <a:ext cx="66675" cy="77788"/>
              </a:xfrm>
              <a:custGeom>
                <a:avLst/>
                <a:gdLst/>
                <a:ahLst/>
                <a:cxnLst>
                  <a:cxn ang="0">
                    <a:pos x="42" y="35"/>
                  </a:cxn>
                  <a:cxn ang="0">
                    <a:pos x="42" y="35"/>
                  </a:cxn>
                  <a:cxn ang="0">
                    <a:pos x="38" y="33"/>
                  </a:cxn>
                  <a:cxn ang="0">
                    <a:pos x="32" y="32"/>
                  </a:cxn>
                  <a:cxn ang="0">
                    <a:pos x="32" y="32"/>
                  </a:cxn>
                  <a:cxn ang="0">
                    <a:pos x="30" y="31"/>
                  </a:cxn>
                  <a:cxn ang="0">
                    <a:pos x="29" y="29"/>
                  </a:cxn>
                  <a:cxn ang="0">
                    <a:pos x="29" y="27"/>
                  </a:cxn>
                  <a:cxn ang="0">
                    <a:pos x="30" y="26"/>
                  </a:cxn>
                  <a:cxn ang="0">
                    <a:pos x="30" y="26"/>
                  </a:cxn>
                  <a:cxn ang="0">
                    <a:pos x="34" y="20"/>
                  </a:cxn>
                  <a:cxn ang="0">
                    <a:pos x="35" y="12"/>
                  </a:cxn>
                  <a:cxn ang="0">
                    <a:pos x="35" y="12"/>
                  </a:cxn>
                  <a:cxn ang="0">
                    <a:pos x="34" y="8"/>
                  </a:cxn>
                  <a:cxn ang="0">
                    <a:pos x="32" y="4"/>
                  </a:cxn>
                  <a:cxn ang="0">
                    <a:pos x="29" y="2"/>
                  </a:cxn>
                  <a:cxn ang="0">
                    <a:pos x="24" y="0"/>
                  </a:cxn>
                  <a:cxn ang="0">
                    <a:pos x="24" y="0"/>
                  </a:cxn>
                  <a:cxn ang="0">
                    <a:pos x="21" y="2"/>
                  </a:cxn>
                  <a:cxn ang="0">
                    <a:pos x="17" y="4"/>
                  </a:cxn>
                  <a:cxn ang="0">
                    <a:pos x="15" y="8"/>
                  </a:cxn>
                  <a:cxn ang="0">
                    <a:pos x="13" y="12"/>
                  </a:cxn>
                  <a:cxn ang="0">
                    <a:pos x="13" y="12"/>
                  </a:cxn>
                  <a:cxn ang="0">
                    <a:pos x="15" y="20"/>
                  </a:cxn>
                  <a:cxn ang="0">
                    <a:pos x="18" y="26"/>
                  </a:cxn>
                  <a:cxn ang="0">
                    <a:pos x="18" y="26"/>
                  </a:cxn>
                  <a:cxn ang="0">
                    <a:pos x="18" y="26"/>
                  </a:cxn>
                  <a:cxn ang="0">
                    <a:pos x="19" y="27"/>
                  </a:cxn>
                  <a:cxn ang="0">
                    <a:pos x="19" y="29"/>
                  </a:cxn>
                  <a:cxn ang="0">
                    <a:pos x="19" y="31"/>
                  </a:cxn>
                  <a:cxn ang="0">
                    <a:pos x="17" y="32"/>
                  </a:cxn>
                  <a:cxn ang="0">
                    <a:pos x="17" y="32"/>
                  </a:cxn>
                  <a:cxn ang="0">
                    <a:pos x="10" y="34"/>
                  </a:cxn>
                  <a:cxn ang="0">
                    <a:pos x="5" y="37"/>
                  </a:cxn>
                  <a:cxn ang="0">
                    <a:pos x="1" y="40"/>
                  </a:cxn>
                  <a:cxn ang="0">
                    <a:pos x="0" y="43"/>
                  </a:cxn>
                  <a:cxn ang="0">
                    <a:pos x="0" y="43"/>
                  </a:cxn>
                  <a:cxn ang="0">
                    <a:pos x="0" y="45"/>
                  </a:cxn>
                  <a:cxn ang="0">
                    <a:pos x="1" y="46"/>
                  </a:cxn>
                  <a:cxn ang="0">
                    <a:pos x="6" y="47"/>
                  </a:cxn>
                  <a:cxn ang="0">
                    <a:pos x="12" y="49"/>
                  </a:cxn>
                  <a:cxn ang="0">
                    <a:pos x="21" y="49"/>
                  </a:cxn>
                </a:cxnLst>
                <a:rect l="0" t="0" r="r" b="b"/>
                <a:pathLst>
                  <a:path w="42" h="49">
                    <a:moveTo>
                      <a:pt x="42" y="35"/>
                    </a:moveTo>
                    <a:lnTo>
                      <a:pt x="42" y="35"/>
                    </a:lnTo>
                    <a:lnTo>
                      <a:pt x="38" y="33"/>
                    </a:lnTo>
                    <a:lnTo>
                      <a:pt x="32" y="32"/>
                    </a:lnTo>
                    <a:lnTo>
                      <a:pt x="32" y="32"/>
                    </a:lnTo>
                    <a:lnTo>
                      <a:pt x="30" y="31"/>
                    </a:lnTo>
                    <a:lnTo>
                      <a:pt x="29" y="29"/>
                    </a:lnTo>
                    <a:lnTo>
                      <a:pt x="29" y="27"/>
                    </a:lnTo>
                    <a:lnTo>
                      <a:pt x="30" y="26"/>
                    </a:lnTo>
                    <a:lnTo>
                      <a:pt x="30" y="26"/>
                    </a:lnTo>
                    <a:lnTo>
                      <a:pt x="34" y="20"/>
                    </a:lnTo>
                    <a:lnTo>
                      <a:pt x="35" y="12"/>
                    </a:lnTo>
                    <a:lnTo>
                      <a:pt x="35" y="12"/>
                    </a:lnTo>
                    <a:lnTo>
                      <a:pt x="34" y="8"/>
                    </a:lnTo>
                    <a:lnTo>
                      <a:pt x="32" y="4"/>
                    </a:lnTo>
                    <a:lnTo>
                      <a:pt x="29" y="2"/>
                    </a:lnTo>
                    <a:lnTo>
                      <a:pt x="24" y="0"/>
                    </a:lnTo>
                    <a:lnTo>
                      <a:pt x="24" y="0"/>
                    </a:lnTo>
                    <a:lnTo>
                      <a:pt x="21" y="2"/>
                    </a:lnTo>
                    <a:lnTo>
                      <a:pt x="17" y="4"/>
                    </a:lnTo>
                    <a:lnTo>
                      <a:pt x="15" y="8"/>
                    </a:lnTo>
                    <a:lnTo>
                      <a:pt x="13" y="12"/>
                    </a:lnTo>
                    <a:lnTo>
                      <a:pt x="13" y="12"/>
                    </a:lnTo>
                    <a:lnTo>
                      <a:pt x="15" y="20"/>
                    </a:lnTo>
                    <a:lnTo>
                      <a:pt x="18" y="26"/>
                    </a:lnTo>
                    <a:lnTo>
                      <a:pt x="18" y="26"/>
                    </a:lnTo>
                    <a:lnTo>
                      <a:pt x="18" y="26"/>
                    </a:lnTo>
                    <a:lnTo>
                      <a:pt x="19" y="27"/>
                    </a:lnTo>
                    <a:lnTo>
                      <a:pt x="19" y="29"/>
                    </a:lnTo>
                    <a:lnTo>
                      <a:pt x="19" y="31"/>
                    </a:lnTo>
                    <a:lnTo>
                      <a:pt x="17" y="32"/>
                    </a:lnTo>
                    <a:lnTo>
                      <a:pt x="17" y="32"/>
                    </a:lnTo>
                    <a:lnTo>
                      <a:pt x="10" y="34"/>
                    </a:lnTo>
                    <a:lnTo>
                      <a:pt x="5" y="37"/>
                    </a:lnTo>
                    <a:lnTo>
                      <a:pt x="1" y="40"/>
                    </a:lnTo>
                    <a:lnTo>
                      <a:pt x="0" y="43"/>
                    </a:lnTo>
                    <a:lnTo>
                      <a:pt x="0" y="43"/>
                    </a:lnTo>
                    <a:lnTo>
                      <a:pt x="0" y="45"/>
                    </a:lnTo>
                    <a:lnTo>
                      <a:pt x="1" y="46"/>
                    </a:lnTo>
                    <a:lnTo>
                      <a:pt x="6" y="47"/>
                    </a:lnTo>
                    <a:lnTo>
                      <a:pt x="12" y="49"/>
                    </a:lnTo>
                    <a:lnTo>
                      <a:pt x="21" y="49"/>
                    </a:lnTo>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8" name="Freeform 147"/>
              <p:cNvSpPr>
                <a:spLocks/>
              </p:cNvSpPr>
              <p:nvPr/>
            </p:nvSpPr>
            <p:spPr bwMode="auto">
              <a:xfrm>
                <a:off x="1409699" y="4559300"/>
                <a:ext cx="107950" cy="107950"/>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chemeClr val="bg1"/>
              </a:solid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sp>
        <p:nvSpPr>
          <p:cNvPr id="19" name="椭圆 18"/>
          <p:cNvSpPr/>
          <p:nvPr/>
        </p:nvSpPr>
        <p:spPr>
          <a:xfrm>
            <a:off x="9414477" y="3205031"/>
            <a:ext cx="829128" cy="813751"/>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121948" tIns="60974" rIns="121948" bIns="60974"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334">
              <a:latin typeface="FrutigerNext LT Regular" pitchFamily="34" charset="0"/>
              <a:ea typeface="SimSun" pitchFamily="2" charset="-122"/>
            </a:endParaRPr>
          </a:p>
        </p:txBody>
      </p:sp>
      <p:grpSp>
        <p:nvGrpSpPr>
          <p:cNvPr id="20" name="组合 142"/>
          <p:cNvGrpSpPr/>
          <p:nvPr/>
        </p:nvGrpSpPr>
        <p:grpSpPr>
          <a:xfrm>
            <a:off x="9606028" y="3446611"/>
            <a:ext cx="446026" cy="330589"/>
            <a:chOff x="7089459" y="3598864"/>
            <a:chExt cx="134937" cy="100014"/>
          </a:xfrm>
        </p:grpSpPr>
        <p:sp>
          <p:nvSpPr>
            <p:cNvPr id="21" name="Line 41"/>
            <p:cNvSpPr>
              <a:spLocks noChangeShapeType="1"/>
            </p:cNvSpPr>
            <p:nvPr/>
          </p:nvSpPr>
          <p:spPr bwMode="auto">
            <a:xfrm>
              <a:off x="7111684" y="3683002"/>
              <a:ext cx="92075" cy="1588"/>
            </a:xfrm>
            <a:prstGeom prst="line">
              <a:avLst/>
            </a:pr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2" name="Rectangle 43"/>
            <p:cNvSpPr>
              <a:spLocks noChangeArrowheads="1"/>
            </p:cNvSpPr>
            <p:nvPr/>
          </p:nvSpPr>
          <p:spPr bwMode="auto">
            <a:xfrm>
              <a:off x="7106922" y="3598864"/>
              <a:ext cx="100012" cy="69850"/>
            </a:xfrm>
            <a:prstGeom prst="rect">
              <a:avLst/>
            </a:prstGeom>
            <a:noFill/>
            <a:ln w="12700">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3"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4"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3517" y="2765481"/>
            <a:ext cx="1534469" cy="835433"/>
          </a:xfrm>
          <a:prstGeom prst="rect">
            <a:avLst/>
          </a:prstGeom>
        </p:spPr>
      </p:pic>
      <p:sp>
        <p:nvSpPr>
          <p:cNvPr id="26" name="椭圆 25"/>
          <p:cNvSpPr/>
          <p:nvPr/>
        </p:nvSpPr>
        <p:spPr>
          <a:xfrm>
            <a:off x="7058846" y="2205639"/>
            <a:ext cx="1478943" cy="692153"/>
          </a:xfrm>
          <a:prstGeom prst="ellipse">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站点</a:t>
            </a:r>
            <a:endParaRPr lang="zh-CN" altLang="en-US" sz="1600" dirty="0">
              <a:latin typeface="微软雅黑" panose="020B0503020204020204" pitchFamily="34" charset="-122"/>
              <a:ea typeface="微软雅黑" panose="020B0503020204020204" pitchFamily="34" charset="-122"/>
            </a:endParaRPr>
          </a:p>
        </p:txBody>
      </p:sp>
      <p:sp>
        <p:nvSpPr>
          <p:cNvPr id="27" name="等腰三角形 26"/>
          <p:cNvSpPr/>
          <p:nvPr/>
        </p:nvSpPr>
        <p:spPr>
          <a:xfrm>
            <a:off x="7284132" y="2672916"/>
            <a:ext cx="1028369" cy="927998"/>
          </a:xfrm>
          <a:prstGeom prst="triangle">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域</a:t>
            </a:r>
            <a:endParaRPr lang="zh-CN" altLang="en-US" sz="1600" dirty="0">
              <a:latin typeface="微软雅黑" panose="020B0503020204020204" pitchFamily="34" charset="-122"/>
              <a:ea typeface="微软雅黑" panose="020B0503020204020204" pitchFamily="34" charset="-122"/>
            </a:endParaRPr>
          </a:p>
        </p:txBody>
      </p:sp>
      <p:sp>
        <p:nvSpPr>
          <p:cNvPr id="28" name="椭圆 27"/>
          <p:cNvSpPr/>
          <p:nvPr/>
        </p:nvSpPr>
        <p:spPr>
          <a:xfrm>
            <a:off x="7421956" y="3535066"/>
            <a:ext cx="856091" cy="815115"/>
          </a:xfrm>
          <a:prstGeom prst="ellipse">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smtClean="0">
                <a:latin typeface="微软雅黑" panose="020B0503020204020204" pitchFamily="34" charset="-122"/>
                <a:ea typeface="微软雅黑" panose="020B0503020204020204" pitchFamily="34" charset="-122"/>
              </a:rPr>
              <a:t>OU</a:t>
            </a:r>
            <a:endParaRPr lang="zh-CN" altLang="en-US" sz="160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10090085" y="2597659"/>
            <a:ext cx="664514" cy="30777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用户</a:t>
            </a:r>
            <a:endParaRPr lang="zh-CN" altLang="en-US" sz="14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10052054" y="3831799"/>
            <a:ext cx="769704"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计算机</a:t>
            </a:r>
          </a:p>
        </p:txBody>
      </p:sp>
      <p:sp>
        <p:nvSpPr>
          <p:cNvPr id="31" name="椭圆 30"/>
          <p:cNvSpPr/>
          <p:nvPr/>
        </p:nvSpPr>
        <p:spPr>
          <a:xfrm>
            <a:off x="3481802" y="2737069"/>
            <a:ext cx="849141" cy="863845"/>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21948" tIns="60974" rIns="121948" bIns="60974"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334">
              <a:latin typeface="FrutigerNext LT Regular" pitchFamily="34" charset="0"/>
              <a:ea typeface="SimSun" pitchFamily="2" charset="-122"/>
            </a:endParaRPr>
          </a:p>
        </p:txBody>
      </p:sp>
      <p:grpSp>
        <p:nvGrpSpPr>
          <p:cNvPr id="32" name="组合 124"/>
          <p:cNvGrpSpPr/>
          <p:nvPr/>
        </p:nvGrpSpPr>
        <p:grpSpPr>
          <a:xfrm>
            <a:off x="3661129" y="2950542"/>
            <a:ext cx="479391" cy="469904"/>
            <a:chOff x="-439805" y="2854330"/>
            <a:chExt cx="146049" cy="144462"/>
          </a:xfrm>
        </p:grpSpPr>
        <p:sp>
          <p:nvSpPr>
            <p:cNvPr id="33" name="Freeform 71"/>
            <p:cNvSpPr>
              <a:spLocks/>
            </p:cNvSpPr>
            <p:nvPr/>
          </p:nvSpPr>
          <p:spPr bwMode="auto">
            <a:xfrm>
              <a:off x="-393768" y="2900367"/>
              <a:ext cx="100012" cy="98425"/>
            </a:xfrm>
            <a:custGeom>
              <a:avLst/>
              <a:gdLst/>
              <a:ahLst/>
              <a:cxnLst>
                <a:cxn ang="0">
                  <a:pos x="55" y="35"/>
                </a:cxn>
                <a:cxn ang="0">
                  <a:pos x="54" y="32"/>
                </a:cxn>
                <a:cxn ang="0">
                  <a:pos x="54" y="31"/>
                </a:cxn>
                <a:cxn ang="0">
                  <a:pos x="54" y="30"/>
                </a:cxn>
                <a:cxn ang="0">
                  <a:pos x="61" y="24"/>
                </a:cxn>
                <a:cxn ang="0">
                  <a:pos x="63" y="23"/>
                </a:cxn>
                <a:cxn ang="0">
                  <a:pos x="60" y="15"/>
                </a:cxn>
                <a:cxn ang="0">
                  <a:pos x="59" y="14"/>
                </a:cxn>
                <a:cxn ang="0">
                  <a:pos x="51" y="17"/>
                </a:cxn>
                <a:cxn ang="0">
                  <a:pos x="48" y="15"/>
                </a:cxn>
                <a:cxn ang="0">
                  <a:pos x="47" y="14"/>
                </a:cxn>
                <a:cxn ang="0">
                  <a:pos x="47" y="4"/>
                </a:cxn>
                <a:cxn ang="0">
                  <a:pos x="47" y="3"/>
                </a:cxn>
                <a:cxn ang="0">
                  <a:pos x="41" y="0"/>
                </a:cxn>
                <a:cxn ang="0">
                  <a:pos x="40" y="0"/>
                </a:cxn>
                <a:cxn ang="0">
                  <a:pos x="35" y="6"/>
                </a:cxn>
                <a:cxn ang="0">
                  <a:pos x="32" y="8"/>
                </a:cxn>
                <a:cxn ang="0">
                  <a:pos x="31" y="8"/>
                </a:cxn>
                <a:cxn ang="0">
                  <a:pos x="30" y="8"/>
                </a:cxn>
                <a:cxn ang="0">
                  <a:pos x="28" y="6"/>
                </a:cxn>
                <a:cxn ang="0">
                  <a:pos x="24" y="1"/>
                </a:cxn>
                <a:cxn ang="0">
                  <a:pos x="22" y="0"/>
                </a:cxn>
                <a:cxn ang="0">
                  <a:pos x="16" y="2"/>
                </a:cxn>
                <a:cxn ang="0">
                  <a:pos x="14" y="4"/>
                </a:cxn>
                <a:cxn ang="0">
                  <a:pos x="17" y="11"/>
                </a:cxn>
                <a:cxn ang="0">
                  <a:pos x="14" y="15"/>
                </a:cxn>
                <a:cxn ang="0">
                  <a:pos x="11" y="17"/>
                </a:cxn>
                <a:cxn ang="0">
                  <a:pos x="5" y="14"/>
                </a:cxn>
                <a:cxn ang="0">
                  <a:pos x="2" y="15"/>
                </a:cxn>
                <a:cxn ang="0">
                  <a:pos x="0" y="21"/>
                </a:cxn>
                <a:cxn ang="0">
                  <a:pos x="1" y="24"/>
                </a:cxn>
                <a:cxn ang="0">
                  <a:pos x="6" y="27"/>
                </a:cxn>
                <a:cxn ang="0">
                  <a:pos x="8" y="30"/>
                </a:cxn>
                <a:cxn ang="0">
                  <a:pos x="8" y="31"/>
                </a:cxn>
                <a:cxn ang="0">
                  <a:pos x="8" y="32"/>
                </a:cxn>
                <a:cxn ang="0">
                  <a:pos x="1" y="38"/>
                </a:cxn>
                <a:cxn ang="0">
                  <a:pos x="0" y="40"/>
                </a:cxn>
                <a:cxn ang="0">
                  <a:pos x="2" y="47"/>
                </a:cxn>
                <a:cxn ang="0">
                  <a:pos x="3" y="47"/>
                </a:cxn>
                <a:cxn ang="0">
                  <a:pos x="11" y="46"/>
                </a:cxn>
                <a:cxn ang="0">
                  <a:pos x="14" y="47"/>
                </a:cxn>
                <a:cxn ang="0">
                  <a:pos x="16" y="48"/>
                </a:cxn>
                <a:cxn ang="0">
                  <a:pos x="14" y="58"/>
                </a:cxn>
                <a:cxn ang="0">
                  <a:pos x="14" y="59"/>
                </a:cxn>
                <a:cxn ang="0">
                  <a:pos x="22" y="62"/>
                </a:cxn>
                <a:cxn ang="0">
                  <a:pos x="23" y="62"/>
                </a:cxn>
                <a:cxn ang="0">
                  <a:pos x="28" y="55"/>
                </a:cxn>
                <a:cxn ang="0">
                  <a:pos x="30" y="54"/>
                </a:cxn>
                <a:cxn ang="0">
                  <a:pos x="31" y="54"/>
                </a:cxn>
                <a:cxn ang="0">
                  <a:pos x="32" y="54"/>
                </a:cxn>
                <a:cxn ang="0">
                  <a:pos x="35" y="55"/>
                </a:cxn>
                <a:cxn ang="0">
                  <a:pos x="39" y="61"/>
                </a:cxn>
                <a:cxn ang="0">
                  <a:pos x="41" y="62"/>
                </a:cxn>
                <a:cxn ang="0">
                  <a:pos x="47" y="60"/>
                </a:cxn>
                <a:cxn ang="0">
                  <a:pos x="47" y="58"/>
                </a:cxn>
                <a:cxn ang="0">
                  <a:pos x="46" y="50"/>
                </a:cxn>
                <a:cxn ang="0">
                  <a:pos x="48" y="47"/>
                </a:cxn>
                <a:cxn ang="0">
                  <a:pos x="51" y="46"/>
                </a:cxn>
                <a:cxn ang="0">
                  <a:pos x="58" y="47"/>
                </a:cxn>
                <a:cxn ang="0">
                  <a:pos x="60" y="47"/>
                </a:cxn>
                <a:cxn ang="0">
                  <a:pos x="63" y="41"/>
                </a:cxn>
                <a:cxn ang="0">
                  <a:pos x="61" y="38"/>
                </a:cxn>
              </a:cxnLst>
              <a:rect l="0" t="0" r="r" b="b"/>
              <a:pathLst>
                <a:path w="63" h="62">
                  <a:moveTo>
                    <a:pt x="55" y="35"/>
                  </a:moveTo>
                  <a:lnTo>
                    <a:pt x="55" y="35"/>
                  </a:lnTo>
                  <a:lnTo>
                    <a:pt x="54" y="32"/>
                  </a:lnTo>
                  <a:lnTo>
                    <a:pt x="54" y="32"/>
                  </a:lnTo>
                  <a:lnTo>
                    <a:pt x="54" y="31"/>
                  </a:lnTo>
                  <a:lnTo>
                    <a:pt x="54" y="31"/>
                  </a:lnTo>
                  <a:lnTo>
                    <a:pt x="54" y="30"/>
                  </a:lnTo>
                  <a:lnTo>
                    <a:pt x="54" y="30"/>
                  </a:lnTo>
                  <a:lnTo>
                    <a:pt x="55" y="27"/>
                  </a:lnTo>
                  <a:lnTo>
                    <a:pt x="61" y="24"/>
                  </a:lnTo>
                  <a:lnTo>
                    <a:pt x="61" y="24"/>
                  </a:lnTo>
                  <a:lnTo>
                    <a:pt x="63" y="23"/>
                  </a:lnTo>
                  <a:lnTo>
                    <a:pt x="63" y="21"/>
                  </a:lnTo>
                  <a:lnTo>
                    <a:pt x="60" y="15"/>
                  </a:lnTo>
                  <a:lnTo>
                    <a:pt x="60" y="15"/>
                  </a:lnTo>
                  <a:lnTo>
                    <a:pt x="59" y="14"/>
                  </a:lnTo>
                  <a:lnTo>
                    <a:pt x="58" y="14"/>
                  </a:lnTo>
                  <a:lnTo>
                    <a:pt x="51" y="17"/>
                  </a:lnTo>
                  <a:lnTo>
                    <a:pt x="51" y="17"/>
                  </a:lnTo>
                  <a:lnTo>
                    <a:pt x="48" y="15"/>
                  </a:lnTo>
                  <a:lnTo>
                    <a:pt x="47" y="14"/>
                  </a:lnTo>
                  <a:lnTo>
                    <a:pt x="47" y="14"/>
                  </a:lnTo>
                  <a:lnTo>
                    <a:pt x="46" y="11"/>
                  </a:lnTo>
                  <a:lnTo>
                    <a:pt x="47" y="4"/>
                  </a:lnTo>
                  <a:lnTo>
                    <a:pt x="47" y="4"/>
                  </a:lnTo>
                  <a:lnTo>
                    <a:pt x="47" y="3"/>
                  </a:lnTo>
                  <a:lnTo>
                    <a:pt x="47" y="2"/>
                  </a:lnTo>
                  <a:lnTo>
                    <a:pt x="41" y="0"/>
                  </a:lnTo>
                  <a:lnTo>
                    <a:pt x="41" y="0"/>
                  </a:lnTo>
                  <a:lnTo>
                    <a:pt x="40" y="0"/>
                  </a:lnTo>
                  <a:lnTo>
                    <a:pt x="39" y="1"/>
                  </a:lnTo>
                  <a:lnTo>
                    <a:pt x="35" y="6"/>
                  </a:lnTo>
                  <a:lnTo>
                    <a:pt x="35" y="6"/>
                  </a:lnTo>
                  <a:lnTo>
                    <a:pt x="32" y="8"/>
                  </a:lnTo>
                  <a:lnTo>
                    <a:pt x="32" y="8"/>
                  </a:lnTo>
                  <a:lnTo>
                    <a:pt x="31" y="8"/>
                  </a:lnTo>
                  <a:lnTo>
                    <a:pt x="31" y="8"/>
                  </a:lnTo>
                  <a:lnTo>
                    <a:pt x="30" y="8"/>
                  </a:lnTo>
                  <a:lnTo>
                    <a:pt x="30" y="8"/>
                  </a:lnTo>
                  <a:lnTo>
                    <a:pt x="28" y="6"/>
                  </a:lnTo>
                  <a:lnTo>
                    <a:pt x="24" y="1"/>
                  </a:lnTo>
                  <a:lnTo>
                    <a:pt x="24" y="1"/>
                  </a:lnTo>
                  <a:lnTo>
                    <a:pt x="23" y="0"/>
                  </a:lnTo>
                  <a:lnTo>
                    <a:pt x="22" y="0"/>
                  </a:lnTo>
                  <a:lnTo>
                    <a:pt x="16" y="2"/>
                  </a:lnTo>
                  <a:lnTo>
                    <a:pt x="16" y="2"/>
                  </a:lnTo>
                  <a:lnTo>
                    <a:pt x="14" y="3"/>
                  </a:lnTo>
                  <a:lnTo>
                    <a:pt x="14" y="4"/>
                  </a:lnTo>
                  <a:lnTo>
                    <a:pt x="17" y="11"/>
                  </a:lnTo>
                  <a:lnTo>
                    <a:pt x="17" y="11"/>
                  </a:lnTo>
                  <a:lnTo>
                    <a:pt x="16" y="14"/>
                  </a:lnTo>
                  <a:lnTo>
                    <a:pt x="14" y="15"/>
                  </a:lnTo>
                  <a:lnTo>
                    <a:pt x="14" y="15"/>
                  </a:lnTo>
                  <a:lnTo>
                    <a:pt x="11" y="17"/>
                  </a:lnTo>
                  <a:lnTo>
                    <a:pt x="5" y="14"/>
                  </a:lnTo>
                  <a:lnTo>
                    <a:pt x="5" y="14"/>
                  </a:lnTo>
                  <a:lnTo>
                    <a:pt x="3" y="14"/>
                  </a:lnTo>
                  <a:lnTo>
                    <a:pt x="2" y="15"/>
                  </a:lnTo>
                  <a:lnTo>
                    <a:pt x="0" y="21"/>
                  </a:lnTo>
                  <a:lnTo>
                    <a:pt x="0" y="21"/>
                  </a:lnTo>
                  <a:lnTo>
                    <a:pt x="0" y="23"/>
                  </a:lnTo>
                  <a:lnTo>
                    <a:pt x="1" y="24"/>
                  </a:lnTo>
                  <a:lnTo>
                    <a:pt x="6" y="27"/>
                  </a:lnTo>
                  <a:lnTo>
                    <a:pt x="6" y="27"/>
                  </a:lnTo>
                  <a:lnTo>
                    <a:pt x="8" y="30"/>
                  </a:lnTo>
                  <a:lnTo>
                    <a:pt x="8" y="30"/>
                  </a:lnTo>
                  <a:lnTo>
                    <a:pt x="8" y="31"/>
                  </a:lnTo>
                  <a:lnTo>
                    <a:pt x="8" y="31"/>
                  </a:lnTo>
                  <a:lnTo>
                    <a:pt x="8" y="32"/>
                  </a:lnTo>
                  <a:lnTo>
                    <a:pt x="8" y="32"/>
                  </a:lnTo>
                  <a:lnTo>
                    <a:pt x="6" y="35"/>
                  </a:lnTo>
                  <a:lnTo>
                    <a:pt x="1" y="38"/>
                  </a:lnTo>
                  <a:lnTo>
                    <a:pt x="1" y="38"/>
                  </a:lnTo>
                  <a:lnTo>
                    <a:pt x="0" y="40"/>
                  </a:lnTo>
                  <a:lnTo>
                    <a:pt x="0" y="41"/>
                  </a:lnTo>
                  <a:lnTo>
                    <a:pt x="2" y="47"/>
                  </a:lnTo>
                  <a:lnTo>
                    <a:pt x="2" y="47"/>
                  </a:lnTo>
                  <a:lnTo>
                    <a:pt x="3" y="47"/>
                  </a:lnTo>
                  <a:lnTo>
                    <a:pt x="5" y="47"/>
                  </a:lnTo>
                  <a:lnTo>
                    <a:pt x="11" y="46"/>
                  </a:lnTo>
                  <a:lnTo>
                    <a:pt x="11" y="46"/>
                  </a:lnTo>
                  <a:lnTo>
                    <a:pt x="14" y="47"/>
                  </a:lnTo>
                  <a:lnTo>
                    <a:pt x="16" y="48"/>
                  </a:lnTo>
                  <a:lnTo>
                    <a:pt x="16" y="48"/>
                  </a:lnTo>
                  <a:lnTo>
                    <a:pt x="17" y="50"/>
                  </a:lnTo>
                  <a:lnTo>
                    <a:pt x="14" y="58"/>
                  </a:lnTo>
                  <a:lnTo>
                    <a:pt x="14" y="58"/>
                  </a:lnTo>
                  <a:lnTo>
                    <a:pt x="14" y="59"/>
                  </a:lnTo>
                  <a:lnTo>
                    <a:pt x="16" y="60"/>
                  </a:lnTo>
                  <a:lnTo>
                    <a:pt x="22" y="62"/>
                  </a:lnTo>
                  <a:lnTo>
                    <a:pt x="22" y="62"/>
                  </a:lnTo>
                  <a:lnTo>
                    <a:pt x="23" y="62"/>
                  </a:lnTo>
                  <a:lnTo>
                    <a:pt x="24" y="61"/>
                  </a:lnTo>
                  <a:lnTo>
                    <a:pt x="28" y="55"/>
                  </a:lnTo>
                  <a:lnTo>
                    <a:pt x="28" y="55"/>
                  </a:lnTo>
                  <a:lnTo>
                    <a:pt x="30" y="54"/>
                  </a:lnTo>
                  <a:lnTo>
                    <a:pt x="30" y="54"/>
                  </a:lnTo>
                  <a:lnTo>
                    <a:pt x="31" y="54"/>
                  </a:lnTo>
                  <a:lnTo>
                    <a:pt x="31" y="54"/>
                  </a:lnTo>
                  <a:lnTo>
                    <a:pt x="32" y="54"/>
                  </a:lnTo>
                  <a:lnTo>
                    <a:pt x="32" y="54"/>
                  </a:lnTo>
                  <a:lnTo>
                    <a:pt x="35" y="55"/>
                  </a:lnTo>
                  <a:lnTo>
                    <a:pt x="39" y="61"/>
                  </a:lnTo>
                  <a:lnTo>
                    <a:pt x="39" y="61"/>
                  </a:lnTo>
                  <a:lnTo>
                    <a:pt x="40" y="62"/>
                  </a:lnTo>
                  <a:lnTo>
                    <a:pt x="41" y="62"/>
                  </a:lnTo>
                  <a:lnTo>
                    <a:pt x="47" y="60"/>
                  </a:lnTo>
                  <a:lnTo>
                    <a:pt x="47" y="60"/>
                  </a:lnTo>
                  <a:lnTo>
                    <a:pt x="47" y="59"/>
                  </a:lnTo>
                  <a:lnTo>
                    <a:pt x="47" y="58"/>
                  </a:lnTo>
                  <a:lnTo>
                    <a:pt x="46" y="50"/>
                  </a:lnTo>
                  <a:lnTo>
                    <a:pt x="46" y="50"/>
                  </a:lnTo>
                  <a:lnTo>
                    <a:pt x="47" y="48"/>
                  </a:lnTo>
                  <a:lnTo>
                    <a:pt x="48" y="47"/>
                  </a:lnTo>
                  <a:lnTo>
                    <a:pt x="48" y="47"/>
                  </a:lnTo>
                  <a:lnTo>
                    <a:pt x="51" y="46"/>
                  </a:lnTo>
                  <a:lnTo>
                    <a:pt x="58" y="47"/>
                  </a:lnTo>
                  <a:lnTo>
                    <a:pt x="58" y="47"/>
                  </a:lnTo>
                  <a:lnTo>
                    <a:pt x="59" y="47"/>
                  </a:lnTo>
                  <a:lnTo>
                    <a:pt x="60" y="47"/>
                  </a:lnTo>
                  <a:lnTo>
                    <a:pt x="63" y="41"/>
                  </a:lnTo>
                  <a:lnTo>
                    <a:pt x="63" y="41"/>
                  </a:lnTo>
                  <a:lnTo>
                    <a:pt x="63" y="40"/>
                  </a:lnTo>
                  <a:lnTo>
                    <a:pt x="61" y="38"/>
                  </a:lnTo>
                  <a:lnTo>
                    <a:pt x="55" y="35"/>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34" name="Freeform 74"/>
            <p:cNvSpPr>
              <a:spLocks/>
            </p:cNvSpPr>
            <p:nvPr/>
          </p:nvSpPr>
          <p:spPr bwMode="auto">
            <a:xfrm>
              <a:off x="-439805" y="2854330"/>
              <a:ext cx="68262" cy="68264"/>
            </a:xfrm>
            <a:custGeom>
              <a:avLst/>
              <a:gdLst/>
              <a:ahLst/>
              <a:cxnLst>
                <a:cxn ang="0">
                  <a:pos x="37" y="18"/>
                </a:cxn>
                <a:cxn ang="0">
                  <a:pos x="36" y="17"/>
                </a:cxn>
                <a:cxn ang="0">
                  <a:pos x="36" y="15"/>
                </a:cxn>
                <a:cxn ang="0">
                  <a:pos x="36" y="15"/>
                </a:cxn>
                <a:cxn ang="0">
                  <a:pos x="39" y="9"/>
                </a:cxn>
                <a:cxn ang="0">
                  <a:pos x="39" y="7"/>
                </a:cxn>
                <a:cxn ang="0">
                  <a:pos x="36" y="4"/>
                </a:cxn>
                <a:cxn ang="0">
                  <a:pos x="30" y="7"/>
                </a:cxn>
                <a:cxn ang="0">
                  <a:pos x="28" y="7"/>
                </a:cxn>
                <a:cxn ang="0">
                  <a:pos x="26" y="7"/>
                </a:cxn>
                <a:cxn ang="0">
                  <a:pos x="25" y="1"/>
                </a:cxn>
                <a:cxn ang="0">
                  <a:pos x="24" y="0"/>
                </a:cxn>
                <a:cxn ang="0">
                  <a:pos x="19" y="0"/>
                </a:cxn>
                <a:cxn ang="0">
                  <a:pos x="18" y="6"/>
                </a:cxn>
                <a:cxn ang="0">
                  <a:pos x="17" y="7"/>
                </a:cxn>
                <a:cxn ang="0">
                  <a:pos x="16" y="7"/>
                </a:cxn>
                <a:cxn ang="0">
                  <a:pos x="16" y="7"/>
                </a:cxn>
                <a:cxn ang="0">
                  <a:pos x="13" y="7"/>
                </a:cxn>
                <a:cxn ang="0">
                  <a:pos x="10" y="4"/>
                </a:cxn>
                <a:cxn ang="0">
                  <a:pos x="5" y="7"/>
                </a:cxn>
                <a:cxn ang="0">
                  <a:pos x="5" y="9"/>
                </a:cxn>
                <a:cxn ang="0">
                  <a:pos x="7" y="13"/>
                </a:cxn>
                <a:cxn ang="0">
                  <a:pos x="7" y="17"/>
                </a:cxn>
                <a:cxn ang="0">
                  <a:pos x="6" y="18"/>
                </a:cxn>
                <a:cxn ang="0">
                  <a:pos x="1" y="18"/>
                </a:cxn>
                <a:cxn ang="0">
                  <a:pos x="0" y="24"/>
                </a:cxn>
                <a:cxn ang="0">
                  <a:pos x="1" y="25"/>
                </a:cxn>
                <a:cxn ang="0">
                  <a:pos x="6" y="25"/>
                </a:cxn>
                <a:cxn ang="0">
                  <a:pos x="7" y="26"/>
                </a:cxn>
                <a:cxn ang="0">
                  <a:pos x="7" y="27"/>
                </a:cxn>
                <a:cxn ang="0">
                  <a:pos x="7" y="27"/>
                </a:cxn>
                <a:cxn ang="0">
                  <a:pos x="5" y="33"/>
                </a:cxn>
                <a:cxn ang="0">
                  <a:pos x="5" y="36"/>
                </a:cxn>
                <a:cxn ang="0">
                  <a:pos x="7" y="38"/>
                </a:cxn>
                <a:cxn ang="0">
                  <a:pos x="13" y="36"/>
                </a:cxn>
                <a:cxn ang="0">
                  <a:pos x="16" y="36"/>
                </a:cxn>
                <a:cxn ang="0">
                  <a:pos x="17" y="36"/>
                </a:cxn>
                <a:cxn ang="0">
                  <a:pos x="18" y="42"/>
                </a:cxn>
                <a:cxn ang="0">
                  <a:pos x="19" y="43"/>
                </a:cxn>
                <a:cxn ang="0">
                  <a:pos x="24" y="43"/>
                </a:cxn>
                <a:cxn ang="0">
                  <a:pos x="25" y="37"/>
                </a:cxn>
                <a:cxn ang="0">
                  <a:pos x="26" y="36"/>
                </a:cxn>
                <a:cxn ang="0">
                  <a:pos x="28" y="36"/>
                </a:cxn>
                <a:cxn ang="0">
                  <a:pos x="28" y="36"/>
                </a:cxn>
                <a:cxn ang="0">
                  <a:pos x="30" y="36"/>
                </a:cxn>
                <a:cxn ang="0">
                  <a:pos x="34" y="38"/>
                </a:cxn>
                <a:cxn ang="0">
                  <a:pos x="39" y="36"/>
                </a:cxn>
                <a:cxn ang="0">
                  <a:pos x="39" y="33"/>
                </a:cxn>
                <a:cxn ang="0">
                  <a:pos x="36" y="30"/>
                </a:cxn>
                <a:cxn ang="0">
                  <a:pos x="36" y="26"/>
                </a:cxn>
                <a:cxn ang="0">
                  <a:pos x="37" y="25"/>
                </a:cxn>
                <a:cxn ang="0">
                  <a:pos x="42" y="25"/>
                </a:cxn>
                <a:cxn ang="0">
                  <a:pos x="43" y="19"/>
                </a:cxn>
                <a:cxn ang="0">
                  <a:pos x="42" y="18"/>
                </a:cxn>
              </a:cxnLst>
              <a:rect l="0" t="0" r="r" b="b"/>
              <a:pathLst>
                <a:path w="43" h="43">
                  <a:moveTo>
                    <a:pt x="37" y="18"/>
                  </a:moveTo>
                  <a:lnTo>
                    <a:pt x="37" y="18"/>
                  </a:lnTo>
                  <a:lnTo>
                    <a:pt x="36" y="17"/>
                  </a:lnTo>
                  <a:lnTo>
                    <a:pt x="36" y="17"/>
                  </a:lnTo>
                  <a:lnTo>
                    <a:pt x="36" y="15"/>
                  </a:lnTo>
                  <a:lnTo>
                    <a:pt x="36" y="15"/>
                  </a:lnTo>
                  <a:lnTo>
                    <a:pt x="36" y="15"/>
                  </a:lnTo>
                  <a:lnTo>
                    <a:pt x="36" y="15"/>
                  </a:lnTo>
                  <a:lnTo>
                    <a:pt x="36" y="13"/>
                  </a:lnTo>
                  <a:lnTo>
                    <a:pt x="39" y="9"/>
                  </a:lnTo>
                  <a:lnTo>
                    <a:pt x="39" y="9"/>
                  </a:lnTo>
                  <a:lnTo>
                    <a:pt x="39" y="7"/>
                  </a:lnTo>
                  <a:lnTo>
                    <a:pt x="36" y="4"/>
                  </a:lnTo>
                  <a:lnTo>
                    <a:pt x="36" y="4"/>
                  </a:lnTo>
                  <a:lnTo>
                    <a:pt x="34" y="4"/>
                  </a:lnTo>
                  <a:lnTo>
                    <a:pt x="30" y="7"/>
                  </a:lnTo>
                  <a:lnTo>
                    <a:pt x="30" y="7"/>
                  </a:lnTo>
                  <a:lnTo>
                    <a:pt x="28" y="7"/>
                  </a:lnTo>
                  <a:lnTo>
                    <a:pt x="26" y="7"/>
                  </a:lnTo>
                  <a:lnTo>
                    <a:pt x="26" y="7"/>
                  </a:lnTo>
                  <a:lnTo>
                    <a:pt x="25" y="6"/>
                  </a:lnTo>
                  <a:lnTo>
                    <a:pt x="25" y="1"/>
                  </a:lnTo>
                  <a:lnTo>
                    <a:pt x="25" y="1"/>
                  </a:lnTo>
                  <a:lnTo>
                    <a:pt x="24" y="0"/>
                  </a:lnTo>
                  <a:lnTo>
                    <a:pt x="19" y="0"/>
                  </a:lnTo>
                  <a:lnTo>
                    <a:pt x="19" y="0"/>
                  </a:lnTo>
                  <a:lnTo>
                    <a:pt x="18" y="1"/>
                  </a:lnTo>
                  <a:lnTo>
                    <a:pt x="18" y="6"/>
                  </a:lnTo>
                  <a:lnTo>
                    <a:pt x="18" y="6"/>
                  </a:lnTo>
                  <a:lnTo>
                    <a:pt x="17" y="7"/>
                  </a:lnTo>
                  <a:lnTo>
                    <a:pt x="17" y="7"/>
                  </a:lnTo>
                  <a:lnTo>
                    <a:pt x="16" y="7"/>
                  </a:lnTo>
                  <a:lnTo>
                    <a:pt x="16" y="7"/>
                  </a:lnTo>
                  <a:lnTo>
                    <a:pt x="16" y="7"/>
                  </a:lnTo>
                  <a:lnTo>
                    <a:pt x="16" y="7"/>
                  </a:lnTo>
                  <a:lnTo>
                    <a:pt x="13" y="7"/>
                  </a:lnTo>
                  <a:lnTo>
                    <a:pt x="10" y="4"/>
                  </a:lnTo>
                  <a:lnTo>
                    <a:pt x="10" y="4"/>
                  </a:lnTo>
                  <a:lnTo>
                    <a:pt x="7" y="4"/>
                  </a:lnTo>
                  <a:lnTo>
                    <a:pt x="5" y="7"/>
                  </a:lnTo>
                  <a:lnTo>
                    <a:pt x="5" y="7"/>
                  </a:lnTo>
                  <a:lnTo>
                    <a:pt x="5" y="9"/>
                  </a:lnTo>
                  <a:lnTo>
                    <a:pt x="7" y="13"/>
                  </a:lnTo>
                  <a:lnTo>
                    <a:pt x="7" y="13"/>
                  </a:lnTo>
                  <a:lnTo>
                    <a:pt x="7" y="15"/>
                  </a:lnTo>
                  <a:lnTo>
                    <a:pt x="7" y="17"/>
                  </a:lnTo>
                  <a:lnTo>
                    <a:pt x="7" y="17"/>
                  </a:lnTo>
                  <a:lnTo>
                    <a:pt x="6" y="18"/>
                  </a:lnTo>
                  <a:lnTo>
                    <a:pt x="1" y="18"/>
                  </a:lnTo>
                  <a:lnTo>
                    <a:pt x="1" y="18"/>
                  </a:lnTo>
                  <a:lnTo>
                    <a:pt x="0" y="19"/>
                  </a:lnTo>
                  <a:lnTo>
                    <a:pt x="0" y="24"/>
                  </a:lnTo>
                  <a:lnTo>
                    <a:pt x="0" y="24"/>
                  </a:lnTo>
                  <a:lnTo>
                    <a:pt x="1" y="25"/>
                  </a:lnTo>
                  <a:lnTo>
                    <a:pt x="6" y="25"/>
                  </a:lnTo>
                  <a:lnTo>
                    <a:pt x="6" y="25"/>
                  </a:lnTo>
                  <a:lnTo>
                    <a:pt x="7" y="26"/>
                  </a:lnTo>
                  <a:lnTo>
                    <a:pt x="7" y="26"/>
                  </a:lnTo>
                  <a:lnTo>
                    <a:pt x="7" y="27"/>
                  </a:lnTo>
                  <a:lnTo>
                    <a:pt x="7" y="27"/>
                  </a:lnTo>
                  <a:lnTo>
                    <a:pt x="7" y="27"/>
                  </a:lnTo>
                  <a:lnTo>
                    <a:pt x="7" y="27"/>
                  </a:lnTo>
                  <a:lnTo>
                    <a:pt x="7" y="30"/>
                  </a:lnTo>
                  <a:lnTo>
                    <a:pt x="5" y="33"/>
                  </a:lnTo>
                  <a:lnTo>
                    <a:pt x="5" y="33"/>
                  </a:lnTo>
                  <a:lnTo>
                    <a:pt x="5" y="36"/>
                  </a:lnTo>
                  <a:lnTo>
                    <a:pt x="7" y="38"/>
                  </a:lnTo>
                  <a:lnTo>
                    <a:pt x="7" y="38"/>
                  </a:lnTo>
                  <a:lnTo>
                    <a:pt x="10" y="38"/>
                  </a:lnTo>
                  <a:lnTo>
                    <a:pt x="13" y="36"/>
                  </a:lnTo>
                  <a:lnTo>
                    <a:pt x="13" y="36"/>
                  </a:lnTo>
                  <a:lnTo>
                    <a:pt x="16" y="36"/>
                  </a:lnTo>
                  <a:lnTo>
                    <a:pt x="17" y="36"/>
                  </a:lnTo>
                  <a:lnTo>
                    <a:pt x="17" y="36"/>
                  </a:lnTo>
                  <a:lnTo>
                    <a:pt x="18" y="37"/>
                  </a:lnTo>
                  <a:lnTo>
                    <a:pt x="18" y="42"/>
                  </a:lnTo>
                  <a:lnTo>
                    <a:pt x="18" y="42"/>
                  </a:lnTo>
                  <a:lnTo>
                    <a:pt x="19" y="43"/>
                  </a:lnTo>
                  <a:lnTo>
                    <a:pt x="24" y="43"/>
                  </a:lnTo>
                  <a:lnTo>
                    <a:pt x="24" y="43"/>
                  </a:lnTo>
                  <a:lnTo>
                    <a:pt x="25" y="42"/>
                  </a:lnTo>
                  <a:lnTo>
                    <a:pt x="25" y="37"/>
                  </a:lnTo>
                  <a:lnTo>
                    <a:pt x="25" y="37"/>
                  </a:lnTo>
                  <a:lnTo>
                    <a:pt x="26" y="36"/>
                  </a:lnTo>
                  <a:lnTo>
                    <a:pt x="26" y="36"/>
                  </a:lnTo>
                  <a:lnTo>
                    <a:pt x="28" y="36"/>
                  </a:lnTo>
                  <a:lnTo>
                    <a:pt x="28" y="36"/>
                  </a:lnTo>
                  <a:lnTo>
                    <a:pt x="28" y="36"/>
                  </a:lnTo>
                  <a:lnTo>
                    <a:pt x="28" y="36"/>
                  </a:lnTo>
                  <a:lnTo>
                    <a:pt x="30" y="36"/>
                  </a:lnTo>
                  <a:lnTo>
                    <a:pt x="34" y="38"/>
                  </a:lnTo>
                  <a:lnTo>
                    <a:pt x="34" y="38"/>
                  </a:lnTo>
                  <a:lnTo>
                    <a:pt x="36" y="38"/>
                  </a:lnTo>
                  <a:lnTo>
                    <a:pt x="39" y="36"/>
                  </a:lnTo>
                  <a:lnTo>
                    <a:pt x="39" y="36"/>
                  </a:lnTo>
                  <a:lnTo>
                    <a:pt x="39" y="33"/>
                  </a:lnTo>
                  <a:lnTo>
                    <a:pt x="36" y="30"/>
                  </a:lnTo>
                  <a:lnTo>
                    <a:pt x="36" y="30"/>
                  </a:lnTo>
                  <a:lnTo>
                    <a:pt x="36" y="27"/>
                  </a:lnTo>
                  <a:lnTo>
                    <a:pt x="36" y="26"/>
                  </a:lnTo>
                  <a:lnTo>
                    <a:pt x="36" y="26"/>
                  </a:lnTo>
                  <a:lnTo>
                    <a:pt x="37" y="25"/>
                  </a:lnTo>
                  <a:lnTo>
                    <a:pt x="42" y="25"/>
                  </a:lnTo>
                  <a:lnTo>
                    <a:pt x="42" y="25"/>
                  </a:lnTo>
                  <a:lnTo>
                    <a:pt x="43" y="24"/>
                  </a:lnTo>
                  <a:lnTo>
                    <a:pt x="43" y="19"/>
                  </a:lnTo>
                  <a:lnTo>
                    <a:pt x="43" y="19"/>
                  </a:lnTo>
                  <a:lnTo>
                    <a:pt x="42" y="18"/>
                  </a:lnTo>
                  <a:lnTo>
                    <a:pt x="37" y="18"/>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sp>
        <p:nvSpPr>
          <p:cNvPr id="35" name="文本框 34"/>
          <p:cNvSpPr txBox="1"/>
          <p:nvPr/>
        </p:nvSpPr>
        <p:spPr>
          <a:xfrm>
            <a:off x="3556784" y="3570195"/>
            <a:ext cx="774159"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组策略</a:t>
            </a:r>
          </a:p>
        </p:txBody>
      </p:sp>
      <p:sp>
        <p:nvSpPr>
          <p:cNvPr id="36" name="文本框 35"/>
          <p:cNvSpPr txBox="1"/>
          <p:nvPr/>
        </p:nvSpPr>
        <p:spPr>
          <a:xfrm>
            <a:off x="2207719" y="3555351"/>
            <a:ext cx="774159"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管理员</a:t>
            </a:r>
          </a:p>
        </p:txBody>
      </p:sp>
      <p:sp>
        <p:nvSpPr>
          <p:cNvPr id="37" name="右箭头 36"/>
          <p:cNvSpPr/>
          <p:nvPr/>
        </p:nvSpPr>
        <p:spPr>
          <a:xfrm>
            <a:off x="6549416" y="3023003"/>
            <a:ext cx="836146" cy="32038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8" name="右箭头 37"/>
          <p:cNvSpPr/>
          <p:nvPr/>
        </p:nvSpPr>
        <p:spPr>
          <a:xfrm>
            <a:off x="8487538" y="3019163"/>
            <a:ext cx="836146" cy="32038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9" name="圆角矩形 38"/>
          <p:cNvSpPr/>
          <p:nvPr/>
        </p:nvSpPr>
        <p:spPr>
          <a:xfrm>
            <a:off x="3200474" y="4448568"/>
            <a:ext cx="2599423" cy="389758"/>
          </a:xfrm>
          <a:prstGeom prst="roundRect">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管理员使用组策略配置</a:t>
            </a:r>
            <a:endParaRPr lang="zh-CN" altLang="en-US" sz="1600" dirty="0">
              <a:latin typeface="微软雅黑" panose="020B0503020204020204" pitchFamily="34" charset="-122"/>
              <a:ea typeface="微软雅黑" panose="020B0503020204020204" pitchFamily="34" charset="-122"/>
            </a:endParaRPr>
          </a:p>
        </p:txBody>
      </p:sp>
      <p:sp>
        <p:nvSpPr>
          <p:cNvPr id="40" name="圆角矩形 39"/>
          <p:cNvSpPr/>
          <p:nvPr/>
        </p:nvSpPr>
        <p:spPr>
          <a:xfrm>
            <a:off x="7627794" y="4475612"/>
            <a:ext cx="2794548" cy="389758"/>
          </a:xfrm>
          <a:prstGeom prst="roundRect">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域中计算机使用这些配置</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96453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用户域账号</a:t>
            </a:r>
            <a:endParaRPr lang="zh-CN" altLang="en-US" dirty="0"/>
          </a:p>
        </p:txBody>
      </p:sp>
      <p:sp>
        <p:nvSpPr>
          <p:cNvPr id="6" name="文本占位符 5"/>
          <p:cNvSpPr>
            <a:spLocks noGrp="1"/>
          </p:cNvSpPr>
          <p:nvPr>
            <p:ph type="body" sz="quarter" idx="10"/>
          </p:nvPr>
        </p:nvSpPr>
        <p:spPr/>
        <p:txBody>
          <a:bodyPr/>
          <a:lstStyle/>
          <a:p>
            <a:r>
              <a:rPr lang="zh-CN" altLang="en-US" dirty="0"/>
              <a:t>域用户账号是在域控制器上建立的，域用户账号是访问域的唯一凭证，作为</a:t>
            </a:r>
            <a:r>
              <a:rPr lang="en-US" altLang="zh-CN" dirty="0"/>
              <a:t>AD</a:t>
            </a:r>
            <a:r>
              <a:rPr lang="zh-CN" altLang="en-US" dirty="0"/>
              <a:t>的一个对象保存在域的</a:t>
            </a:r>
            <a:r>
              <a:rPr lang="en-US" altLang="zh-CN" dirty="0"/>
              <a:t>AD</a:t>
            </a:r>
            <a:r>
              <a:rPr lang="zh-CN" altLang="en-US" dirty="0"/>
              <a:t>数据库中。用户从域中的任何一台计算机登录到域中的时候必须提供一个合法的域用户账号，该账号将被域控制器所验证。</a:t>
            </a:r>
          </a:p>
          <a:p>
            <a:endParaRPr lang="en-US" altLang="zh-CN" dirty="0"/>
          </a:p>
          <a:p>
            <a:endParaRPr lang="zh-CN" altLang="en-US" dirty="0">
              <a:effectLst/>
            </a:endParaRPr>
          </a:p>
        </p:txBody>
      </p:sp>
      <p:grpSp>
        <p:nvGrpSpPr>
          <p:cNvPr id="7" name="组合 142"/>
          <p:cNvGrpSpPr/>
          <p:nvPr/>
        </p:nvGrpSpPr>
        <p:grpSpPr>
          <a:xfrm>
            <a:off x="5909500" y="3900783"/>
            <a:ext cx="446026" cy="330589"/>
            <a:chOff x="7089459" y="3598864"/>
            <a:chExt cx="134937" cy="100014"/>
          </a:xfrm>
        </p:grpSpPr>
        <p:sp>
          <p:nvSpPr>
            <p:cNvPr id="8" name="Line 41"/>
            <p:cNvSpPr>
              <a:spLocks noChangeShapeType="1"/>
            </p:cNvSpPr>
            <p:nvPr/>
          </p:nvSpPr>
          <p:spPr bwMode="auto">
            <a:xfrm>
              <a:off x="7111684" y="3683002"/>
              <a:ext cx="92075" cy="1588"/>
            </a:xfrm>
            <a:prstGeom prst="line">
              <a:avLst/>
            </a:pr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9" name="Rectangle 43"/>
            <p:cNvSpPr>
              <a:spLocks noChangeArrowheads="1"/>
            </p:cNvSpPr>
            <p:nvPr/>
          </p:nvSpPr>
          <p:spPr bwMode="auto">
            <a:xfrm>
              <a:off x="7106922" y="3598864"/>
              <a:ext cx="100012" cy="69850"/>
            </a:xfrm>
            <a:prstGeom prst="rect">
              <a:avLst/>
            </a:prstGeom>
            <a:noFill/>
            <a:ln w="12700">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0"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1"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12" name="组合 142"/>
          <p:cNvGrpSpPr/>
          <p:nvPr/>
        </p:nvGrpSpPr>
        <p:grpSpPr>
          <a:xfrm>
            <a:off x="6879267" y="3900783"/>
            <a:ext cx="446026" cy="330589"/>
            <a:chOff x="7089459" y="3598864"/>
            <a:chExt cx="134937" cy="100014"/>
          </a:xfrm>
        </p:grpSpPr>
        <p:sp>
          <p:nvSpPr>
            <p:cNvPr id="13" name="Line 41"/>
            <p:cNvSpPr>
              <a:spLocks noChangeShapeType="1"/>
            </p:cNvSpPr>
            <p:nvPr/>
          </p:nvSpPr>
          <p:spPr bwMode="auto">
            <a:xfrm>
              <a:off x="7111684" y="3683002"/>
              <a:ext cx="92075" cy="1588"/>
            </a:xfrm>
            <a:prstGeom prst="line">
              <a:avLst/>
            </a:pr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4" name="Rectangle 43"/>
            <p:cNvSpPr>
              <a:spLocks noChangeArrowheads="1"/>
            </p:cNvSpPr>
            <p:nvPr/>
          </p:nvSpPr>
          <p:spPr bwMode="auto">
            <a:xfrm>
              <a:off x="7106922" y="3598864"/>
              <a:ext cx="100012" cy="69850"/>
            </a:xfrm>
            <a:prstGeom prst="rect">
              <a:avLst/>
            </a:prstGeom>
            <a:noFill/>
            <a:ln w="12700">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5"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6"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17" name="组合 127"/>
          <p:cNvGrpSpPr/>
          <p:nvPr/>
        </p:nvGrpSpPr>
        <p:grpSpPr>
          <a:xfrm>
            <a:off x="3481645" y="3526551"/>
            <a:ext cx="566970" cy="401792"/>
            <a:chOff x="-395354" y="3192471"/>
            <a:chExt cx="146049" cy="107950"/>
          </a:xfrm>
          <a:solidFill>
            <a:srgbClr val="00B0F0"/>
          </a:solidFill>
        </p:grpSpPr>
        <p:sp>
          <p:nvSpPr>
            <p:cNvPr id="18" name="Freeform 146"/>
            <p:cNvSpPr>
              <a:spLocks/>
            </p:cNvSpPr>
            <p:nvPr/>
          </p:nvSpPr>
          <p:spPr bwMode="auto">
            <a:xfrm>
              <a:off x="-395354" y="3200409"/>
              <a:ext cx="66675" cy="77788"/>
            </a:xfrm>
            <a:custGeom>
              <a:avLst/>
              <a:gdLst/>
              <a:ahLst/>
              <a:cxnLst>
                <a:cxn ang="0">
                  <a:pos x="42" y="35"/>
                </a:cxn>
                <a:cxn ang="0">
                  <a:pos x="42" y="35"/>
                </a:cxn>
                <a:cxn ang="0">
                  <a:pos x="38" y="33"/>
                </a:cxn>
                <a:cxn ang="0">
                  <a:pos x="32" y="32"/>
                </a:cxn>
                <a:cxn ang="0">
                  <a:pos x="32" y="32"/>
                </a:cxn>
                <a:cxn ang="0">
                  <a:pos x="30" y="31"/>
                </a:cxn>
                <a:cxn ang="0">
                  <a:pos x="29" y="29"/>
                </a:cxn>
                <a:cxn ang="0">
                  <a:pos x="29" y="27"/>
                </a:cxn>
                <a:cxn ang="0">
                  <a:pos x="30" y="26"/>
                </a:cxn>
                <a:cxn ang="0">
                  <a:pos x="30" y="26"/>
                </a:cxn>
                <a:cxn ang="0">
                  <a:pos x="34" y="20"/>
                </a:cxn>
                <a:cxn ang="0">
                  <a:pos x="35" y="12"/>
                </a:cxn>
                <a:cxn ang="0">
                  <a:pos x="35" y="12"/>
                </a:cxn>
                <a:cxn ang="0">
                  <a:pos x="34" y="8"/>
                </a:cxn>
                <a:cxn ang="0">
                  <a:pos x="32" y="4"/>
                </a:cxn>
                <a:cxn ang="0">
                  <a:pos x="29" y="2"/>
                </a:cxn>
                <a:cxn ang="0">
                  <a:pos x="24" y="0"/>
                </a:cxn>
                <a:cxn ang="0">
                  <a:pos x="24" y="0"/>
                </a:cxn>
                <a:cxn ang="0">
                  <a:pos x="21" y="2"/>
                </a:cxn>
                <a:cxn ang="0">
                  <a:pos x="17" y="4"/>
                </a:cxn>
                <a:cxn ang="0">
                  <a:pos x="15" y="8"/>
                </a:cxn>
                <a:cxn ang="0">
                  <a:pos x="13" y="12"/>
                </a:cxn>
                <a:cxn ang="0">
                  <a:pos x="13" y="12"/>
                </a:cxn>
                <a:cxn ang="0">
                  <a:pos x="15" y="20"/>
                </a:cxn>
                <a:cxn ang="0">
                  <a:pos x="18" y="26"/>
                </a:cxn>
                <a:cxn ang="0">
                  <a:pos x="18" y="26"/>
                </a:cxn>
                <a:cxn ang="0">
                  <a:pos x="18" y="26"/>
                </a:cxn>
                <a:cxn ang="0">
                  <a:pos x="19" y="27"/>
                </a:cxn>
                <a:cxn ang="0">
                  <a:pos x="19" y="29"/>
                </a:cxn>
                <a:cxn ang="0">
                  <a:pos x="19" y="31"/>
                </a:cxn>
                <a:cxn ang="0">
                  <a:pos x="17" y="32"/>
                </a:cxn>
                <a:cxn ang="0">
                  <a:pos x="17" y="32"/>
                </a:cxn>
                <a:cxn ang="0">
                  <a:pos x="10" y="34"/>
                </a:cxn>
                <a:cxn ang="0">
                  <a:pos x="5" y="37"/>
                </a:cxn>
                <a:cxn ang="0">
                  <a:pos x="1" y="40"/>
                </a:cxn>
                <a:cxn ang="0">
                  <a:pos x="0" y="43"/>
                </a:cxn>
                <a:cxn ang="0">
                  <a:pos x="0" y="43"/>
                </a:cxn>
                <a:cxn ang="0">
                  <a:pos x="0" y="45"/>
                </a:cxn>
                <a:cxn ang="0">
                  <a:pos x="1" y="46"/>
                </a:cxn>
                <a:cxn ang="0">
                  <a:pos x="6" y="47"/>
                </a:cxn>
                <a:cxn ang="0">
                  <a:pos x="12" y="49"/>
                </a:cxn>
                <a:cxn ang="0">
                  <a:pos x="21" y="49"/>
                </a:cxn>
              </a:cxnLst>
              <a:rect l="0" t="0" r="r" b="b"/>
              <a:pathLst>
                <a:path w="42" h="49">
                  <a:moveTo>
                    <a:pt x="42" y="35"/>
                  </a:moveTo>
                  <a:lnTo>
                    <a:pt x="42" y="35"/>
                  </a:lnTo>
                  <a:lnTo>
                    <a:pt x="38" y="33"/>
                  </a:lnTo>
                  <a:lnTo>
                    <a:pt x="32" y="32"/>
                  </a:lnTo>
                  <a:lnTo>
                    <a:pt x="32" y="32"/>
                  </a:lnTo>
                  <a:lnTo>
                    <a:pt x="30" y="31"/>
                  </a:lnTo>
                  <a:lnTo>
                    <a:pt x="29" y="29"/>
                  </a:lnTo>
                  <a:lnTo>
                    <a:pt x="29" y="27"/>
                  </a:lnTo>
                  <a:lnTo>
                    <a:pt x="30" y="26"/>
                  </a:lnTo>
                  <a:lnTo>
                    <a:pt x="30" y="26"/>
                  </a:lnTo>
                  <a:lnTo>
                    <a:pt x="34" y="20"/>
                  </a:lnTo>
                  <a:lnTo>
                    <a:pt x="35" y="12"/>
                  </a:lnTo>
                  <a:lnTo>
                    <a:pt x="35" y="12"/>
                  </a:lnTo>
                  <a:lnTo>
                    <a:pt x="34" y="8"/>
                  </a:lnTo>
                  <a:lnTo>
                    <a:pt x="32" y="4"/>
                  </a:lnTo>
                  <a:lnTo>
                    <a:pt x="29" y="2"/>
                  </a:lnTo>
                  <a:lnTo>
                    <a:pt x="24" y="0"/>
                  </a:lnTo>
                  <a:lnTo>
                    <a:pt x="24" y="0"/>
                  </a:lnTo>
                  <a:lnTo>
                    <a:pt x="21" y="2"/>
                  </a:lnTo>
                  <a:lnTo>
                    <a:pt x="17" y="4"/>
                  </a:lnTo>
                  <a:lnTo>
                    <a:pt x="15" y="8"/>
                  </a:lnTo>
                  <a:lnTo>
                    <a:pt x="13" y="12"/>
                  </a:lnTo>
                  <a:lnTo>
                    <a:pt x="13" y="12"/>
                  </a:lnTo>
                  <a:lnTo>
                    <a:pt x="15" y="20"/>
                  </a:lnTo>
                  <a:lnTo>
                    <a:pt x="18" y="26"/>
                  </a:lnTo>
                  <a:lnTo>
                    <a:pt x="18" y="26"/>
                  </a:lnTo>
                  <a:lnTo>
                    <a:pt x="18" y="26"/>
                  </a:lnTo>
                  <a:lnTo>
                    <a:pt x="19" y="27"/>
                  </a:lnTo>
                  <a:lnTo>
                    <a:pt x="19" y="29"/>
                  </a:lnTo>
                  <a:lnTo>
                    <a:pt x="19" y="31"/>
                  </a:lnTo>
                  <a:lnTo>
                    <a:pt x="17" y="32"/>
                  </a:lnTo>
                  <a:lnTo>
                    <a:pt x="17" y="32"/>
                  </a:lnTo>
                  <a:lnTo>
                    <a:pt x="10" y="34"/>
                  </a:lnTo>
                  <a:lnTo>
                    <a:pt x="5" y="37"/>
                  </a:lnTo>
                  <a:lnTo>
                    <a:pt x="1" y="40"/>
                  </a:lnTo>
                  <a:lnTo>
                    <a:pt x="0" y="43"/>
                  </a:lnTo>
                  <a:lnTo>
                    <a:pt x="0" y="43"/>
                  </a:lnTo>
                  <a:lnTo>
                    <a:pt x="0" y="45"/>
                  </a:lnTo>
                  <a:lnTo>
                    <a:pt x="1" y="46"/>
                  </a:lnTo>
                  <a:lnTo>
                    <a:pt x="6" y="47"/>
                  </a:lnTo>
                  <a:lnTo>
                    <a:pt x="12" y="49"/>
                  </a:lnTo>
                  <a:lnTo>
                    <a:pt x="21" y="49"/>
                  </a:lnTo>
                </a:path>
              </a:pathLst>
            </a:custGeom>
            <a:grp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9" name="Freeform 147"/>
            <p:cNvSpPr>
              <a:spLocks/>
            </p:cNvSpPr>
            <p:nvPr/>
          </p:nvSpPr>
          <p:spPr bwMode="auto">
            <a:xfrm>
              <a:off x="-357255" y="3192471"/>
              <a:ext cx="107950" cy="107950"/>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grp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20" name="组合 19"/>
          <p:cNvGrpSpPr/>
          <p:nvPr/>
        </p:nvGrpSpPr>
        <p:grpSpPr>
          <a:xfrm flipH="1">
            <a:off x="5005284" y="3859910"/>
            <a:ext cx="334895" cy="453799"/>
            <a:chOff x="13654088" y="6651625"/>
            <a:chExt cx="487362" cy="660400"/>
          </a:xfrm>
          <a:solidFill>
            <a:srgbClr val="00B0F0"/>
          </a:solidFill>
        </p:grpSpPr>
        <p:sp>
          <p:nvSpPr>
            <p:cNvPr id="21" name="Freeform 23"/>
            <p:cNvSpPr>
              <a:spLocks noEditPoints="1"/>
            </p:cNvSpPr>
            <p:nvPr/>
          </p:nvSpPr>
          <p:spPr bwMode="auto">
            <a:xfrm>
              <a:off x="13654088" y="6651625"/>
              <a:ext cx="487362" cy="660400"/>
            </a:xfrm>
            <a:custGeom>
              <a:avLst/>
              <a:gdLst>
                <a:gd name="T0" fmla="*/ 104 w 128"/>
                <a:gd name="T1" fmla="*/ 0 h 176"/>
                <a:gd name="T2" fmla="*/ 24 w 128"/>
                <a:gd name="T3" fmla="*/ 0 h 176"/>
                <a:gd name="T4" fmla="*/ 0 w 128"/>
                <a:gd name="T5" fmla="*/ 24 h 176"/>
                <a:gd name="T6" fmla="*/ 0 w 128"/>
                <a:gd name="T7" fmla="*/ 152 h 176"/>
                <a:gd name="T8" fmla="*/ 24 w 128"/>
                <a:gd name="T9" fmla="*/ 176 h 176"/>
                <a:gd name="T10" fmla="*/ 104 w 128"/>
                <a:gd name="T11" fmla="*/ 176 h 176"/>
                <a:gd name="T12" fmla="*/ 128 w 128"/>
                <a:gd name="T13" fmla="*/ 152 h 176"/>
                <a:gd name="T14" fmla="*/ 128 w 128"/>
                <a:gd name="T15" fmla="*/ 24 h 176"/>
                <a:gd name="T16" fmla="*/ 104 w 128"/>
                <a:gd name="T17" fmla="*/ 0 h 176"/>
                <a:gd name="T18" fmla="*/ 120 w 128"/>
                <a:gd name="T19" fmla="*/ 152 h 176"/>
                <a:gd name="T20" fmla="*/ 104 w 128"/>
                <a:gd name="T21" fmla="*/ 168 h 176"/>
                <a:gd name="T22" fmla="*/ 24 w 128"/>
                <a:gd name="T23" fmla="*/ 168 h 176"/>
                <a:gd name="T24" fmla="*/ 8 w 128"/>
                <a:gd name="T25" fmla="*/ 152 h 176"/>
                <a:gd name="T26" fmla="*/ 8 w 128"/>
                <a:gd name="T27" fmla="*/ 24 h 176"/>
                <a:gd name="T28" fmla="*/ 24 w 128"/>
                <a:gd name="T29" fmla="*/ 8 h 176"/>
                <a:gd name="T30" fmla="*/ 104 w 128"/>
                <a:gd name="T31" fmla="*/ 8 h 176"/>
                <a:gd name="T32" fmla="*/ 120 w 128"/>
                <a:gd name="T33" fmla="*/ 24 h 176"/>
                <a:gd name="T34" fmla="*/ 120 w 128"/>
                <a:gd name="T35" fmla="*/ 1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76">
                  <a:moveTo>
                    <a:pt x="104" y="0"/>
                  </a:moveTo>
                  <a:cubicBezTo>
                    <a:pt x="24" y="0"/>
                    <a:pt x="24" y="0"/>
                    <a:pt x="24" y="0"/>
                  </a:cubicBezTo>
                  <a:cubicBezTo>
                    <a:pt x="11" y="0"/>
                    <a:pt x="0" y="11"/>
                    <a:pt x="0" y="24"/>
                  </a:cubicBezTo>
                  <a:cubicBezTo>
                    <a:pt x="0" y="152"/>
                    <a:pt x="0" y="152"/>
                    <a:pt x="0" y="152"/>
                  </a:cubicBezTo>
                  <a:cubicBezTo>
                    <a:pt x="0" y="165"/>
                    <a:pt x="11" y="176"/>
                    <a:pt x="24" y="176"/>
                  </a:cubicBezTo>
                  <a:cubicBezTo>
                    <a:pt x="104" y="176"/>
                    <a:pt x="104" y="176"/>
                    <a:pt x="104" y="176"/>
                  </a:cubicBezTo>
                  <a:cubicBezTo>
                    <a:pt x="117" y="176"/>
                    <a:pt x="128" y="165"/>
                    <a:pt x="128" y="152"/>
                  </a:cubicBezTo>
                  <a:cubicBezTo>
                    <a:pt x="128" y="24"/>
                    <a:pt x="128" y="24"/>
                    <a:pt x="128" y="24"/>
                  </a:cubicBezTo>
                  <a:cubicBezTo>
                    <a:pt x="128" y="11"/>
                    <a:pt x="117" y="0"/>
                    <a:pt x="104" y="0"/>
                  </a:cubicBezTo>
                  <a:close/>
                  <a:moveTo>
                    <a:pt x="120" y="152"/>
                  </a:moveTo>
                  <a:cubicBezTo>
                    <a:pt x="120" y="161"/>
                    <a:pt x="113" y="168"/>
                    <a:pt x="104" y="168"/>
                  </a:cubicBezTo>
                  <a:cubicBezTo>
                    <a:pt x="24" y="168"/>
                    <a:pt x="24" y="168"/>
                    <a:pt x="24" y="168"/>
                  </a:cubicBezTo>
                  <a:cubicBezTo>
                    <a:pt x="15" y="168"/>
                    <a:pt x="8" y="161"/>
                    <a:pt x="8" y="152"/>
                  </a:cubicBezTo>
                  <a:cubicBezTo>
                    <a:pt x="8" y="24"/>
                    <a:pt x="8" y="24"/>
                    <a:pt x="8" y="24"/>
                  </a:cubicBezTo>
                  <a:cubicBezTo>
                    <a:pt x="8" y="15"/>
                    <a:pt x="15" y="8"/>
                    <a:pt x="24" y="8"/>
                  </a:cubicBezTo>
                  <a:cubicBezTo>
                    <a:pt x="104" y="8"/>
                    <a:pt x="104" y="8"/>
                    <a:pt x="104" y="8"/>
                  </a:cubicBezTo>
                  <a:cubicBezTo>
                    <a:pt x="113" y="8"/>
                    <a:pt x="120" y="15"/>
                    <a:pt x="120" y="24"/>
                  </a:cubicBezTo>
                  <a:lnTo>
                    <a:pt x="120"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2" name="Freeform 24"/>
            <p:cNvSpPr>
              <a:spLocks noEditPoints="1"/>
            </p:cNvSpPr>
            <p:nvPr/>
          </p:nvSpPr>
          <p:spPr bwMode="auto">
            <a:xfrm>
              <a:off x="13730288" y="6775450"/>
              <a:ext cx="334962" cy="74612"/>
            </a:xfrm>
            <a:custGeom>
              <a:avLst/>
              <a:gdLst>
                <a:gd name="T0" fmla="*/ 78 w 88"/>
                <a:gd name="T1" fmla="*/ 0 h 20"/>
                <a:gd name="T2" fmla="*/ 10 w 88"/>
                <a:gd name="T3" fmla="*/ 0 h 20"/>
                <a:gd name="T4" fmla="*/ 0 w 88"/>
                <a:gd name="T5" fmla="*/ 10 h 20"/>
                <a:gd name="T6" fmla="*/ 10 w 88"/>
                <a:gd name="T7" fmla="*/ 20 h 20"/>
                <a:gd name="T8" fmla="*/ 78 w 88"/>
                <a:gd name="T9" fmla="*/ 20 h 20"/>
                <a:gd name="T10" fmla="*/ 88 w 88"/>
                <a:gd name="T11" fmla="*/ 10 h 20"/>
                <a:gd name="T12" fmla="*/ 78 w 88"/>
                <a:gd name="T13" fmla="*/ 0 h 20"/>
                <a:gd name="T14" fmla="*/ 78 w 88"/>
                <a:gd name="T15" fmla="*/ 16 h 20"/>
                <a:gd name="T16" fmla="*/ 10 w 88"/>
                <a:gd name="T17" fmla="*/ 16 h 20"/>
                <a:gd name="T18" fmla="*/ 4 w 88"/>
                <a:gd name="T19" fmla="*/ 10 h 20"/>
                <a:gd name="T20" fmla="*/ 10 w 88"/>
                <a:gd name="T21" fmla="*/ 4 h 20"/>
                <a:gd name="T22" fmla="*/ 78 w 88"/>
                <a:gd name="T23" fmla="*/ 4 h 20"/>
                <a:gd name="T24" fmla="*/ 84 w 88"/>
                <a:gd name="T25" fmla="*/ 10 h 20"/>
                <a:gd name="T26" fmla="*/ 78 w 88"/>
                <a:gd name="T2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20">
                  <a:moveTo>
                    <a:pt x="78" y="0"/>
                  </a:moveTo>
                  <a:cubicBezTo>
                    <a:pt x="10" y="0"/>
                    <a:pt x="10" y="0"/>
                    <a:pt x="10" y="0"/>
                  </a:cubicBezTo>
                  <a:cubicBezTo>
                    <a:pt x="5" y="0"/>
                    <a:pt x="0" y="5"/>
                    <a:pt x="0" y="10"/>
                  </a:cubicBezTo>
                  <a:cubicBezTo>
                    <a:pt x="0" y="16"/>
                    <a:pt x="5" y="20"/>
                    <a:pt x="10" y="20"/>
                  </a:cubicBezTo>
                  <a:cubicBezTo>
                    <a:pt x="78" y="20"/>
                    <a:pt x="78" y="20"/>
                    <a:pt x="78" y="20"/>
                  </a:cubicBezTo>
                  <a:cubicBezTo>
                    <a:pt x="84" y="20"/>
                    <a:pt x="88" y="16"/>
                    <a:pt x="88" y="10"/>
                  </a:cubicBezTo>
                  <a:cubicBezTo>
                    <a:pt x="88" y="5"/>
                    <a:pt x="84" y="0"/>
                    <a:pt x="78" y="0"/>
                  </a:cubicBezTo>
                  <a:close/>
                  <a:moveTo>
                    <a:pt x="78" y="16"/>
                  </a:moveTo>
                  <a:cubicBezTo>
                    <a:pt x="10" y="16"/>
                    <a:pt x="10" y="16"/>
                    <a:pt x="10" y="16"/>
                  </a:cubicBezTo>
                  <a:cubicBezTo>
                    <a:pt x="7" y="16"/>
                    <a:pt x="4" y="13"/>
                    <a:pt x="4" y="10"/>
                  </a:cubicBezTo>
                  <a:cubicBezTo>
                    <a:pt x="4" y="7"/>
                    <a:pt x="7" y="4"/>
                    <a:pt x="10" y="4"/>
                  </a:cubicBezTo>
                  <a:cubicBezTo>
                    <a:pt x="78" y="4"/>
                    <a:pt x="78" y="4"/>
                    <a:pt x="78" y="4"/>
                  </a:cubicBezTo>
                  <a:cubicBezTo>
                    <a:pt x="81" y="4"/>
                    <a:pt x="84" y="7"/>
                    <a:pt x="84" y="10"/>
                  </a:cubicBezTo>
                  <a:cubicBezTo>
                    <a:pt x="84" y="13"/>
                    <a:pt x="81" y="16"/>
                    <a:pt x="7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3" name="Freeform 25"/>
            <p:cNvSpPr>
              <a:spLocks noEditPoints="1"/>
            </p:cNvSpPr>
            <p:nvPr/>
          </p:nvSpPr>
          <p:spPr bwMode="auto">
            <a:xfrm>
              <a:off x="13730288" y="6880225"/>
              <a:ext cx="334962" cy="74612"/>
            </a:xfrm>
            <a:custGeom>
              <a:avLst/>
              <a:gdLst>
                <a:gd name="T0" fmla="*/ 78 w 88"/>
                <a:gd name="T1" fmla="*/ 0 h 20"/>
                <a:gd name="T2" fmla="*/ 10 w 88"/>
                <a:gd name="T3" fmla="*/ 0 h 20"/>
                <a:gd name="T4" fmla="*/ 0 w 88"/>
                <a:gd name="T5" fmla="*/ 10 h 20"/>
                <a:gd name="T6" fmla="*/ 10 w 88"/>
                <a:gd name="T7" fmla="*/ 20 h 20"/>
                <a:gd name="T8" fmla="*/ 78 w 88"/>
                <a:gd name="T9" fmla="*/ 20 h 20"/>
                <a:gd name="T10" fmla="*/ 88 w 88"/>
                <a:gd name="T11" fmla="*/ 10 h 20"/>
                <a:gd name="T12" fmla="*/ 78 w 88"/>
                <a:gd name="T13" fmla="*/ 0 h 20"/>
                <a:gd name="T14" fmla="*/ 78 w 88"/>
                <a:gd name="T15" fmla="*/ 16 h 20"/>
                <a:gd name="T16" fmla="*/ 10 w 88"/>
                <a:gd name="T17" fmla="*/ 16 h 20"/>
                <a:gd name="T18" fmla="*/ 4 w 88"/>
                <a:gd name="T19" fmla="*/ 10 h 20"/>
                <a:gd name="T20" fmla="*/ 10 w 88"/>
                <a:gd name="T21" fmla="*/ 4 h 20"/>
                <a:gd name="T22" fmla="*/ 78 w 88"/>
                <a:gd name="T23" fmla="*/ 4 h 20"/>
                <a:gd name="T24" fmla="*/ 84 w 88"/>
                <a:gd name="T25" fmla="*/ 10 h 20"/>
                <a:gd name="T26" fmla="*/ 78 w 88"/>
                <a:gd name="T2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20">
                  <a:moveTo>
                    <a:pt x="78" y="0"/>
                  </a:moveTo>
                  <a:cubicBezTo>
                    <a:pt x="10" y="0"/>
                    <a:pt x="10" y="0"/>
                    <a:pt x="10" y="0"/>
                  </a:cubicBezTo>
                  <a:cubicBezTo>
                    <a:pt x="5" y="0"/>
                    <a:pt x="0" y="5"/>
                    <a:pt x="0" y="10"/>
                  </a:cubicBezTo>
                  <a:cubicBezTo>
                    <a:pt x="0" y="16"/>
                    <a:pt x="5" y="20"/>
                    <a:pt x="10" y="20"/>
                  </a:cubicBezTo>
                  <a:cubicBezTo>
                    <a:pt x="78" y="20"/>
                    <a:pt x="78" y="20"/>
                    <a:pt x="78" y="20"/>
                  </a:cubicBezTo>
                  <a:cubicBezTo>
                    <a:pt x="84" y="20"/>
                    <a:pt x="88" y="16"/>
                    <a:pt x="88" y="10"/>
                  </a:cubicBezTo>
                  <a:cubicBezTo>
                    <a:pt x="88" y="5"/>
                    <a:pt x="84" y="0"/>
                    <a:pt x="78" y="0"/>
                  </a:cubicBezTo>
                  <a:close/>
                  <a:moveTo>
                    <a:pt x="78" y="16"/>
                  </a:moveTo>
                  <a:cubicBezTo>
                    <a:pt x="10" y="16"/>
                    <a:pt x="10" y="16"/>
                    <a:pt x="10" y="16"/>
                  </a:cubicBezTo>
                  <a:cubicBezTo>
                    <a:pt x="7" y="16"/>
                    <a:pt x="4" y="13"/>
                    <a:pt x="4" y="10"/>
                  </a:cubicBezTo>
                  <a:cubicBezTo>
                    <a:pt x="4" y="7"/>
                    <a:pt x="7" y="4"/>
                    <a:pt x="10" y="4"/>
                  </a:cubicBezTo>
                  <a:cubicBezTo>
                    <a:pt x="78" y="4"/>
                    <a:pt x="78" y="4"/>
                    <a:pt x="78" y="4"/>
                  </a:cubicBezTo>
                  <a:cubicBezTo>
                    <a:pt x="81" y="4"/>
                    <a:pt x="84" y="7"/>
                    <a:pt x="84" y="10"/>
                  </a:cubicBezTo>
                  <a:cubicBezTo>
                    <a:pt x="84" y="13"/>
                    <a:pt x="81" y="16"/>
                    <a:pt x="7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4" name="Freeform 26"/>
            <p:cNvSpPr>
              <a:spLocks noEditPoints="1"/>
            </p:cNvSpPr>
            <p:nvPr/>
          </p:nvSpPr>
          <p:spPr bwMode="auto">
            <a:xfrm>
              <a:off x="13836650" y="7061200"/>
              <a:ext cx="122237" cy="119062"/>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10"/>
                    <a:pt x="9" y="4"/>
                    <a:pt x="16" y="4"/>
                  </a:cubicBezTo>
                  <a:cubicBezTo>
                    <a:pt x="23" y="4"/>
                    <a:pt x="28" y="10"/>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grpSp>
        <p:nvGrpSpPr>
          <p:cNvPr id="25" name="组合 24"/>
          <p:cNvGrpSpPr/>
          <p:nvPr/>
        </p:nvGrpSpPr>
        <p:grpSpPr>
          <a:xfrm>
            <a:off x="7854369" y="3857870"/>
            <a:ext cx="490882" cy="373496"/>
            <a:chOff x="8893175" y="3751263"/>
            <a:chExt cx="584200" cy="444499"/>
          </a:xfrm>
          <a:solidFill>
            <a:schemeClr val="tx1"/>
          </a:solidFill>
        </p:grpSpPr>
        <p:sp>
          <p:nvSpPr>
            <p:cNvPr id="26" name="Freeform 120"/>
            <p:cNvSpPr>
              <a:spLocks/>
            </p:cNvSpPr>
            <p:nvPr/>
          </p:nvSpPr>
          <p:spPr bwMode="auto">
            <a:xfrm>
              <a:off x="9228138" y="3805238"/>
              <a:ext cx="79375" cy="106362"/>
            </a:xfrm>
            <a:custGeom>
              <a:avLst/>
              <a:gdLst>
                <a:gd name="T0" fmla="*/ 17 w 50"/>
                <a:gd name="T1" fmla="*/ 67 h 67"/>
                <a:gd name="T2" fmla="*/ 34 w 50"/>
                <a:gd name="T3" fmla="*/ 67 h 67"/>
                <a:gd name="T4" fmla="*/ 34 w 50"/>
                <a:gd name="T5" fmla="*/ 12 h 67"/>
                <a:gd name="T6" fmla="*/ 50 w 50"/>
                <a:gd name="T7" fmla="*/ 12 h 67"/>
                <a:gd name="T8" fmla="*/ 50 w 50"/>
                <a:gd name="T9" fmla="*/ 0 h 67"/>
                <a:gd name="T10" fmla="*/ 0 w 50"/>
                <a:gd name="T11" fmla="*/ 0 h 67"/>
                <a:gd name="T12" fmla="*/ 0 w 50"/>
                <a:gd name="T13" fmla="*/ 12 h 67"/>
                <a:gd name="T14" fmla="*/ 17 w 50"/>
                <a:gd name="T15" fmla="*/ 12 h 67"/>
                <a:gd name="T16" fmla="*/ 17 w 50"/>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67">
                  <a:moveTo>
                    <a:pt x="17" y="67"/>
                  </a:moveTo>
                  <a:lnTo>
                    <a:pt x="34" y="67"/>
                  </a:lnTo>
                  <a:lnTo>
                    <a:pt x="34" y="12"/>
                  </a:lnTo>
                  <a:lnTo>
                    <a:pt x="50" y="12"/>
                  </a:lnTo>
                  <a:lnTo>
                    <a:pt x="50" y="0"/>
                  </a:lnTo>
                  <a:lnTo>
                    <a:pt x="0" y="0"/>
                  </a:lnTo>
                  <a:lnTo>
                    <a:pt x="0" y="12"/>
                  </a:lnTo>
                  <a:lnTo>
                    <a:pt x="17" y="12"/>
                  </a:lnTo>
                  <a:lnTo>
                    <a:pt x="17"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p>
          </p:txBody>
        </p:sp>
        <p:sp>
          <p:nvSpPr>
            <p:cNvPr id="27" name="Freeform 121"/>
            <p:cNvSpPr>
              <a:spLocks/>
            </p:cNvSpPr>
            <p:nvPr/>
          </p:nvSpPr>
          <p:spPr bwMode="auto">
            <a:xfrm>
              <a:off x="9315450" y="3805238"/>
              <a:ext cx="98425" cy="106362"/>
            </a:xfrm>
            <a:custGeom>
              <a:avLst/>
              <a:gdLst>
                <a:gd name="T0" fmla="*/ 16 w 26"/>
                <a:gd name="T1" fmla="*/ 28 h 28"/>
                <a:gd name="T2" fmla="*/ 26 w 26"/>
                <a:gd name="T3" fmla="*/ 0 h 28"/>
                <a:gd name="T4" fmla="*/ 19 w 26"/>
                <a:gd name="T5" fmla="*/ 0 h 28"/>
                <a:gd name="T6" fmla="*/ 15 w 26"/>
                <a:gd name="T7" fmla="*/ 12 h 28"/>
                <a:gd name="T8" fmla="*/ 13 w 26"/>
                <a:gd name="T9" fmla="*/ 22 h 28"/>
                <a:gd name="T10" fmla="*/ 13 w 26"/>
                <a:gd name="T11" fmla="*/ 22 h 28"/>
                <a:gd name="T12" fmla="*/ 10 w 26"/>
                <a:gd name="T13" fmla="*/ 12 h 28"/>
                <a:gd name="T14" fmla="*/ 7 w 26"/>
                <a:gd name="T15" fmla="*/ 0 h 28"/>
                <a:gd name="T16" fmla="*/ 0 w 26"/>
                <a:gd name="T17" fmla="*/ 0 h 28"/>
                <a:gd name="T18" fmla="*/ 9 w 26"/>
                <a:gd name="T19" fmla="*/ 28 h 28"/>
                <a:gd name="T20" fmla="*/ 16 w 26"/>
                <a:gd name="T2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16" y="28"/>
                  </a:moveTo>
                  <a:cubicBezTo>
                    <a:pt x="26" y="0"/>
                    <a:pt x="26" y="0"/>
                    <a:pt x="26" y="0"/>
                  </a:cubicBezTo>
                  <a:cubicBezTo>
                    <a:pt x="19" y="0"/>
                    <a:pt x="19" y="0"/>
                    <a:pt x="19" y="0"/>
                  </a:cubicBezTo>
                  <a:cubicBezTo>
                    <a:pt x="15" y="12"/>
                    <a:pt x="15" y="12"/>
                    <a:pt x="15" y="12"/>
                  </a:cubicBezTo>
                  <a:cubicBezTo>
                    <a:pt x="14" y="15"/>
                    <a:pt x="14" y="18"/>
                    <a:pt x="13" y="22"/>
                  </a:cubicBezTo>
                  <a:cubicBezTo>
                    <a:pt x="13" y="22"/>
                    <a:pt x="13" y="22"/>
                    <a:pt x="13" y="22"/>
                  </a:cubicBezTo>
                  <a:cubicBezTo>
                    <a:pt x="12" y="18"/>
                    <a:pt x="11" y="15"/>
                    <a:pt x="10" y="12"/>
                  </a:cubicBezTo>
                  <a:cubicBezTo>
                    <a:pt x="7" y="0"/>
                    <a:pt x="7" y="0"/>
                    <a:pt x="7" y="0"/>
                  </a:cubicBezTo>
                  <a:cubicBezTo>
                    <a:pt x="0" y="0"/>
                    <a:pt x="0" y="0"/>
                    <a:pt x="0" y="0"/>
                  </a:cubicBezTo>
                  <a:cubicBezTo>
                    <a:pt x="9" y="28"/>
                    <a:pt x="9" y="28"/>
                    <a:pt x="9" y="28"/>
                  </a:cubicBezTo>
                  <a:lnTo>
                    <a:pt x="16"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p>
          </p:txBody>
        </p:sp>
        <p:sp>
          <p:nvSpPr>
            <p:cNvPr id="28" name="Freeform 128"/>
            <p:cNvSpPr>
              <a:spLocks noEditPoints="1"/>
            </p:cNvSpPr>
            <p:nvPr/>
          </p:nvSpPr>
          <p:spPr bwMode="auto">
            <a:xfrm>
              <a:off x="8893175" y="3751263"/>
              <a:ext cx="584200" cy="384175"/>
            </a:xfrm>
            <a:custGeom>
              <a:avLst/>
              <a:gdLst>
                <a:gd name="T0" fmla="*/ 147 w 155"/>
                <a:gd name="T1" fmla="*/ 100 h 100"/>
                <a:gd name="T2" fmla="*/ 8 w 155"/>
                <a:gd name="T3" fmla="*/ 100 h 100"/>
                <a:gd name="T4" fmla="*/ 0 w 155"/>
                <a:gd name="T5" fmla="*/ 92 h 100"/>
                <a:gd name="T6" fmla="*/ 0 w 155"/>
                <a:gd name="T7" fmla="*/ 8 h 100"/>
                <a:gd name="T8" fmla="*/ 8 w 155"/>
                <a:gd name="T9" fmla="*/ 0 h 100"/>
                <a:gd name="T10" fmla="*/ 147 w 155"/>
                <a:gd name="T11" fmla="*/ 0 h 100"/>
                <a:gd name="T12" fmla="*/ 155 w 155"/>
                <a:gd name="T13" fmla="*/ 8 h 100"/>
                <a:gd name="T14" fmla="*/ 155 w 155"/>
                <a:gd name="T15" fmla="*/ 92 h 100"/>
                <a:gd name="T16" fmla="*/ 147 w 155"/>
                <a:gd name="T17" fmla="*/ 100 h 100"/>
                <a:gd name="T18" fmla="*/ 147 w 155"/>
                <a:gd name="T19" fmla="*/ 7 h 100"/>
                <a:gd name="T20" fmla="*/ 8 w 155"/>
                <a:gd name="T21" fmla="*/ 7 h 100"/>
                <a:gd name="T22" fmla="*/ 7 w 155"/>
                <a:gd name="T23" fmla="*/ 8 h 100"/>
                <a:gd name="T24" fmla="*/ 7 w 155"/>
                <a:gd name="T25" fmla="*/ 92 h 100"/>
                <a:gd name="T26" fmla="*/ 8 w 155"/>
                <a:gd name="T27" fmla="*/ 93 h 100"/>
                <a:gd name="T28" fmla="*/ 147 w 155"/>
                <a:gd name="T29" fmla="*/ 93 h 100"/>
                <a:gd name="T30" fmla="*/ 148 w 155"/>
                <a:gd name="T31" fmla="*/ 92 h 100"/>
                <a:gd name="T32" fmla="*/ 148 w 155"/>
                <a:gd name="T33" fmla="*/ 8 h 100"/>
                <a:gd name="T34" fmla="*/ 147 w 155"/>
                <a:gd name="T35" fmla="*/ 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100">
                  <a:moveTo>
                    <a:pt x="147" y="100"/>
                  </a:moveTo>
                  <a:cubicBezTo>
                    <a:pt x="8" y="100"/>
                    <a:pt x="8" y="100"/>
                    <a:pt x="8" y="100"/>
                  </a:cubicBezTo>
                  <a:cubicBezTo>
                    <a:pt x="4" y="100"/>
                    <a:pt x="0" y="96"/>
                    <a:pt x="0" y="92"/>
                  </a:cubicBezTo>
                  <a:cubicBezTo>
                    <a:pt x="0" y="8"/>
                    <a:pt x="0" y="8"/>
                    <a:pt x="0" y="8"/>
                  </a:cubicBezTo>
                  <a:cubicBezTo>
                    <a:pt x="0" y="3"/>
                    <a:pt x="4" y="0"/>
                    <a:pt x="8" y="0"/>
                  </a:cubicBezTo>
                  <a:cubicBezTo>
                    <a:pt x="147" y="0"/>
                    <a:pt x="147" y="0"/>
                    <a:pt x="147" y="0"/>
                  </a:cubicBezTo>
                  <a:cubicBezTo>
                    <a:pt x="151" y="0"/>
                    <a:pt x="155" y="3"/>
                    <a:pt x="155" y="8"/>
                  </a:cubicBezTo>
                  <a:cubicBezTo>
                    <a:pt x="155" y="92"/>
                    <a:pt x="155" y="92"/>
                    <a:pt x="155" y="92"/>
                  </a:cubicBezTo>
                  <a:cubicBezTo>
                    <a:pt x="155" y="96"/>
                    <a:pt x="151" y="100"/>
                    <a:pt x="147" y="100"/>
                  </a:cubicBezTo>
                  <a:close/>
                  <a:moveTo>
                    <a:pt x="147" y="7"/>
                  </a:moveTo>
                  <a:cubicBezTo>
                    <a:pt x="8" y="7"/>
                    <a:pt x="8" y="7"/>
                    <a:pt x="8" y="7"/>
                  </a:cubicBezTo>
                  <a:cubicBezTo>
                    <a:pt x="8" y="7"/>
                    <a:pt x="7" y="7"/>
                    <a:pt x="7" y="8"/>
                  </a:cubicBezTo>
                  <a:cubicBezTo>
                    <a:pt x="7" y="92"/>
                    <a:pt x="7" y="92"/>
                    <a:pt x="7" y="92"/>
                  </a:cubicBezTo>
                  <a:cubicBezTo>
                    <a:pt x="7" y="92"/>
                    <a:pt x="8" y="92"/>
                    <a:pt x="8" y="93"/>
                  </a:cubicBezTo>
                  <a:cubicBezTo>
                    <a:pt x="147" y="93"/>
                    <a:pt x="147" y="93"/>
                    <a:pt x="147" y="93"/>
                  </a:cubicBezTo>
                  <a:cubicBezTo>
                    <a:pt x="147" y="92"/>
                    <a:pt x="148" y="92"/>
                    <a:pt x="148" y="92"/>
                  </a:cubicBezTo>
                  <a:cubicBezTo>
                    <a:pt x="148" y="8"/>
                    <a:pt x="148" y="8"/>
                    <a:pt x="148" y="8"/>
                  </a:cubicBezTo>
                  <a:cubicBezTo>
                    <a:pt x="148" y="7"/>
                    <a:pt x="147" y="7"/>
                    <a:pt x="14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p>
          </p:txBody>
        </p:sp>
        <p:sp>
          <p:nvSpPr>
            <p:cNvPr id="29" name="Freeform 129"/>
            <p:cNvSpPr>
              <a:spLocks/>
            </p:cNvSpPr>
            <p:nvPr/>
          </p:nvSpPr>
          <p:spPr bwMode="auto">
            <a:xfrm>
              <a:off x="9040813" y="4181475"/>
              <a:ext cx="288925" cy="0"/>
            </a:xfrm>
            <a:custGeom>
              <a:avLst/>
              <a:gdLst>
                <a:gd name="T0" fmla="*/ 0 w 182"/>
                <a:gd name="T1" fmla="*/ 182 w 182"/>
                <a:gd name="T2" fmla="*/ 0 w 182"/>
              </a:gdLst>
              <a:ahLst/>
              <a:cxnLst>
                <a:cxn ang="0">
                  <a:pos x="T0" y="0"/>
                </a:cxn>
                <a:cxn ang="0">
                  <a:pos x="T1" y="0"/>
                </a:cxn>
                <a:cxn ang="0">
                  <a:pos x="T2" y="0"/>
                </a:cxn>
              </a:cxnLst>
              <a:rect l="0" t="0" r="r" b="b"/>
              <a:pathLst>
                <a:path w="182">
                  <a:moveTo>
                    <a:pt x="0" y="0"/>
                  </a:moveTo>
                  <a:lnTo>
                    <a:pt x="18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p>
          </p:txBody>
        </p:sp>
        <p:sp>
          <p:nvSpPr>
            <p:cNvPr id="30" name="Line 130"/>
            <p:cNvSpPr>
              <a:spLocks noChangeShapeType="1"/>
            </p:cNvSpPr>
            <p:nvPr/>
          </p:nvSpPr>
          <p:spPr bwMode="auto">
            <a:xfrm>
              <a:off x="9040813" y="4181475"/>
              <a:ext cx="288925"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p>
          </p:txBody>
        </p:sp>
        <p:sp>
          <p:nvSpPr>
            <p:cNvPr id="31" name="Freeform 131"/>
            <p:cNvSpPr>
              <a:spLocks/>
            </p:cNvSpPr>
            <p:nvPr/>
          </p:nvSpPr>
          <p:spPr bwMode="auto">
            <a:xfrm>
              <a:off x="9029700" y="4168775"/>
              <a:ext cx="312738" cy="26987"/>
            </a:xfrm>
            <a:custGeom>
              <a:avLst/>
              <a:gdLst>
                <a:gd name="T0" fmla="*/ 80 w 83"/>
                <a:gd name="T1" fmla="*/ 7 h 7"/>
                <a:gd name="T2" fmla="*/ 3 w 83"/>
                <a:gd name="T3" fmla="*/ 7 h 7"/>
                <a:gd name="T4" fmla="*/ 0 w 83"/>
                <a:gd name="T5" fmla="*/ 3 h 7"/>
                <a:gd name="T6" fmla="*/ 3 w 83"/>
                <a:gd name="T7" fmla="*/ 0 h 7"/>
                <a:gd name="T8" fmla="*/ 80 w 83"/>
                <a:gd name="T9" fmla="*/ 0 h 7"/>
                <a:gd name="T10" fmla="*/ 83 w 83"/>
                <a:gd name="T11" fmla="*/ 3 h 7"/>
                <a:gd name="T12" fmla="*/ 80 w 8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83" h="7">
                  <a:moveTo>
                    <a:pt x="80" y="7"/>
                  </a:moveTo>
                  <a:cubicBezTo>
                    <a:pt x="3" y="7"/>
                    <a:pt x="3" y="7"/>
                    <a:pt x="3" y="7"/>
                  </a:cubicBezTo>
                  <a:cubicBezTo>
                    <a:pt x="1" y="7"/>
                    <a:pt x="0" y="5"/>
                    <a:pt x="0" y="3"/>
                  </a:cubicBezTo>
                  <a:cubicBezTo>
                    <a:pt x="0" y="1"/>
                    <a:pt x="1" y="0"/>
                    <a:pt x="3" y="0"/>
                  </a:cubicBezTo>
                  <a:cubicBezTo>
                    <a:pt x="80" y="0"/>
                    <a:pt x="80" y="0"/>
                    <a:pt x="80" y="0"/>
                  </a:cubicBezTo>
                  <a:cubicBezTo>
                    <a:pt x="82" y="0"/>
                    <a:pt x="83" y="1"/>
                    <a:pt x="83" y="3"/>
                  </a:cubicBezTo>
                  <a:cubicBezTo>
                    <a:pt x="83" y="5"/>
                    <a:pt x="82" y="7"/>
                    <a:pt x="8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p>
          </p:txBody>
        </p:sp>
        <p:sp>
          <p:nvSpPr>
            <p:cNvPr id="32" name="Freeform 132"/>
            <p:cNvSpPr>
              <a:spLocks/>
            </p:cNvSpPr>
            <p:nvPr/>
          </p:nvSpPr>
          <p:spPr bwMode="auto">
            <a:xfrm>
              <a:off x="9183688" y="4119563"/>
              <a:ext cx="0" cy="61912"/>
            </a:xfrm>
            <a:custGeom>
              <a:avLst/>
              <a:gdLst>
                <a:gd name="T0" fmla="*/ 0 h 39"/>
                <a:gd name="T1" fmla="*/ 39 h 39"/>
                <a:gd name="T2" fmla="*/ 0 h 39"/>
              </a:gdLst>
              <a:ahLst/>
              <a:cxnLst>
                <a:cxn ang="0">
                  <a:pos x="0" y="T0"/>
                </a:cxn>
                <a:cxn ang="0">
                  <a:pos x="0" y="T1"/>
                </a:cxn>
                <a:cxn ang="0">
                  <a:pos x="0" y="T2"/>
                </a:cxn>
              </a:cxnLst>
              <a:rect l="0" t="0" r="r" b="b"/>
              <a:pathLst>
                <a:path h="39">
                  <a:moveTo>
                    <a:pt x="0" y="0"/>
                  </a:moveTo>
                  <a:lnTo>
                    <a:pt x="0" y="3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p>
          </p:txBody>
        </p:sp>
        <p:sp>
          <p:nvSpPr>
            <p:cNvPr id="33" name="Line 133"/>
            <p:cNvSpPr>
              <a:spLocks noChangeShapeType="1"/>
            </p:cNvSpPr>
            <p:nvPr/>
          </p:nvSpPr>
          <p:spPr bwMode="auto">
            <a:xfrm>
              <a:off x="9183688" y="4119563"/>
              <a:ext cx="0" cy="61912"/>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p>
          </p:txBody>
        </p:sp>
        <p:sp>
          <p:nvSpPr>
            <p:cNvPr id="34" name="Freeform 134"/>
            <p:cNvSpPr>
              <a:spLocks/>
            </p:cNvSpPr>
            <p:nvPr/>
          </p:nvSpPr>
          <p:spPr bwMode="auto">
            <a:xfrm>
              <a:off x="9172575" y="4108450"/>
              <a:ext cx="25400" cy="87312"/>
            </a:xfrm>
            <a:custGeom>
              <a:avLst/>
              <a:gdLst>
                <a:gd name="T0" fmla="*/ 3 w 7"/>
                <a:gd name="T1" fmla="*/ 23 h 23"/>
                <a:gd name="T2" fmla="*/ 0 w 7"/>
                <a:gd name="T3" fmla="*/ 19 h 23"/>
                <a:gd name="T4" fmla="*/ 0 w 7"/>
                <a:gd name="T5" fmla="*/ 3 h 23"/>
                <a:gd name="T6" fmla="*/ 3 w 7"/>
                <a:gd name="T7" fmla="*/ 0 h 23"/>
                <a:gd name="T8" fmla="*/ 7 w 7"/>
                <a:gd name="T9" fmla="*/ 3 h 23"/>
                <a:gd name="T10" fmla="*/ 7 w 7"/>
                <a:gd name="T11" fmla="*/ 19 h 23"/>
                <a:gd name="T12" fmla="*/ 3 w 7"/>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7" h="23">
                  <a:moveTo>
                    <a:pt x="3" y="23"/>
                  </a:moveTo>
                  <a:cubicBezTo>
                    <a:pt x="1" y="23"/>
                    <a:pt x="0" y="21"/>
                    <a:pt x="0" y="19"/>
                  </a:cubicBezTo>
                  <a:cubicBezTo>
                    <a:pt x="0" y="3"/>
                    <a:pt x="0" y="3"/>
                    <a:pt x="0" y="3"/>
                  </a:cubicBezTo>
                  <a:cubicBezTo>
                    <a:pt x="0" y="1"/>
                    <a:pt x="1" y="0"/>
                    <a:pt x="3" y="0"/>
                  </a:cubicBezTo>
                  <a:cubicBezTo>
                    <a:pt x="5" y="0"/>
                    <a:pt x="7" y="1"/>
                    <a:pt x="7" y="3"/>
                  </a:cubicBezTo>
                  <a:cubicBezTo>
                    <a:pt x="7" y="19"/>
                    <a:pt x="7" y="19"/>
                    <a:pt x="7" y="19"/>
                  </a:cubicBezTo>
                  <a:cubicBezTo>
                    <a:pt x="7" y="21"/>
                    <a:pt x="5"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p>
          </p:txBody>
        </p:sp>
      </p:grpSp>
      <p:sp>
        <p:nvSpPr>
          <p:cNvPr id="35" name="文本框 34"/>
          <p:cNvSpPr txBox="1"/>
          <p:nvPr/>
        </p:nvSpPr>
        <p:spPr>
          <a:xfrm>
            <a:off x="3261511" y="3923589"/>
            <a:ext cx="1220920" cy="30777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单用户账户</a:t>
            </a:r>
            <a:endParaRPr lang="zh-CN" altLang="en-US" sz="1400"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4682972" y="3339584"/>
            <a:ext cx="1063516" cy="523220"/>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rPr>
              <a:t> Active Directory</a:t>
            </a:r>
            <a:endParaRPr lang="zh-CN" altLang="en-US" sz="1400" dirty="0">
              <a:latin typeface="微软雅黑" panose="020B0503020204020204" pitchFamily="34" charset="-122"/>
              <a:ea typeface="微软雅黑" panose="020B0503020204020204" pitchFamily="34" charset="-122"/>
            </a:endParaRPr>
          </a:p>
        </p:txBody>
      </p:sp>
      <p:cxnSp>
        <p:nvCxnSpPr>
          <p:cNvPr id="37" name="直接连接符 36"/>
          <p:cNvCxnSpPr/>
          <p:nvPr/>
        </p:nvCxnSpPr>
        <p:spPr>
          <a:xfrm>
            <a:off x="3048116" y="4817332"/>
            <a:ext cx="586969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174467" y="4316213"/>
            <a:ext cx="0" cy="51829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6132513" y="4231366"/>
            <a:ext cx="6208" cy="585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089696" y="4231366"/>
            <a:ext cx="6208" cy="585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106670" y="4218661"/>
            <a:ext cx="6208" cy="585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8371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域账号常用操作</a:t>
            </a:r>
            <a:endParaRPr lang="zh-CN" altLang="en-US" dirty="0"/>
          </a:p>
        </p:txBody>
      </p:sp>
      <p:sp>
        <p:nvSpPr>
          <p:cNvPr id="6" name="文本占位符 5"/>
          <p:cNvSpPr>
            <a:spLocks noGrp="1"/>
          </p:cNvSpPr>
          <p:nvPr>
            <p:ph type="body" sz="quarter" idx="10"/>
          </p:nvPr>
        </p:nvSpPr>
        <p:spPr/>
        <p:txBody>
          <a:bodyPr/>
          <a:lstStyle/>
          <a:p>
            <a:r>
              <a:rPr lang="zh-CN" altLang="en-US" dirty="0"/>
              <a:t>添加到组</a:t>
            </a:r>
          </a:p>
          <a:p>
            <a:r>
              <a:rPr lang="zh-CN" altLang="en-US" dirty="0"/>
              <a:t>禁用账号</a:t>
            </a:r>
          </a:p>
          <a:p>
            <a:r>
              <a:rPr lang="zh-CN" altLang="en-US" dirty="0"/>
              <a:t>重设密码</a:t>
            </a:r>
          </a:p>
          <a:p>
            <a:r>
              <a:rPr lang="zh-CN" altLang="en-US" dirty="0"/>
              <a:t>移动</a:t>
            </a:r>
          </a:p>
          <a:p>
            <a:r>
              <a:rPr lang="zh-CN" altLang="en-US" dirty="0"/>
              <a:t>删除</a:t>
            </a:r>
          </a:p>
          <a:p>
            <a:r>
              <a:rPr lang="zh-CN" altLang="en-US" dirty="0"/>
              <a:t>重命名</a:t>
            </a:r>
          </a:p>
          <a:p>
            <a:endParaRPr lang="en-US" altLang="zh-CN" dirty="0"/>
          </a:p>
          <a:p>
            <a:endParaRPr lang="zh-CN" altLang="en-US" dirty="0">
              <a:effectLst/>
            </a:endParaRPr>
          </a:p>
        </p:txBody>
      </p:sp>
      <p:pic>
        <p:nvPicPr>
          <p:cNvPr id="2" name="图片 1"/>
          <p:cNvPicPr>
            <a:picLocks noChangeAspect="1"/>
          </p:cNvPicPr>
          <p:nvPr/>
        </p:nvPicPr>
        <p:blipFill>
          <a:blip r:embed="rId3"/>
          <a:stretch>
            <a:fillRect/>
          </a:stretch>
        </p:blipFill>
        <p:spPr>
          <a:xfrm>
            <a:off x="5604809" y="1233488"/>
            <a:ext cx="5880522" cy="4567846"/>
          </a:xfrm>
          <a:prstGeom prst="rect">
            <a:avLst/>
          </a:prstGeom>
          <a:ln>
            <a:solidFill>
              <a:schemeClr val="bg1">
                <a:lumMod val="85000"/>
              </a:schemeClr>
            </a:solidFill>
          </a:ln>
        </p:spPr>
      </p:pic>
    </p:spTree>
    <p:extLst>
      <p:ext uri="{BB962C8B-B14F-4D97-AF65-F5344CB8AC3E}">
        <p14:creationId xmlns:p14="http://schemas.microsoft.com/office/powerpoint/2010/main" val="6655615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用户域账号属性</a:t>
            </a:r>
          </a:p>
        </p:txBody>
      </p:sp>
      <p:pic>
        <p:nvPicPr>
          <p:cNvPr id="7" name="图片 6"/>
          <p:cNvPicPr>
            <a:picLocks noChangeAspect="1"/>
          </p:cNvPicPr>
          <p:nvPr/>
        </p:nvPicPr>
        <p:blipFill>
          <a:blip r:embed="rId3"/>
          <a:stretch>
            <a:fillRect/>
          </a:stretch>
        </p:blipFill>
        <p:spPr>
          <a:xfrm>
            <a:off x="1919536" y="1256260"/>
            <a:ext cx="3744416" cy="5134440"/>
          </a:xfrm>
          <a:prstGeom prst="rect">
            <a:avLst/>
          </a:prstGeom>
        </p:spPr>
      </p:pic>
      <p:pic>
        <p:nvPicPr>
          <p:cNvPr id="8" name="图片 7"/>
          <p:cNvPicPr>
            <a:picLocks noChangeAspect="1"/>
          </p:cNvPicPr>
          <p:nvPr/>
        </p:nvPicPr>
        <p:blipFill>
          <a:blip r:embed="rId4"/>
          <a:stretch>
            <a:fillRect/>
          </a:stretch>
        </p:blipFill>
        <p:spPr>
          <a:xfrm>
            <a:off x="6510600" y="1242438"/>
            <a:ext cx="3751446" cy="5148262"/>
          </a:xfrm>
          <a:prstGeom prst="rect">
            <a:avLst/>
          </a:prstGeom>
        </p:spPr>
      </p:pic>
    </p:spTree>
    <p:extLst>
      <p:ext uri="{BB962C8B-B14F-4D97-AF65-F5344CB8AC3E}">
        <p14:creationId xmlns:p14="http://schemas.microsoft.com/office/powerpoint/2010/main" val="16962320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查找用户域账号</a:t>
            </a:r>
            <a:endParaRPr lang="zh-CN" altLang="en-US" dirty="0"/>
          </a:p>
        </p:txBody>
      </p:sp>
      <p:pic>
        <p:nvPicPr>
          <p:cNvPr id="5" name="图片 4"/>
          <p:cNvPicPr>
            <a:picLocks noChangeAspect="1"/>
          </p:cNvPicPr>
          <p:nvPr/>
        </p:nvPicPr>
        <p:blipFill>
          <a:blip r:embed="rId3"/>
          <a:stretch>
            <a:fillRect/>
          </a:stretch>
        </p:blipFill>
        <p:spPr>
          <a:xfrm>
            <a:off x="6303296" y="1274895"/>
            <a:ext cx="5160839" cy="4985895"/>
          </a:xfrm>
          <a:prstGeom prst="rect">
            <a:avLst/>
          </a:prstGeom>
        </p:spPr>
      </p:pic>
      <p:pic>
        <p:nvPicPr>
          <p:cNvPr id="6" name="图片 5"/>
          <p:cNvPicPr>
            <a:picLocks noChangeAspect="1"/>
          </p:cNvPicPr>
          <p:nvPr/>
        </p:nvPicPr>
        <p:blipFill>
          <a:blip r:embed="rId4"/>
          <a:stretch>
            <a:fillRect/>
          </a:stretch>
        </p:blipFill>
        <p:spPr>
          <a:xfrm>
            <a:off x="1008063" y="1278184"/>
            <a:ext cx="4997281" cy="3680793"/>
          </a:xfrm>
          <a:prstGeom prst="rect">
            <a:avLst/>
          </a:prstGeom>
        </p:spPr>
      </p:pic>
    </p:spTree>
    <p:extLst>
      <p:ext uri="{BB962C8B-B14F-4D97-AF65-F5344CB8AC3E}">
        <p14:creationId xmlns:p14="http://schemas.microsoft.com/office/powerpoint/2010/main" val="31186770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用户组</a:t>
            </a:r>
          </a:p>
        </p:txBody>
      </p:sp>
      <p:sp>
        <p:nvSpPr>
          <p:cNvPr id="6" name="文本占位符 5"/>
          <p:cNvSpPr>
            <a:spLocks noGrp="1"/>
          </p:cNvSpPr>
          <p:nvPr>
            <p:ph type="body" sz="quarter" idx="10"/>
          </p:nvPr>
        </p:nvSpPr>
        <p:spPr/>
        <p:txBody>
          <a:bodyPr/>
          <a:lstStyle/>
          <a:p>
            <a:r>
              <a:rPr lang="zh-CN" altLang="en-US" dirty="0"/>
              <a:t>组是用户账号的逻辑的集合。</a:t>
            </a:r>
          </a:p>
          <a:p>
            <a:r>
              <a:rPr lang="zh-CN" altLang="en-US" dirty="0"/>
              <a:t>将用户账号分组管理，方便管理域内资源的访问权限。</a:t>
            </a:r>
          </a:p>
          <a:p>
            <a:endParaRPr lang="en-US" altLang="zh-CN" dirty="0"/>
          </a:p>
          <a:p>
            <a:endParaRPr lang="zh-CN" altLang="en-US" dirty="0">
              <a:effectLst/>
            </a:endParaRPr>
          </a:p>
        </p:txBody>
      </p:sp>
      <p:sp>
        <p:nvSpPr>
          <p:cNvPr id="8" name="圆角矩形 7"/>
          <p:cNvSpPr/>
          <p:nvPr/>
        </p:nvSpPr>
        <p:spPr>
          <a:xfrm>
            <a:off x="7464152" y="3429000"/>
            <a:ext cx="2481293" cy="15076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圆角矩形 8"/>
          <p:cNvSpPr/>
          <p:nvPr/>
        </p:nvSpPr>
        <p:spPr>
          <a:xfrm>
            <a:off x="4808337" y="3438661"/>
            <a:ext cx="1854493" cy="1287959"/>
          </a:xfrm>
          <a:prstGeom prst="roundRect">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圆角矩形 9"/>
          <p:cNvSpPr/>
          <p:nvPr/>
        </p:nvSpPr>
        <p:spPr>
          <a:xfrm>
            <a:off x="2072944" y="3471529"/>
            <a:ext cx="1878558" cy="13704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11" name="组合 127"/>
          <p:cNvGrpSpPr/>
          <p:nvPr/>
        </p:nvGrpSpPr>
        <p:grpSpPr>
          <a:xfrm>
            <a:off x="5815749" y="4040276"/>
            <a:ext cx="533675" cy="437250"/>
            <a:chOff x="-395354" y="3192471"/>
            <a:chExt cx="146049" cy="107950"/>
          </a:xfrm>
        </p:grpSpPr>
        <p:sp>
          <p:nvSpPr>
            <p:cNvPr id="12" name="Freeform 146"/>
            <p:cNvSpPr>
              <a:spLocks/>
            </p:cNvSpPr>
            <p:nvPr/>
          </p:nvSpPr>
          <p:spPr bwMode="auto">
            <a:xfrm>
              <a:off x="-395354" y="3200409"/>
              <a:ext cx="66675" cy="77788"/>
            </a:xfrm>
            <a:custGeom>
              <a:avLst/>
              <a:gdLst/>
              <a:ahLst/>
              <a:cxnLst>
                <a:cxn ang="0">
                  <a:pos x="42" y="35"/>
                </a:cxn>
                <a:cxn ang="0">
                  <a:pos x="42" y="35"/>
                </a:cxn>
                <a:cxn ang="0">
                  <a:pos x="38" y="33"/>
                </a:cxn>
                <a:cxn ang="0">
                  <a:pos x="32" y="32"/>
                </a:cxn>
                <a:cxn ang="0">
                  <a:pos x="32" y="32"/>
                </a:cxn>
                <a:cxn ang="0">
                  <a:pos x="30" y="31"/>
                </a:cxn>
                <a:cxn ang="0">
                  <a:pos x="29" y="29"/>
                </a:cxn>
                <a:cxn ang="0">
                  <a:pos x="29" y="27"/>
                </a:cxn>
                <a:cxn ang="0">
                  <a:pos x="30" y="26"/>
                </a:cxn>
                <a:cxn ang="0">
                  <a:pos x="30" y="26"/>
                </a:cxn>
                <a:cxn ang="0">
                  <a:pos x="34" y="20"/>
                </a:cxn>
                <a:cxn ang="0">
                  <a:pos x="35" y="12"/>
                </a:cxn>
                <a:cxn ang="0">
                  <a:pos x="35" y="12"/>
                </a:cxn>
                <a:cxn ang="0">
                  <a:pos x="34" y="8"/>
                </a:cxn>
                <a:cxn ang="0">
                  <a:pos x="32" y="4"/>
                </a:cxn>
                <a:cxn ang="0">
                  <a:pos x="29" y="2"/>
                </a:cxn>
                <a:cxn ang="0">
                  <a:pos x="24" y="0"/>
                </a:cxn>
                <a:cxn ang="0">
                  <a:pos x="24" y="0"/>
                </a:cxn>
                <a:cxn ang="0">
                  <a:pos x="21" y="2"/>
                </a:cxn>
                <a:cxn ang="0">
                  <a:pos x="17" y="4"/>
                </a:cxn>
                <a:cxn ang="0">
                  <a:pos x="15" y="8"/>
                </a:cxn>
                <a:cxn ang="0">
                  <a:pos x="13" y="12"/>
                </a:cxn>
                <a:cxn ang="0">
                  <a:pos x="13" y="12"/>
                </a:cxn>
                <a:cxn ang="0">
                  <a:pos x="15" y="20"/>
                </a:cxn>
                <a:cxn ang="0">
                  <a:pos x="18" y="26"/>
                </a:cxn>
                <a:cxn ang="0">
                  <a:pos x="18" y="26"/>
                </a:cxn>
                <a:cxn ang="0">
                  <a:pos x="18" y="26"/>
                </a:cxn>
                <a:cxn ang="0">
                  <a:pos x="19" y="27"/>
                </a:cxn>
                <a:cxn ang="0">
                  <a:pos x="19" y="29"/>
                </a:cxn>
                <a:cxn ang="0">
                  <a:pos x="19" y="31"/>
                </a:cxn>
                <a:cxn ang="0">
                  <a:pos x="17" y="32"/>
                </a:cxn>
                <a:cxn ang="0">
                  <a:pos x="17" y="32"/>
                </a:cxn>
                <a:cxn ang="0">
                  <a:pos x="10" y="34"/>
                </a:cxn>
                <a:cxn ang="0">
                  <a:pos x="5" y="37"/>
                </a:cxn>
                <a:cxn ang="0">
                  <a:pos x="1" y="40"/>
                </a:cxn>
                <a:cxn ang="0">
                  <a:pos x="0" y="43"/>
                </a:cxn>
                <a:cxn ang="0">
                  <a:pos x="0" y="43"/>
                </a:cxn>
                <a:cxn ang="0">
                  <a:pos x="0" y="45"/>
                </a:cxn>
                <a:cxn ang="0">
                  <a:pos x="1" y="46"/>
                </a:cxn>
                <a:cxn ang="0">
                  <a:pos x="6" y="47"/>
                </a:cxn>
                <a:cxn ang="0">
                  <a:pos x="12" y="49"/>
                </a:cxn>
                <a:cxn ang="0">
                  <a:pos x="21" y="49"/>
                </a:cxn>
              </a:cxnLst>
              <a:rect l="0" t="0" r="r" b="b"/>
              <a:pathLst>
                <a:path w="42" h="49">
                  <a:moveTo>
                    <a:pt x="42" y="35"/>
                  </a:moveTo>
                  <a:lnTo>
                    <a:pt x="42" y="35"/>
                  </a:lnTo>
                  <a:lnTo>
                    <a:pt x="38" y="33"/>
                  </a:lnTo>
                  <a:lnTo>
                    <a:pt x="32" y="32"/>
                  </a:lnTo>
                  <a:lnTo>
                    <a:pt x="32" y="32"/>
                  </a:lnTo>
                  <a:lnTo>
                    <a:pt x="30" y="31"/>
                  </a:lnTo>
                  <a:lnTo>
                    <a:pt x="29" y="29"/>
                  </a:lnTo>
                  <a:lnTo>
                    <a:pt x="29" y="27"/>
                  </a:lnTo>
                  <a:lnTo>
                    <a:pt x="30" y="26"/>
                  </a:lnTo>
                  <a:lnTo>
                    <a:pt x="30" y="26"/>
                  </a:lnTo>
                  <a:lnTo>
                    <a:pt x="34" y="20"/>
                  </a:lnTo>
                  <a:lnTo>
                    <a:pt x="35" y="12"/>
                  </a:lnTo>
                  <a:lnTo>
                    <a:pt x="35" y="12"/>
                  </a:lnTo>
                  <a:lnTo>
                    <a:pt x="34" y="8"/>
                  </a:lnTo>
                  <a:lnTo>
                    <a:pt x="32" y="4"/>
                  </a:lnTo>
                  <a:lnTo>
                    <a:pt x="29" y="2"/>
                  </a:lnTo>
                  <a:lnTo>
                    <a:pt x="24" y="0"/>
                  </a:lnTo>
                  <a:lnTo>
                    <a:pt x="24" y="0"/>
                  </a:lnTo>
                  <a:lnTo>
                    <a:pt x="21" y="2"/>
                  </a:lnTo>
                  <a:lnTo>
                    <a:pt x="17" y="4"/>
                  </a:lnTo>
                  <a:lnTo>
                    <a:pt x="15" y="8"/>
                  </a:lnTo>
                  <a:lnTo>
                    <a:pt x="13" y="12"/>
                  </a:lnTo>
                  <a:lnTo>
                    <a:pt x="13" y="12"/>
                  </a:lnTo>
                  <a:lnTo>
                    <a:pt x="15" y="20"/>
                  </a:lnTo>
                  <a:lnTo>
                    <a:pt x="18" y="26"/>
                  </a:lnTo>
                  <a:lnTo>
                    <a:pt x="18" y="26"/>
                  </a:lnTo>
                  <a:lnTo>
                    <a:pt x="18" y="26"/>
                  </a:lnTo>
                  <a:lnTo>
                    <a:pt x="19" y="27"/>
                  </a:lnTo>
                  <a:lnTo>
                    <a:pt x="19" y="29"/>
                  </a:lnTo>
                  <a:lnTo>
                    <a:pt x="19" y="31"/>
                  </a:lnTo>
                  <a:lnTo>
                    <a:pt x="17" y="32"/>
                  </a:lnTo>
                  <a:lnTo>
                    <a:pt x="17" y="32"/>
                  </a:lnTo>
                  <a:lnTo>
                    <a:pt x="10" y="34"/>
                  </a:lnTo>
                  <a:lnTo>
                    <a:pt x="5" y="37"/>
                  </a:lnTo>
                  <a:lnTo>
                    <a:pt x="1" y="40"/>
                  </a:lnTo>
                  <a:lnTo>
                    <a:pt x="0" y="43"/>
                  </a:lnTo>
                  <a:lnTo>
                    <a:pt x="0" y="43"/>
                  </a:lnTo>
                  <a:lnTo>
                    <a:pt x="0" y="45"/>
                  </a:lnTo>
                  <a:lnTo>
                    <a:pt x="1" y="46"/>
                  </a:lnTo>
                  <a:lnTo>
                    <a:pt x="6" y="47"/>
                  </a:lnTo>
                  <a:lnTo>
                    <a:pt x="12" y="49"/>
                  </a:lnTo>
                  <a:lnTo>
                    <a:pt x="21" y="49"/>
                  </a:lnTo>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3" name="Freeform 147"/>
            <p:cNvSpPr>
              <a:spLocks/>
            </p:cNvSpPr>
            <p:nvPr/>
          </p:nvSpPr>
          <p:spPr bwMode="auto">
            <a:xfrm>
              <a:off x="-357255" y="3192471"/>
              <a:ext cx="107950" cy="107950"/>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14" name="组合 127"/>
          <p:cNvGrpSpPr/>
          <p:nvPr/>
        </p:nvGrpSpPr>
        <p:grpSpPr>
          <a:xfrm>
            <a:off x="5135811" y="4035600"/>
            <a:ext cx="530767" cy="401792"/>
            <a:chOff x="-395354" y="3192471"/>
            <a:chExt cx="146049" cy="107950"/>
          </a:xfrm>
        </p:grpSpPr>
        <p:sp>
          <p:nvSpPr>
            <p:cNvPr id="15" name="Freeform 146"/>
            <p:cNvSpPr>
              <a:spLocks/>
            </p:cNvSpPr>
            <p:nvPr/>
          </p:nvSpPr>
          <p:spPr bwMode="auto">
            <a:xfrm>
              <a:off x="-395354" y="3200409"/>
              <a:ext cx="66675" cy="77788"/>
            </a:xfrm>
            <a:custGeom>
              <a:avLst/>
              <a:gdLst/>
              <a:ahLst/>
              <a:cxnLst>
                <a:cxn ang="0">
                  <a:pos x="42" y="35"/>
                </a:cxn>
                <a:cxn ang="0">
                  <a:pos x="42" y="35"/>
                </a:cxn>
                <a:cxn ang="0">
                  <a:pos x="38" y="33"/>
                </a:cxn>
                <a:cxn ang="0">
                  <a:pos x="32" y="32"/>
                </a:cxn>
                <a:cxn ang="0">
                  <a:pos x="32" y="32"/>
                </a:cxn>
                <a:cxn ang="0">
                  <a:pos x="30" y="31"/>
                </a:cxn>
                <a:cxn ang="0">
                  <a:pos x="29" y="29"/>
                </a:cxn>
                <a:cxn ang="0">
                  <a:pos x="29" y="27"/>
                </a:cxn>
                <a:cxn ang="0">
                  <a:pos x="30" y="26"/>
                </a:cxn>
                <a:cxn ang="0">
                  <a:pos x="30" y="26"/>
                </a:cxn>
                <a:cxn ang="0">
                  <a:pos x="34" y="20"/>
                </a:cxn>
                <a:cxn ang="0">
                  <a:pos x="35" y="12"/>
                </a:cxn>
                <a:cxn ang="0">
                  <a:pos x="35" y="12"/>
                </a:cxn>
                <a:cxn ang="0">
                  <a:pos x="34" y="8"/>
                </a:cxn>
                <a:cxn ang="0">
                  <a:pos x="32" y="4"/>
                </a:cxn>
                <a:cxn ang="0">
                  <a:pos x="29" y="2"/>
                </a:cxn>
                <a:cxn ang="0">
                  <a:pos x="24" y="0"/>
                </a:cxn>
                <a:cxn ang="0">
                  <a:pos x="24" y="0"/>
                </a:cxn>
                <a:cxn ang="0">
                  <a:pos x="21" y="2"/>
                </a:cxn>
                <a:cxn ang="0">
                  <a:pos x="17" y="4"/>
                </a:cxn>
                <a:cxn ang="0">
                  <a:pos x="15" y="8"/>
                </a:cxn>
                <a:cxn ang="0">
                  <a:pos x="13" y="12"/>
                </a:cxn>
                <a:cxn ang="0">
                  <a:pos x="13" y="12"/>
                </a:cxn>
                <a:cxn ang="0">
                  <a:pos x="15" y="20"/>
                </a:cxn>
                <a:cxn ang="0">
                  <a:pos x="18" y="26"/>
                </a:cxn>
                <a:cxn ang="0">
                  <a:pos x="18" y="26"/>
                </a:cxn>
                <a:cxn ang="0">
                  <a:pos x="18" y="26"/>
                </a:cxn>
                <a:cxn ang="0">
                  <a:pos x="19" y="27"/>
                </a:cxn>
                <a:cxn ang="0">
                  <a:pos x="19" y="29"/>
                </a:cxn>
                <a:cxn ang="0">
                  <a:pos x="19" y="31"/>
                </a:cxn>
                <a:cxn ang="0">
                  <a:pos x="17" y="32"/>
                </a:cxn>
                <a:cxn ang="0">
                  <a:pos x="17" y="32"/>
                </a:cxn>
                <a:cxn ang="0">
                  <a:pos x="10" y="34"/>
                </a:cxn>
                <a:cxn ang="0">
                  <a:pos x="5" y="37"/>
                </a:cxn>
                <a:cxn ang="0">
                  <a:pos x="1" y="40"/>
                </a:cxn>
                <a:cxn ang="0">
                  <a:pos x="0" y="43"/>
                </a:cxn>
                <a:cxn ang="0">
                  <a:pos x="0" y="43"/>
                </a:cxn>
                <a:cxn ang="0">
                  <a:pos x="0" y="45"/>
                </a:cxn>
                <a:cxn ang="0">
                  <a:pos x="1" y="46"/>
                </a:cxn>
                <a:cxn ang="0">
                  <a:pos x="6" y="47"/>
                </a:cxn>
                <a:cxn ang="0">
                  <a:pos x="12" y="49"/>
                </a:cxn>
                <a:cxn ang="0">
                  <a:pos x="21" y="49"/>
                </a:cxn>
              </a:cxnLst>
              <a:rect l="0" t="0" r="r" b="b"/>
              <a:pathLst>
                <a:path w="42" h="49">
                  <a:moveTo>
                    <a:pt x="42" y="35"/>
                  </a:moveTo>
                  <a:lnTo>
                    <a:pt x="42" y="35"/>
                  </a:lnTo>
                  <a:lnTo>
                    <a:pt x="38" y="33"/>
                  </a:lnTo>
                  <a:lnTo>
                    <a:pt x="32" y="32"/>
                  </a:lnTo>
                  <a:lnTo>
                    <a:pt x="32" y="32"/>
                  </a:lnTo>
                  <a:lnTo>
                    <a:pt x="30" y="31"/>
                  </a:lnTo>
                  <a:lnTo>
                    <a:pt x="29" y="29"/>
                  </a:lnTo>
                  <a:lnTo>
                    <a:pt x="29" y="27"/>
                  </a:lnTo>
                  <a:lnTo>
                    <a:pt x="30" y="26"/>
                  </a:lnTo>
                  <a:lnTo>
                    <a:pt x="30" y="26"/>
                  </a:lnTo>
                  <a:lnTo>
                    <a:pt x="34" y="20"/>
                  </a:lnTo>
                  <a:lnTo>
                    <a:pt x="35" y="12"/>
                  </a:lnTo>
                  <a:lnTo>
                    <a:pt x="35" y="12"/>
                  </a:lnTo>
                  <a:lnTo>
                    <a:pt x="34" y="8"/>
                  </a:lnTo>
                  <a:lnTo>
                    <a:pt x="32" y="4"/>
                  </a:lnTo>
                  <a:lnTo>
                    <a:pt x="29" y="2"/>
                  </a:lnTo>
                  <a:lnTo>
                    <a:pt x="24" y="0"/>
                  </a:lnTo>
                  <a:lnTo>
                    <a:pt x="24" y="0"/>
                  </a:lnTo>
                  <a:lnTo>
                    <a:pt x="21" y="2"/>
                  </a:lnTo>
                  <a:lnTo>
                    <a:pt x="17" y="4"/>
                  </a:lnTo>
                  <a:lnTo>
                    <a:pt x="15" y="8"/>
                  </a:lnTo>
                  <a:lnTo>
                    <a:pt x="13" y="12"/>
                  </a:lnTo>
                  <a:lnTo>
                    <a:pt x="13" y="12"/>
                  </a:lnTo>
                  <a:lnTo>
                    <a:pt x="15" y="20"/>
                  </a:lnTo>
                  <a:lnTo>
                    <a:pt x="18" y="26"/>
                  </a:lnTo>
                  <a:lnTo>
                    <a:pt x="18" y="26"/>
                  </a:lnTo>
                  <a:lnTo>
                    <a:pt x="18" y="26"/>
                  </a:lnTo>
                  <a:lnTo>
                    <a:pt x="19" y="27"/>
                  </a:lnTo>
                  <a:lnTo>
                    <a:pt x="19" y="29"/>
                  </a:lnTo>
                  <a:lnTo>
                    <a:pt x="19" y="31"/>
                  </a:lnTo>
                  <a:lnTo>
                    <a:pt x="17" y="32"/>
                  </a:lnTo>
                  <a:lnTo>
                    <a:pt x="17" y="32"/>
                  </a:lnTo>
                  <a:lnTo>
                    <a:pt x="10" y="34"/>
                  </a:lnTo>
                  <a:lnTo>
                    <a:pt x="5" y="37"/>
                  </a:lnTo>
                  <a:lnTo>
                    <a:pt x="1" y="40"/>
                  </a:lnTo>
                  <a:lnTo>
                    <a:pt x="0" y="43"/>
                  </a:lnTo>
                  <a:lnTo>
                    <a:pt x="0" y="43"/>
                  </a:lnTo>
                  <a:lnTo>
                    <a:pt x="0" y="45"/>
                  </a:lnTo>
                  <a:lnTo>
                    <a:pt x="1" y="46"/>
                  </a:lnTo>
                  <a:lnTo>
                    <a:pt x="6" y="47"/>
                  </a:lnTo>
                  <a:lnTo>
                    <a:pt x="12" y="49"/>
                  </a:lnTo>
                  <a:lnTo>
                    <a:pt x="21" y="49"/>
                  </a:lnTo>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6" name="Freeform 147"/>
            <p:cNvSpPr>
              <a:spLocks/>
            </p:cNvSpPr>
            <p:nvPr/>
          </p:nvSpPr>
          <p:spPr bwMode="auto">
            <a:xfrm>
              <a:off x="-357255" y="3192471"/>
              <a:ext cx="107950" cy="107950"/>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sp>
        <p:nvSpPr>
          <p:cNvPr id="17" name="文本框 16"/>
          <p:cNvSpPr txBox="1"/>
          <p:nvPr/>
        </p:nvSpPr>
        <p:spPr>
          <a:xfrm>
            <a:off x="2669936" y="3413476"/>
            <a:ext cx="843629" cy="30777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用户</a:t>
            </a:r>
            <a:endParaRPr lang="zh-CN" altLang="en-US" sz="14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5505795" y="3435150"/>
            <a:ext cx="843629"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组</a:t>
            </a:r>
          </a:p>
        </p:txBody>
      </p:sp>
      <p:sp>
        <p:nvSpPr>
          <p:cNvPr id="19" name="右箭头 18"/>
          <p:cNvSpPr/>
          <p:nvPr/>
        </p:nvSpPr>
        <p:spPr>
          <a:xfrm>
            <a:off x="4120823" y="3957911"/>
            <a:ext cx="611765" cy="340525"/>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0" name="右箭头 19"/>
          <p:cNvSpPr/>
          <p:nvPr/>
        </p:nvSpPr>
        <p:spPr>
          <a:xfrm rot="10800000">
            <a:off x="6741314" y="3957910"/>
            <a:ext cx="611765" cy="361692"/>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1" name="文本框 20"/>
          <p:cNvSpPr txBox="1"/>
          <p:nvPr/>
        </p:nvSpPr>
        <p:spPr>
          <a:xfrm>
            <a:off x="8345736" y="3410361"/>
            <a:ext cx="933485" cy="30777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共享资源</a:t>
            </a:r>
            <a:endParaRPr lang="zh-CN" altLang="en-US" sz="1400" dirty="0">
              <a:latin typeface="微软雅黑" panose="020B0503020204020204" pitchFamily="34" charset="-122"/>
              <a:ea typeface="微软雅黑" panose="020B0503020204020204" pitchFamily="34" charset="-122"/>
            </a:endParaRPr>
          </a:p>
        </p:txBody>
      </p:sp>
      <p:grpSp>
        <p:nvGrpSpPr>
          <p:cNvPr id="22" name="组合 19618"/>
          <p:cNvGrpSpPr/>
          <p:nvPr/>
        </p:nvGrpSpPr>
        <p:grpSpPr>
          <a:xfrm>
            <a:off x="7734583" y="3759309"/>
            <a:ext cx="611153" cy="437552"/>
            <a:chOff x="6229350" y="2425701"/>
            <a:chExt cx="563563" cy="395287"/>
          </a:xfrm>
          <a:solidFill>
            <a:srgbClr val="3C3C3B"/>
          </a:solidFill>
        </p:grpSpPr>
        <p:sp>
          <p:nvSpPr>
            <p:cNvPr id="23" name="Freeform 135"/>
            <p:cNvSpPr>
              <a:spLocks/>
            </p:cNvSpPr>
            <p:nvPr/>
          </p:nvSpPr>
          <p:spPr bwMode="auto">
            <a:xfrm>
              <a:off x="6691313" y="2732088"/>
              <a:ext cx="101600" cy="76200"/>
            </a:xfrm>
            <a:custGeom>
              <a:avLst/>
              <a:gdLst>
                <a:gd name="T0" fmla="*/ 94 w 120"/>
                <a:gd name="T1" fmla="*/ 90 h 90"/>
                <a:gd name="T2" fmla="*/ 94 w 120"/>
                <a:gd name="T3" fmla="*/ 90 h 90"/>
                <a:gd name="T4" fmla="*/ 0 w 120"/>
                <a:gd name="T5" fmla="*/ 90 h 90"/>
                <a:gd name="T6" fmla="*/ 0 w 120"/>
                <a:gd name="T7" fmla="*/ 65 h 90"/>
                <a:gd name="T8" fmla="*/ 94 w 120"/>
                <a:gd name="T9" fmla="*/ 65 h 90"/>
                <a:gd name="T10" fmla="*/ 95 w 120"/>
                <a:gd name="T11" fmla="*/ 64 h 90"/>
                <a:gd name="T12" fmla="*/ 95 w 120"/>
                <a:gd name="T13" fmla="*/ 0 h 90"/>
                <a:gd name="T14" fmla="*/ 120 w 120"/>
                <a:gd name="T15" fmla="*/ 0 h 90"/>
                <a:gd name="T16" fmla="*/ 120 w 120"/>
                <a:gd name="T17" fmla="*/ 64 h 90"/>
                <a:gd name="T18" fmla="*/ 94 w 120"/>
                <a:gd name="T1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90">
                  <a:moveTo>
                    <a:pt x="94" y="90"/>
                  </a:moveTo>
                  <a:lnTo>
                    <a:pt x="94" y="90"/>
                  </a:lnTo>
                  <a:lnTo>
                    <a:pt x="0" y="90"/>
                  </a:lnTo>
                  <a:lnTo>
                    <a:pt x="0" y="65"/>
                  </a:lnTo>
                  <a:lnTo>
                    <a:pt x="94" y="65"/>
                  </a:lnTo>
                  <a:cubicBezTo>
                    <a:pt x="94" y="65"/>
                    <a:pt x="95" y="65"/>
                    <a:pt x="95" y="64"/>
                  </a:cubicBezTo>
                  <a:lnTo>
                    <a:pt x="95" y="0"/>
                  </a:lnTo>
                  <a:lnTo>
                    <a:pt x="120" y="0"/>
                  </a:lnTo>
                  <a:lnTo>
                    <a:pt x="120" y="64"/>
                  </a:lnTo>
                  <a:cubicBezTo>
                    <a:pt x="120" y="78"/>
                    <a:pt x="108" y="90"/>
                    <a:pt x="94" y="90"/>
                  </a:cubicBezTo>
                  <a:close/>
                </a:path>
              </a:pathLst>
            </a:custGeom>
            <a:grpFill/>
            <a:ln w="0">
              <a:noFill/>
              <a:prstDash val="solid"/>
              <a:round/>
              <a:headEnd/>
              <a:tailEnd/>
            </a:ln>
          </p:spPr>
          <p:txBody>
            <a:bodyPr/>
            <a:lstStyle/>
            <a:p>
              <a:pPr defTabSz="543689">
                <a:defRPr/>
              </a:pPr>
              <a:endParaRPr lang="zh-CN" altLang="en-US" sz="3201"/>
            </a:p>
          </p:txBody>
        </p:sp>
        <p:sp>
          <p:nvSpPr>
            <p:cNvPr id="24" name="Freeform 136"/>
            <p:cNvSpPr>
              <a:spLocks/>
            </p:cNvSpPr>
            <p:nvPr/>
          </p:nvSpPr>
          <p:spPr bwMode="auto">
            <a:xfrm>
              <a:off x="6229350" y="2425701"/>
              <a:ext cx="563563" cy="382588"/>
            </a:xfrm>
            <a:custGeom>
              <a:avLst/>
              <a:gdLst>
                <a:gd name="T0" fmla="*/ 449 w 663"/>
                <a:gd name="T1" fmla="*/ 447 h 447"/>
                <a:gd name="T2" fmla="*/ 449 w 663"/>
                <a:gd name="T3" fmla="*/ 447 h 447"/>
                <a:gd name="T4" fmla="*/ 26 w 663"/>
                <a:gd name="T5" fmla="*/ 447 h 447"/>
                <a:gd name="T6" fmla="*/ 0 w 663"/>
                <a:gd name="T7" fmla="*/ 421 h 447"/>
                <a:gd name="T8" fmla="*/ 0 w 663"/>
                <a:gd name="T9" fmla="*/ 27 h 447"/>
                <a:gd name="T10" fmla="*/ 26 w 663"/>
                <a:gd name="T11" fmla="*/ 0 h 447"/>
                <a:gd name="T12" fmla="*/ 637 w 663"/>
                <a:gd name="T13" fmla="*/ 0 h 447"/>
                <a:gd name="T14" fmla="*/ 663 w 663"/>
                <a:gd name="T15" fmla="*/ 27 h 447"/>
                <a:gd name="T16" fmla="*/ 663 w 663"/>
                <a:gd name="T17" fmla="*/ 86 h 447"/>
                <a:gd name="T18" fmla="*/ 638 w 663"/>
                <a:gd name="T19" fmla="*/ 86 h 447"/>
                <a:gd name="T20" fmla="*/ 638 w 663"/>
                <a:gd name="T21" fmla="*/ 27 h 447"/>
                <a:gd name="T22" fmla="*/ 637 w 663"/>
                <a:gd name="T23" fmla="*/ 25 h 447"/>
                <a:gd name="T24" fmla="*/ 26 w 663"/>
                <a:gd name="T25" fmla="*/ 25 h 447"/>
                <a:gd name="T26" fmla="*/ 24 w 663"/>
                <a:gd name="T27" fmla="*/ 27 h 447"/>
                <a:gd name="T28" fmla="*/ 24 w 663"/>
                <a:gd name="T29" fmla="*/ 421 h 447"/>
                <a:gd name="T30" fmla="*/ 26 w 663"/>
                <a:gd name="T31" fmla="*/ 422 h 447"/>
                <a:gd name="T32" fmla="*/ 449 w 663"/>
                <a:gd name="T33" fmla="*/ 422 h 447"/>
                <a:gd name="T34" fmla="*/ 449 w 663"/>
                <a:gd name="T35"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3" h="447">
                  <a:moveTo>
                    <a:pt x="449" y="447"/>
                  </a:moveTo>
                  <a:lnTo>
                    <a:pt x="449" y="447"/>
                  </a:lnTo>
                  <a:lnTo>
                    <a:pt x="26" y="447"/>
                  </a:lnTo>
                  <a:cubicBezTo>
                    <a:pt x="11" y="447"/>
                    <a:pt x="0" y="435"/>
                    <a:pt x="0" y="421"/>
                  </a:cubicBezTo>
                  <a:lnTo>
                    <a:pt x="0" y="27"/>
                  </a:lnTo>
                  <a:cubicBezTo>
                    <a:pt x="0" y="12"/>
                    <a:pt x="11" y="0"/>
                    <a:pt x="26" y="0"/>
                  </a:cubicBezTo>
                  <a:lnTo>
                    <a:pt x="637" y="0"/>
                  </a:lnTo>
                  <a:cubicBezTo>
                    <a:pt x="651" y="0"/>
                    <a:pt x="663" y="12"/>
                    <a:pt x="663" y="27"/>
                  </a:cubicBezTo>
                  <a:lnTo>
                    <a:pt x="663" y="86"/>
                  </a:lnTo>
                  <a:lnTo>
                    <a:pt x="638" y="86"/>
                  </a:lnTo>
                  <a:lnTo>
                    <a:pt x="638" y="27"/>
                  </a:lnTo>
                  <a:cubicBezTo>
                    <a:pt x="638" y="26"/>
                    <a:pt x="637" y="25"/>
                    <a:pt x="637" y="25"/>
                  </a:cubicBezTo>
                  <a:lnTo>
                    <a:pt x="26" y="25"/>
                  </a:lnTo>
                  <a:cubicBezTo>
                    <a:pt x="25" y="25"/>
                    <a:pt x="24" y="26"/>
                    <a:pt x="24" y="27"/>
                  </a:cubicBezTo>
                  <a:lnTo>
                    <a:pt x="24" y="421"/>
                  </a:lnTo>
                  <a:cubicBezTo>
                    <a:pt x="24" y="422"/>
                    <a:pt x="25" y="422"/>
                    <a:pt x="26" y="422"/>
                  </a:cubicBezTo>
                  <a:lnTo>
                    <a:pt x="449" y="422"/>
                  </a:lnTo>
                  <a:lnTo>
                    <a:pt x="449" y="447"/>
                  </a:lnTo>
                  <a:close/>
                </a:path>
              </a:pathLst>
            </a:custGeom>
            <a:grpFill/>
            <a:ln w="0">
              <a:noFill/>
              <a:prstDash val="solid"/>
              <a:round/>
              <a:headEnd/>
              <a:tailEnd/>
            </a:ln>
          </p:spPr>
          <p:txBody>
            <a:bodyPr/>
            <a:lstStyle/>
            <a:p>
              <a:pPr defTabSz="543689">
                <a:defRPr/>
              </a:pPr>
              <a:endParaRPr lang="zh-CN" altLang="en-US" sz="3201"/>
            </a:p>
          </p:txBody>
        </p:sp>
        <p:sp>
          <p:nvSpPr>
            <p:cNvPr id="25" name="Freeform 137"/>
            <p:cNvSpPr>
              <a:spLocks/>
            </p:cNvSpPr>
            <p:nvPr/>
          </p:nvSpPr>
          <p:spPr bwMode="auto">
            <a:xfrm>
              <a:off x="6424613" y="2435226"/>
              <a:ext cx="87313" cy="365125"/>
            </a:xfrm>
            <a:custGeom>
              <a:avLst/>
              <a:gdLst>
                <a:gd name="T0" fmla="*/ 24 w 102"/>
                <a:gd name="T1" fmla="*/ 426 h 426"/>
                <a:gd name="T2" fmla="*/ 24 w 102"/>
                <a:gd name="T3" fmla="*/ 426 h 426"/>
                <a:gd name="T4" fmla="*/ 0 w 102"/>
                <a:gd name="T5" fmla="*/ 421 h 426"/>
                <a:gd name="T6" fmla="*/ 78 w 102"/>
                <a:gd name="T7" fmla="*/ 0 h 426"/>
                <a:gd name="T8" fmla="*/ 102 w 102"/>
                <a:gd name="T9" fmla="*/ 4 h 426"/>
                <a:gd name="T10" fmla="*/ 24 w 102"/>
                <a:gd name="T11" fmla="*/ 426 h 426"/>
              </a:gdLst>
              <a:ahLst/>
              <a:cxnLst>
                <a:cxn ang="0">
                  <a:pos x="T0" y="T1"/>
                </a:cxn>
                <a:cxn ang="0">
                  <a:pos x="T2" y="T3"/>
                </a:cxn>
                <a:cxn ang="0">
                  <a:pos x="T4" y="T5"/>
                </a:cxn>
                <a:cxn ang="0">
                  <a:pos x="T6" y="T7"/>
                </a:cxn>
                <a:cxn ang="0">
                  <a:pos x="T8" y="T9"/>
                </a:cxn>
                <a:cxn ang="0">
                  <a:pos x="T10" y="T11"/>
                </a:cxn>
              </a:cxnLst>
              <a:rect l="0" t="0" r="r" b="b"/>
              <a:pathLst>
                <a:path w="102" h="426">
                  <a:moveTo>
                    <a:pt x="24" y="426"/>
                  </a:moveTo>
                  <a:lnTo>
                    <a:pt x="24" y="426"/>
                  </a:lnTo>
                  <a:lnTo>
                    <a:pt x="0" y="421"/>
                  </a:lnTo>
                  <a:lnTo>
                    <a:pt x="78" y="0"/>
                  </a:lnTo>
                  <a:lnTo>
                    <a:pt x="102" y="4"/>
                  </a:lnTo>
                  <a:lnTo>
                    <a:pt x="24" y="426"/>
                  </a:lnTo>
                  <a:close/>
                </a:path>
              </a:pathLst>
            </a:custGeom>
            <a:grpFill/>
            <a:ln w="0">
              <a:noFill/>
              <a:prstDash val="solid"/>
              <a:round/>
              <a:headEnd/>
              <a:tailEnd/>
            </a:ln>
          </p:spPr>
          <p:txBody>
            <a:bodyPr/>
            <a:lstStyle/>
            <a:p>
              <a:pPr defTabSz="543689">
                <a:defRPr/>
              </a:pPr>
              <a:endParaRPr lang="zh-CN" altLang="en-US" sz="3201"/>
            </a:p>
          </p:txBody>
        </p:sp>
        <p:sp>
          <p:nvSpPr>
            <p:cNvPr id="26" name="Freeform 138"/>
            <p:cNvSpPr>
              <a:spLocks noEditPoints="1"/>
            </p:cNvSpPr>
            <p:nvPr/>
          </p:nvSpPr>
          <p:spPr bwMode="auto">
            <a:xfrm>
              <a:off x="6610350" y="2484438"/>
              <a:ext cx="96838" cy="114300"/>
            </a:xfrm>
            <a:custGeom>
              <a:avLst/>
              <a:gdLst>
                <a:gd name="T0" fmla="*/ 21 w 114"/>
                <a:gd name="T1" fmla="*/ 14 h 132"/>
                <a:gd name="T2" fmla="*/ 21 w 114"/>
                <a:gd name="T3" fmla="*/ 14 h 132"/>
                <a:gd name="T4" fmla="*/ 15 w 114"/>
                <a:gd name="T5" fmla="*/ 21 h 132"/>
                <a:gd name="T6" fmla="*/ 15 w 114"/>
                <a:gd name="T7" fmla="*/ 111 h 132"/>
                <a:gd name="T8" fmla="*/ 21 w 114"/>
                <a:gd name="T9" fmla="*/ 117 h 132"/>
                <a:gd name="T10" fmla="*/ 93 w 114"/>
                <a:gd name="T11" fmla="*/ 117 h 132"/>
                <a:gd name="T12" fmla="*/ 99 w 114"/>
                <a:gd name="T13" fmla="*/ 111 h 132"/>
                <a:gd name="T14" fmla="*/ 99 w 114"/>
                <a:gd name="T15" fmla="*/ 21 h 132"/>
                <a:gd name="T16" fmla="*/ 93 w 114"/>
                <a:gd name="T17" fmla="*/ 14 h 132"/>
                <a:gd name="T18" fmla="*/ 21 w 114"/>
                <a:gd name="T19" fmla="*/ 14 h 132"/>
                <a:gd name="T20" fmla="*/ 93 w 114"/>
                <a:gd name="T21" fmla="*/ 132 h 132"/>
                <a:gd name="T22" fmla="*/ 93 w 114"/>
                <a:gd name="T23" fmla="*/ 132 h 132"/>
                <a:gd name="T24" fmla="*/ 21 w 114"/>
                <a:gd name="T25" fmla="*/ 132 h 132"/>
                <a:gd name="T26" fmla="*/ 0 w 114"/>
                <a:gd name="T27" fmla="*/ 111 h 132"/>
                <a:gd name="T28" fmla="*/ 0 w 114"/>
                <a:gd name="T29" fmla="*/ 21 h 132"/>
                <a:gd name="T30" fmla="*/ 21 w 114"/>
                <a:gd name="T31" fmla="*/ 0 h 132"/>
                <a:gd name="T32" fmla="*/ 93 w 114"/>
                <a:gd name="T33" fmla="*/ 0 h 132"/>
                <a:gd name="T34" fmla="*/ 114 w 114"/>
                <a:gd name="T35" fmla="*/ 21 h 132"/>
                <a:gd name="T36" fmla="*/ 114 w 114"/>
                <a:gd name="T37" fmla="*/ 111 h 132"/>
                <a:gd name="T38" fmla="*/ 93 w 114"/>
                <a:gd name="T3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32">
                  <a:moveTo>
                    <a:pt x="21" y="14"/>
                  </a:moveTo>
                  <a:lnTo>
                    <a:pt x="21" y="14"/>
                  </a:lnTo>
                  <a:cubicBezTo>
                    <a:pt x="18" y="14"/>
                    <a:pt x="15" y="17"/>
                    <a:pt x="15" y="21"/>
                  </a:cubicBezTo>
                  <a:lnTo>
                    <a:pt x="15" y="111"/>
                  </a:lnTo>
                  <a:cubicBezTo>
                    <a:pt x="15" y="115"/>
                    <a:pt x="18" y="117"/>
                    <a:pt x="21" y="117"/>
                  </a:cubicBezTo>
                  <a:lnTo>
                    <a:pt x="93" y="117"/>
                  </a:lnTo>
                  <a:cubicBezTo>
                    <a:pt x="96" y="117"/>
                    <a:pt x="99" y="115"/>
                    <a:pt x="99" y="111"/>
                  </a:cubicBezTo>
                  <a:lnTo>
                    <a:pt x="99" y="21"/>
                  </a:lnTo>
                  <a:cubicBezTo>
                    <a:pt x="99" y="17"/>
                    <a:pt x="96" y="14"/>
                    <a:pt x="93" y="14"/>
                  </a:cubicBezTo>
                  <a:lnTo>
                    <a:pt x="21" y="14"/>
                  </a:lnTo>
                  <a:close/>
                  <a:moveTo>
                    <a:pt x="93" y="132"/>
                  </a:moveTo>
                  <a:lnTo>
                    <a:pt x="93" y="132"/>
                  </a:lnTo>
                  <a:lnTo>
                    <a:pt x="21" y="132"/>
                  </a:lnTo>
                  <a:cubicBezTo>
                    <a:pt x="10" y="132"/>
                    <a:pt x="0" y="123"/>
                    <a:pt x="0" y="111"/>
                  </a:cubicBezTo>
                  <a:lnTo>
                    <a:pt x="0" y="21"/>
                  </a:lnTo>
                  <a:cubicBezTo>
                    <a:pt x="0" y="9"/>
                    <a:pt x="10" y="0"/>
                    <a:pt x="21" y="0"/>
                  </a:cubicBezTo>
                  <a:lnTo>
                    <a:pt x="93" y="0"/>
                  </a:lnTo>
                  <a:cubicBezTo>
                    <a:pt x="105" y="0"/>
                    <a:pt x="114" y="9"/>
                    <a:pt x="114" y="21"/>
                  </a:cubicBezTo>
                  <a:lnTo>
                    <a:pt x="114" y="111"/>
                  </a:lnTo>
                  <a:cubicBezTo>
                    <a:pt x="114" y="123"/>
                    <a:pt x="105" y="132"/>
                    <a:pt x="93" y="132"/>
                  </a:cubicBezTo>
                  <a:close/>
                </a:path>
              </a:pathLst>
            </a:custGeom>
            <a:grpFill/>
            <a:ln w="0">
              <a:noFill/>
              <a:prstDash val="solid"/>
              <a:round/>
              <a:headEnd/>
              <a:tailEnd/>
            </a:ln>
          </p:spPr>
          <p:txBody>
            <a:bodyPr/>
            <a:lstStyle/>
            <a:p>
              <a:pPr defTabSz="543689">
                <a:defRPr/>
              </a:pPr>
              <a:endParaRPr lang="zh-CN" altLang="en-US" sz="3201"/>
            </a:p>
          </p:txBody>
        </p:sp>
        <p:sp>
          <p:nvSpPr>
            <p:cNvPr id="27" name="Freeform 139"/>
            <p:cNvSpPr>
              <a:spLocks/>
            </p:cNvSpPr>
            <p:nvPr/>
          </p:nvSpPr>
          <p:spPr bwMode="auto">
            <a:xfrm>
              <a:off x="6634163" y="2476501"/>
              <a:ext cx="7938" cy="19050"/>
            </a:xfrm>
            <a:custGeom>
              <a:avLst/>
              <a:gdLst>
                <a:gd name="T0" fmla="*/ 10 w 10"/>
                <a:gd name="T1" fmla="*/ 22 h 22"/>
                <a:gd name="T2" fmla="*/ 10 w 10"/>
                <a:gd name="T3" fmla="*/ 22 h 22"/>
                <a:gd name="T4" fmla="*/ 0 w 10"/>
                <a:gd name="T5" fmla="*/ 22 h 22"/>
                <a:gd name="T6" fmla="*/ 0 w 10"/>
                <a:gd name="T7" fmla="*/ 0 h 22"/>
                <a:gd name="T8" fmla="*/ 10 w 10"/>
                <a:gd name="T9" fmla="*/ 0 h 22"/>
                <a:gd name="T10" fmla="*/ 10 w 10"/>
                <a:gd name="T11" fmla="*/ 22 h 22"/>
              </a:gdLst>
              <a:ahLst/>
              <a:cxnLst>
                <a:cxn ang="0">
                  <a:pos x="T0" y="T1"/>
                </a:cxn>
                <a:cxn ang="0">
                  <a:pos x="T2" y="T3"/>
                </a:cxn>
                <a:cxn ang="0">
                  <a:pos x="T4" y="T5"/>
                </a:cxn>
                <a:cxn ang="0">
                  <a:pos x="T6" y="T7"/>
                </a:cxn>
                <a:cxn ang="0">
                  <a:pos x="T8" y="T9"/>
                </a:cxn>
                <a:cxn ang="0">
                  <a:pos x="T10" y="T11"/>
                </a:cxn>
              </a:cxnLst>
              <a:rect l="0" t="0" r="r" b="b"/>
              <a:pathLst>
                <a:path w="10" h="22">
                  <a:moveTo>
                    <a:pt x="10" y="22"/>
                  </a:moveTo>
                  <a:lnTo>
                    <a:pt x="10" y="22"/>
                  </a:lnTo>
                  <a:lnTo>
                    <a:pt x="0" y="22"/>
                  </a:lnTo>
                  <a:lnTo>
                    <a:pt x="0" y="0"/>
                  </a:lnTo>
                  <a:lnTo>
                    <a:pt x="10" y="0"/>
                  </a:lnTo>
                  <a:lnTo>
                    <a:pt x="10" y="22"/>
                  </a:lnTo>
                  <a:close/>
                </a:path>
              </a:pathLst>
            </a:custGeom>
            <a:grpFill/>
            <a:ln w="0">
              <a:noFill/>
              <a:prstDash val="solid"/>
              <a:round/>
              <a:headEnd/>
              <a:tailEnd/>
            </a:ln>
          </p:spPr>
          <p:txBody>
            <a:bodyPr/>
            <a:lstStyle/>
            <a:p>
              <a:pPr defTabSz="543689">
                <a:defRPr/>
              </a:pPr>
              <a:endParaRPr lang="zh-CN" altLang="en-US" sz="3201"/>
            </a:p>
          </p:txBody>
        </p:sp>
        <p:sp>
          <p:nvSpPr>
            <p:cNvPr id="28" name="Freeform 140"/>
            <p:cNvSpPr>
              <a:spLocks/>
            </p:cNvSpPr>
            <p:nvPr/>
          </p:nvSpPr>
          <p:spPr bwMode="auto">
            <a:xfrm>
              <a:off x="6654800" y="2476501"/>
              <a:ext cx="7938" cy="19050"/>
            </a:xfrm>
            <a:custGeom>
              <a:avLst/>
              <a:gdLst>
                <a:gd name="T0" fmla="*/ 10 w 10"/>
                <a:gd name="T1" fmla="*/ 22 h 22"/>
                <a:gd name="T2" fmla="*/ 10 w 10"/>
                <a:gd name="T3" fmla="*/ 22 h 22"/>
                <a:gd name="T4" fmla="*/ 0 w 10"/>
                <a:gd name="T5" fmla="*/ 22 h 22"/>
                <a:gd name="T6" fmla="*/ 0 w 10"/>
                <a:gd name="T7" fmla="*/ 0 h 22"/>
                <a:gd name="T8" fmla="*/ 10 w 10"/>
                <a:gd name="T9" fmla="*/ 0 h 22"/>
                <a:gd name="T10" fmla="*/ 10 w 10"/>
                <a:gd name="T11" fmla="*/ 22 h 22"/>
              </a:gdLst>
              <a:ahLst/>
              <a:cxnLst>
                <a:cxn ang="0">
                  <a:pos x="T0" y="T1"/>
                </a:cxn>
                <a:cxn ang="0">
                  <a:pos x="T2" y="T3"/>
                </a:cxn>
                <a:cxn ang="0">
                  <a:pos x="T4" y="T5"/>
                </a:cxn>
                <a:cxn ang="0">
                  <a:pos x="T6" y="T7"/>
                </a:cxn>
                <a:cxn ang="0">
                  <a:pos x="T8" y="T9"/>
                </a:cxn>
                <a:cxn ang="0">
                  <a:pos x="T10" y="T11"/>
                </a:cxn>
              </a:cxnLst>
              <a:rect l="0" t="0" r="r" b="b"/>
              <a:pathLst>
                <a:path w="10" h="22">
                  <a:moveTo>
                    <a:pt x="10" y="22"/>
                  </a:moveTo>
                  <a:lnTo>
                    <a:pt x="10" y="22"/>
                  </a:lnTo>
                  <a:lnTo>
                    <a:pt x="0" y="22"/>
                  </a:lnTo>
                  <a:lnTo>
                    <a:pt x="0" y="0"/>
                  </a:lnTo>
                  <a:lnTo>
                    <a:pt x="10" y="0"/>
                  </a:lnTo>
                  <a:lnTo>
                    <a:pt x="10" y="22"/>
                  </a:lnTo>
                  <a:close/>
                </a:path>
              </a:pathLst>
            </a:custGeom>
            <a:grpFill/>
            <a:ln w="0">
              <a:noFill/>
              <a:prstDash val="solid"/>
              <a:round/>
              <a:headEnd/>
              <a:tailEnd/>
            </a:ln>
          </p:spPr>
          <p:txBody>
            <a:bodyPr/>
            <a:lstStyle/>
            <a:p>
              <a:pPr defTabSz="543689">
                <a:defRPr/>
              </a:pPr>
              <a:endParaRPr lang="zh-CN" altLang="en-US" sz="3201"/>
            </a:p>
          </p:txBody>
        </p:sp>
        <p:sp>
          <p:nvSpPr>
            <p:cNvPr id="29" name="Freeform 141"/>
            <p:cNvSpPr>
              <a:spLocks/>
            </p:cNvSpPr>
            <p:nvPr/>
          </p:nvSpPr>
          <p:spPr bwMode="auto">
            <a:xfrm>
              <a:off x="6675438" y="2476501"/>
              <a:ext cx="7938" cy="19050"/>
            </a:xfrm>
            <a:custGeom>
              <a:avLst/>
              <a:gdLst>
                <a:gd name="T0" fmla="*/ 10 w 10"/>
                <a:gd name="T1" fmla="*/ 22 h 22"/>
                <a:gd name="T2" fmla="*/ 10 w 10"/>
                <a:gd name="T3" fmla="*/ 22 h 22"/>
                <a:gd name="T4" fmla="*/ 0 w 10"/>
                <a:gd name="T5" fmla="*/ 22 h 22"/>
                <a:gd name="T6" fmla="*/ 0 w 10"/>
                <a:gd name="T7" fmla="*/ 0 h 22"/>
                <a:gd name="T8" fmla="*/ 10 w 10"/>
                <a:gd name="T9" fmla="*/ 0 h 22"/>
                <a:gd name="T10" fmla="*/ 10 w 10"/>
                <a:gd name="T11" fmla="*/ 22 h 22"/>
              </a:gdLst>
              <a:ahLst/>
              <a:cxnLst>
                <a:cxn ang="0">
                  <a:pos x="T0" y="T1"/>
                </a:cxn>
                <a:cxn ang="0">
                  <a:pos x="T2" y="T3"/>
                </a:cxn>
                <a:cxn ang="0">
                  <a:pos x="T4" y="T5"/>
                </a:cxn>
                <a:cxn ang="0">
                  <a:pos x="T6" y="T7"/>
                </a:cxn>
                <a:cxn ang="0">
                  <a:pos x="T8" y="T9"/>
                </a:cxn>
                <a:cxn ang="0">
                  <a:pos x="T10" y="T11"/>
                </a:cxn>
              </a:cxnLst>
              <a:rect l="0" t="0" r="r" b="b"/>
              <a:pathLst>
                <a:path w="10" h="22">
                  <a:moveTo>
                    <a:pt x="10" y="22"/>
                  </a:moveTo>
                  <a:lnTo>
                    <a:pt x="10" y="22"/>
                  </a:lnTo>
                  <a:lnTo>
                    <a:pt x="0" y="22"/>
                  </a:lnTo>
                  <a:lnTo>
                    <a:pt x="0" y="0"/>
                  </a:lnTo>
                  <a:lnTo>
                    <a:pt x="10" y="0"/>
                  </a:lnTo>
                  <a:lnTo>
                    <a:pt x="10" y="22"/>
                  </a:lnTo>
                  <a:close/>
                </a:path>
              </a:pathLst>
            </a:custGeom>
            <a:grpFill/>
            <a:ln w="0">
              <a:noFill/>
              <a:prstDash val="solid"/>
              <a:round/>
              <a:headEnd/>
              <a:tailEnd/>
            </a:ln>
          </p:spPr>
          <p:txBody>
            <a:bodyPr/>
            <a:lstStyle/>
            <a:p>
              <a:pPr defTabSz="543689">
                <a:defRPr/>
              </a:pPr>
              <a:endParaRPr lang="zh-CN" altLang="en-US" sz="3201"/>
            </a:p>
          </p:txBody>
        </p:sp>
        <p:sp>
          <p:nvSpPr>
            <p:cNvPr id="30" name="Freeform 142"/>
            <p:cNvSpPr>
              <a:spLocks/>
            </p:cNvSpPr>
            <p:nvPr/>
          </p:nvSpPr>
          <p:spPr bwMode="auto">
            <a:xfrm>
              <a:off x="6634163" y="2592388"/>
              <a:ext cx="7938" cy="14288"/>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grpFill/>
            <a:ln w="0">
              <a:noFill/>
              <a:prstDash val="solid"/>
              <a:round/>
              <a:headEnd/>
              <a:tailEnd/>
            </a:ln>
          </p:spPr>
          <p:txBody>
            <a:bodyPr/>
            <a:lstStyle/>
            <a:p>
              <a:pPr defTabSz="543689">
                <a:defRPr/>
              </a:pPr>
              <a:endParaRPr lang="zh-CN" altLang="en-US" sz="3201"/>
            </a:p>
          </p:txBody>
        </p:sp>
        <p:sp>
          <p:nvSpPr>
            <p:cNvPr id="31" name="Freeform 143"/>
            <p:cNvSpPr>
              <a:spLocks/>
            </p:cNvSpPr>
            <p:nvPr/>
          </p:nvSpPr>
          <p:spPr bwMode="auto">
            <a:xfrm>
              <a:off x="6654800" y="2592388"/>
              <a:ext cx="7938" cy="14288"/>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grpFill/>
            <a:ln w="0">
              <a:noFill/>
              <a:prstDash val="solid"/>
              <a:round/>
              <a:headEnd/>
              <a:tailEnd/>
            </a:ln>
          </p:spPr>
          <p:txBody>
            <a:bodyPr/>
            <a:lstStyle/>
            <a:p>
              <a:pPr defTabSz="543689">
                <a:defRPr/>
              </a:pPr>
              <a:endParaRPr lang="zh-CN" altLang="en-US" sz="3201"/>
            </a:p>
          </p:txBody>
        </p:sp>
        <p:sp>
          <p:nvSpPr>
            <p:cNvPr id="32" name="Freeform 144"/>
            <p:cNvSpPr>
              <a:spLocks/>
            </p:cNvSpPr>
            <p:nvPr/>
          </p:nvSpPr>
          <p:spPr bwMode="auto">
            <a:xfrm>
              <a:off x="6675438" y="2592388"/>
              <a:ext cx="7938" cy="14288"/>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grpFill/>
            <a:ln w="0">
              <a:noFill/>
              <a:prstDash val="solid"/>
              <a:round/>
              <a:headEnd/>
              <a:tailEnd/>
            </a:ln>
          </p:spPr>
          <p:txBody>
            <a:bodyPr/>
            <a:lstStyle/>
            <a:p>
              <a:pPr defTabSz="543689">
                <a:defRPr/>
              </a:pPr>
              <a:endParaRPr lang="zh-CN" altLang="en-US" sz="3201"/>
            </a:p>
          </p:txBody>
        </p:sp>
        <p:sp>
          <p:nvSpPr>
            <p:cNvPr id="33" name="Freeform 145"/>
            <p:cNvSpPr>
              <a:spLocks noEditPoints="1"/>
            </p:cNvSpPr>
            <p:nvPr/>
          </p:nvSpPr>
          <p:spPr bwMode="auto">
            <a:xfrm>
              <a:off x="6610350" y="2638426"/>
              <a:ext cx="96838" cy="114300"/>
            </a:xfrm>
            <a:custGeom>
              <a:avLst/>
              <a:gdLst>
                <a:gd name="T0" fmla="*/ 21 w 114"/>
                <a:gd name="T1" fmla="*/ 15 h 133"/>
                <a:gd name="T2" fmla="*/ 21 w 114"/>
                <a:gd name="T3" fmla="*/ 15 h 133"/>
                <a:gd name="T4" fmla="*/ 15 w 114"/>
                <a:gd name="T5" fmla="*/ 21 h 133"/>
                <a:gd name="T6" fmla="*/ 15 w 114"/>
                <a:gd name="T7" fmla="*/ 112 h 133"/>
                <a:gd name="T8" fmla="*/ 21 w 114"/>
                <a:gd name="T9" fmla="*/ 118 h 133"/>
                <a:gd name="T10" fmla="*/ 93 w 114"/>
                <a:gd name="T11" fmla="*/ 118 h 133"/>
                <a:gd name="T12" fmla="*/ 99 w 114"/>
                <a:gd name="T13" fmla="*/ 112 h 133"/>
                <a:gd name="T14" fmla="*/ 99 w 114"/>
                <a:gd name="T15" fmla="*/ 21 h 133"/>
                <a:gd name="T16" fmla="*/ 93 w 114"/>
                <a:gd name="T17" fmla="*/ 15 h 133"/>
                <a:gd name="T18" fmla="*/ 21 w 114"/>
                <a:gd name="T19" fmla="*/ 15 h 133"/>
                <a:gd name="T20" fmla="*/ 93 w 114"/>
                <a:gd name="T21" fmla="*/ 133 h 133"/>
                <a:gd name="T22" fmla="*/ 93 w 114"/>
                <a:gd name="T23" fmla="*/ 133 h 133"/>
                <a:gd name="T24" fmla="*/ 21 w 114"/>
                <a:gd name="T25" fmla="*/ 133 h 133"/>
                <a:gd name="T26" fmla="*/ 0 w 114"/>
                <a:gd name="T27" fmla="*/ 112 h 133"/>
                <a:gd name="T28" fmla="*/ 0 w 114"/>
                <a:gd name="T29" fmla="*/ 21 h 133"/>
                <a:gd name="T30" fmla="*/ 21 w 114"/>
                <a:gd name="T31" fmla="*/ 0 h 133"/>
                <a:gd name="T32" fmla="*/ 93 w 114"/>
                <a:gd name="T33" fmla="*/ 0 h 133"/>
                <a:gd name="T34" fmla="*/ 114 w 114"/>
                <a:gd name="T35" fmla="*/ 21 h 133"/>
                <a:gd name="T36" fmla="*/ 114 w 114"/>
                <a:gd name="T37" fmla="*/ 112 h 133"/>
                <a:gd name="T38" fmla="*/ 93 w 114"/>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33">
                  <a:moveTo>
                    <a:pt x="21" y="15"/>
                  </a:moveTo>
                  <a:lnTo>
                    <a:pt x="21" y="15"/>
                  </a:lnTo>
                  <a:cubicBezTo>
                    <a:pt x="18" y="15"/>
                    <a:pt x="15" y="18"/>
                    <a:pt x="15" y="21"/>
                  </a:cubicBezTo>
                  <a:lnTo>
                    <a:pt x="15" y="112"/>
                  </a:lnTo>
                  <a:cubicBezTo>
                    <a:pt x="15" y="115"/>
                    <a:pt x="18" y="118"/>
                    <a:pt x="21" y="118"/>
                  </a:cubicBezTo>
                  <a:lnTo>
                    <a:pt x="93" y="118"/>
                  </a:lnTo>
                  <a:cubicBezTo>
                    <a:pt x="96" y="118"/>
                    <a:pt x="99" y="115"/>
                    <a:pt x="99" y="112"/>
                  </a:cubicBezTo>
                  <a:lnTo>
                    <a:pt x="99" y="21"/>
                  </a:lnTo>
                  <a:cubicBezTo>
                    <a:pt x="99" y="18"/>
                    <a:pt x="96" y="15"/>
                    <a:pt x="93" y="15"/>
                  </a:cubicBezTo>
                  <a:lnTo>
                    <a:pt x="21" y="15"/>
                  </a:lnTo>
                  <a:close/>
                  <a:moveTo>
                    <a:pt x="93" y="133"/>
                  </a:moveTo>
                  <a:lnTo>
                    <a:pt x="93" y="133"/>
                  </a:lnTo>
                  <a:lnTo>
                    <a:pt x="21" y="133"/>
                  </a:lnTo>
                  <a:cubicBezTo>
                    <a:pt x="10" y="133"/>
                    <a:pt x="0" y="123"/>
                    <a:pt x="0" y="112"/>
                  </a:cubicBezTo>
                  <a:lnTo>
                    <a:pt x="0" y="21"/>
                  </a:lnTo>
                  <a:cubicBezTo>
                    <a:pt x="0" y="10"/>
                    <a:pt x="10" y="0"/>
                    <a:pt x="21" y="0"/>
                  </a:cubicBezTo>
                  <a:lnTo>
                    <a:pt x="93" y="0"/>
                  </a:lnTo>
                  <a:cubicBezTo>
                    <a:pt x="105" y="0"/>
                    <a:pt x="114" y="10"/>
                    <a:pt x="114" y="21"/>
                  </a:cubicBezTo>
                  <a:lnTo>
                    <a:pt x="114" y="112"/>
                  </a:lnTo>
                  <a:cubicBezTo>
                    <a:pt x="114" y="123"/>
                    <a:pt x="105" y="133"/>
                    <a:pt x="93" y="133"/>
                  </a:cubicBezTo>
                  <a:close/>
                </a:path>
              </a:pathLst>
            </a:custGeom>
            <a:grpFill/>
            <a:ln w="0">
              <a:noFill/>
              <a:prstDash val="solid"/>
              <a:round/>
              <a:headEnd/>
              <a:tailEnd/>
            </a:ln>
          </p:spPr>
          <p:txBody>
            <a:bodyPr/>
            <a:lstStyle/>
            <a:p>
              <a:pPr defTabSz="543689">
                <a:defRPr/>
              </a:pPr>
              <a:endParaRPr lang="zh-CN" altLang="en-US" sz="3201"/>
            </a:p>
          </p:txBody>
        </p:sp>
        <p:sp>
          <p:nvSpPr>
            <p:cNvPr id="34" name="Freeform 146"/>
            <p:cNvSpPr>
              <a:spLocks/>
            </p:cNvSpPr>
            <p:nvPr/>
          </p:nvSpPr>
          <p:spPr bwMode="auto">
            <a:xfrm>
              <a:off x="6634163" y="2630488"/>
              <a:ext cx="7938" cy="14288"/>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grpFill/>
            <a:ln w="0">
              <a:noFill/>
              <a:prstDash val="solid"/>
              <a:round/>
              <a:headEnd/>
              <a:tailEnd/>
            </a:ln>
          </p:spPr>
          <p:txBody>
            <a:bodyPr/>
            <a:lstStyle/>
            <a:p>
              <a:pPr defTabSz="543689">
                <a:defRPr/>
              </a:pPr>
              <a:endParaRPr lang="zh-CN" altLang="en-US" sz="3201"/>
            </a:p>
          </p:txBody>
        </p:sp>
        <p:sp>
          <p:nvSpPr>
            <p:cNvPr id="35" name="Freeform 147"/>
            <p:cNvSpPr>
              <a:spLocks/>
            </p:cNvSpPr>
            <p:nvPr/>
          </p:nvSpPr>
          <p:spPr bwMode="auto">
            <a:xfrm>
              <a:off x="6654800" y="2630488"/>
              <a:ext cx="7938" cy="14288"/>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grpFill/>
            <a:ln w="0">
              <a:noFill/>
              <a:prstDash val="solid"/>
              <a:round/>
              <a:headEnd/>
              <a:tailEnd/>
            </a:ln>
          </p:spPr>
          <p:txBody>
            <a:bodyPr/>
            <a:lstStyle/>
            <a:p>
              <a:pPr defTabSz="543689">
                <a:defRPr/>
              </a:pPr>
              <a:endParaRPr lang="zh-CN" altLang="en-US" sz="3201"/>
            </a:p>
          </p:txBody>
        </p:sp>
        <p:sp>
          <p:nvSpPr>
            <p:cNvPr id="36" name="Freeform 148"/>
            <p:cNvSpPr>
              <a:spLocks/>
            </p:cNvSpPr>
            <p:nvPr/>
          </p:nvSpPr>
          <p:spPr bwMode="auto">
            <a:xfrm>
              <a:off x="6675438" y="2630488"/>
              <a:ext cx="7938" cy="14288"/>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grpFill/>
            <a:ln w="0">
              <a:noFill/>
              <a:prstDash val="solid"/>
              <a:round/>
              <a:headEnd/>
              <a:tailEnd/>
            </a:ln>
          </p:spPr>
          <p:txBody>
            <a:bodyPr/>
            <a:lstStyle/>
            <a:p>
              <a:pPr defTabSz="543689">
                <a:defRPr/>
              </a:pPr>
              <a:endParaRPr lang="zh-CN" altLang="en-US" sz="3201"/>
            </a:p>
          </p:txBody>
        </p:sp>
        <p:sp>
          <p:nvSpPr>
            <p:cNvPr id="37" name="Freeform 149"/>
            <p:cNvSpPr>
              <a:spLocks/>
            </p:cNvSpPr>
            <p:nvPr/>
          </p:nvSpPr>
          <p:spPr bwMode="auto">
            <a:xfrm>
              <a:off x="6634163" y="2746376"/>
              <a:ext cx="7938" cy="14288"/>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grpFill/>
            <a:ln w="0">
              <a:noFill/>
              <a:prstDash val="solid"/>
              <a:round/>
              <a:headEnd/>
              <a:tailEnd/>
            </a:ln>
          </p:spPr>
          <p:txBody>
            <a:bodyPr/>
            <a:lstStyle/>
            <a:p>
              <a:pPr defTabSz="543689">
                <a:defRPr/>
              </a:pPr>
              <a:endParaRPr lang="zh-CN" altLang="en-US" sz="3201"/>
            </a:p>
          </p:txBody>
        </p:sp>
        <p:sp>
          <p:nvSpPr>
            <p:cNvPr id="38" name="Freeform 150"/>
            <p:cNvSpPr>
              <a:spLocks/>
            </p:cNvSpPr>
            <p:nvPr/>
          </p:nvSpPr>
          <p:spPr bwMode="auto">
            <a:xfrm>
              <a:off x="6654800" y="2746376"/>
              <a:ext cx="7938" cy="14288"/>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grpFill/>
            <a:ln w="0">
              <a:noFill/>
              <a:prstDash val="solid"/>
              <a:round/>
              <a:headEnd/>
              <a:tailEnd/>
            </a:ln>
          </p:spPr>
          <p:txBody>
            <a:bodyPr/>
            <a:lstStyle/>
            <a:p>
              <a:pPr defTabSz="543689">
                <a:defRPr/>
              </a:pPr>
              <a:endParaRPr lang="zh-CN" altLang="en-US" sz="3201"/>
            </a:p>
          </p:txBody>
        </p:sp>
        <p:sp>
          <p:nvSpPr>
            <p:cNvPr id="39" name="Freeform 151"/>
            <p:cNvSpPr>
              <a:spLocks/>
            </p:cNvSpPr>
            <p:nvPr/>
          </p:nvSpPr>
          <p:spPr bwMode="auto">
            <a:xfrm>
              <a:off x="6675438" y="2746376"/>
              <a:ext cx="7938" cy="14288"/>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grpFill/>
            <a:ln w="0">
              <a:noFill/>
              <a:prstDash val="solid"/>
              <a:round/>
              <a:headEnd/>
              <a:tailEnd/>
            </a:ln>
          </p:spPr>
          <p:txBody>
            <a:bodyPr/>
            <a:lstStyle/>
            <a:p>
              <a:pPr defTabSz="543689">
                <a:defRPr/>
              </a:pPr>
              <a:endParaRPr lang="zh-CN" altLang="en-US" sz="3201"/>
            </a:p>
          </p:txBody>
        </p:sp>
        <p:sp>
          <p:nvSpPr>
            <p:cNvPr id="40" name="Freeform 152"/>
            <p:cNvSpPr>
              <a:spLocks/>
            </p:cNvSpPr>
            <p:nvPr/>
          </p:nvSpPr>
          <p:spPr bwMode="auto">
            <a:xfrm>
              <a:off x="6492875" y="2492376"/>
              <a:ext cx="123825" cy="33338"/>
            </a:xfrm>
            <a:custGeom>
              <a:avLst/>
              <a:gdLst>
                <a:gd name="T0" fmla="*/ 146 w 146"/>
                <a:gd name="T1" fmla="*/ 40 h 40"/>
                <a:gd name="T2" fmla="*/ 146 w 146"/>
                <a:gd name="T3" fmla="*/ 40 h 40"/>
                <a:gd name="T4" fmla="*/ 123 w 146"/>
                <a:gd name="T5" fmla="*/ 40 h 40"/>
                <a:gd name="T6" fmla="*/ 95 w 146"/>
                <a:gd name="T7" fmla="*/ 10 h 40"/>
                <a:gd name="T8" fmla="*/ 0 w 146"/>
                <a:gd name="T9" fmla="*/ 10 h 40"/>
                <a:gd name="T10" fmla="*/ 0 w 146"/>
                <a:gd name="T11" fmla="*/ 0 h 40"/>
                <a:gd name="T12" fmla="*/ 99 w 146"/>
                <a:gd name="T13" fmla="*/ 0 h 40"/>
                <a:gd name="T14" fmla="*/ 127 w 146"/>
                <a:gd name="T15" fmla="*/ 30 h 40"/>
                <a:gd name="T16" fmla="*/ 146 w 146"/>
                <a:gd name="T17" fmla="*/ 30 h 40"/>
                <a:gd name="T18" fmla="*/ 146 w 14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40">
                  <a:moveTo>
                    <a:pt x="146" y="40"/>
                  </a:moveTo>
                  <a:lnTo>
                    <a:pt x="146" y="40"/>
                  </a:lnTo>
                  <a:lnTo>
                    <a:pt x="123" y="40"/>
                  </a:lnTo>
                  <a:lnTo>
                    <a:pt x="95" y="10"/>
                  </a:lnTo>
                  <a:lnTo>
                    <a:pt x="0" y="10"/>
                  </a:lnTo>
                  <a:lnTo>
                    <a:pt x="0" y="0"/>
                  </a:lnTo>
                  <a:lnTo>
                    <a:pt x="99" y="0"/>
                  </a:lnTo>
                  <a:lnTo>
                    <a:pt x="127" y="30"/>
                  </a:lnTo>
                  <a:lnTo>
                    <a:pt x="146" y="30"/>
                  </a:lnTo>
                  <a:lnTo>
                    <a:pt x="146" y="40"/>
                  </a:lnTo>
                  <a:close/>
                </a:path>
              </a:pathLst>
            </a:custGeom>
            <a:grpFill/>
            <a:ln w="0">
              <a:noFill/>
              <a:prstDash val="solid"/>
              <a:round/>
              <a:headEnd/>
              <a:tailEnd/>
            </a:ln>
          </p:spPr>
          <p:txBody>
            <a:bodyPr/>
            <a:lstStyle/>
            <a:p>
              <a:pPr defTabSz="543689">
                <a:defRPr/>
              </a:pPr>
              <a:endParaRPr lang="zh-CN" altLang="en-US" sz="3201"/>
            </a:p>
          </p:txBody>
        </p:sp>
        <p:sp>
          <p:nvSpPr>
            <p:cNvPr id="41" name="Freeform 153"/>
            <p:cNvSpPr>
              <a:spLocks/>
            </p:cNvSpPr>
            <p:nvPr/>
          </p:nvSpPr>
          <p:spPr bwMode="auto">
            <a:xfrm>
              <a:off x="6700838" y="2517776"/>
              <a:ext cx="39688" cy="7938"/>
            </a:xfrm>
            <a:custGeom>
              <a:avLst/>
              <a:gdLst>
                <a:gd name="T0" fmla="*/ 46 w 46"/>
                <a:gd name="T1" fmla="*/ 10 h 10"/>
                <a:gd name="T2" fmla="*/ 46 w 46"/>
                <a:gd name="T3" fmla="*/ 10 h 10"/>
                <a:gd name="T4" fmla="*/ 0 w 46"/>
                <a:gd name="T5" fmla="*/ 10 h 10"/>
                <a:gd name="T6" fmla="*/ 0 w 46"/>
                <a:gd name="T7" fmla="*/ 0 h 10"/>
                <a:gd name="T8" fmla="*/ 46 w 46"/>
                <a:gd name="T9" fmla="*/ 0 h 10"/>
                <a:gd name="T10" fmla="*/ 46 w 46"/>
                <a:gd name="T11" fmla="*/ 10 h 10"/>
              </a:gdLst>
              <a:ahLst/>
              <a:cxnLst>
                <a:cxn ang="0">
                  <a:pos x="T0" y="T1"/>
                </a:cxn>
                <a:cxn ang="0">
                  <a:pos x="T2" y="T3"/>
                </a:cxn>
                <a:cxn ang="0">
                  <a:pos x="T4" y="T5"/>
                </a:cxn>
                <a:cxn ang="0">
                  <a:pos x="T6" y="T7"/>
                </a:cxn>
                <a:cxn ang="0">
                  <a:pos x="T8" y="T9"/>
                </a:cxn>
                <a:cxn ang="0">
                  <a:pos x="T10" y="T11"/>
                </a:cxn>
              </a:cxnLst>
              <a:rect l="0" t="0" r="r" b="b"/>
              <a:pathLst>
                <a:path w="46" h="10">
                  <a:moveTo>
                    <a:pt x="46" y="10"/>
                  </a:moveTo>
                  <a:lnTo>
                    <a:pt x="46" y="10"/>
                  </a:lnTo>
                  <a:lnTo>
                    <a:pt x="0" y="10"/>
                  </a:lnTo>
                  <a:lnTo>
                    <a:pt x="0" y="0"/>
                  </a:lnTo>
                  <a:lnTo>
                    <a:pt x="46" y="0"/>
                  </a:lnTo>
                  <a:lnTo>
                    <a:pt x="46" y="10"/>
                  </a:lnTo>
                  <a:close/>
                </a:path>
              </a:pathLst>
            </a:custGeom>
            <a:grpFill/>
            <a:ln w="0">
              <a:noFill/>
              <a:prstDash val="solid"/>
              <a:round/>
              <a:headEnd/>
              <a:tailEnd/>
            </a:ln>
          </p:spPr>
          <p:txBody>
            <a:bodyPr/>
            <a:lstStyle/>
            <a:p>
              <a:pPr defTabSz="543689">
                <a:defRPr/>
              </a:pPr>
              <a:endParaRPr lang="zh-CN" altLang="en-US" sz="3201"/>
            </a:p>
          </p:txBody>
        </p:sp>
        <p:sp>
          <p:nvSpPr>
            <p:cNvPr id="42" name="Freeform 154"/>
            <p:cNvSpPr>
              <a:spLocks/>
            </p:cNvSpPr>
            <p:nvPr/>
          </p:nvSpPr>
          <p:spPr bwMode="auto">
            <a:xfrm>
              <a:off x="6481763" y="2547938"/>
              <a:ext cx="136525" cy="30163"/>
            </a:xfrm>
            <a:custGeom>
              <a:avLst/>
              <a:gdLst>
                <a:gd name="T0" fmla="*/ 160 w 160"/>
                <a:gd name="T1" fmla="*/ 35 h 35"/>
                <a:gd name="T2" fmla="*/ 160 w 160"/>
                <a:gd name="T3" fmla="*/ 35 h 35"/>
                <a:gd name="T4" fmla="*/ 124 w 160"/>
                <a:gd name="T5" fmla="*/ 35 h 35"/>
                <a:gd name="T6" fmla="*/ 98 w 160"/>
                <a:gd name="T7" fmla="*/ 10 h 35"/>
                <a:gd name="T8" fmla="*/ 0 w 160"/>
                <a:gd name="T9" fmla="*/ 10 h 35"/>
                <a:gd name="T10" fmla="*/ 0 w 160"/>
                <a:gd name="T11" fmla="*/ 0 h 35"/>
                <a:gd name="T12" fmla="*/ 102 w 160"/>
                <a:gd name="T13" fmla="*/ 0 h 35"/>
                <a:gd name="T14" fmla="*/ 128 w 160"/>
                <a:gd name="T15" fmla="*/ 25 h 35"/>
                <a:gd name="T16" fmla="*/ 160 w 160"/>
                <a:gd name="T17" fmla="*/ 25 h 35"/>
                <a:gd name="T18" fmla="*/ 160 w 160"/>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35">
                  <a:moveTo>
                    <a:pt x="160" y="35"/>
                  </a:moveTo>
                  <a:lnTo>
                    <a:pt x="160" y="35"/>
                  </a:lnTo>
                  <a:lnTo>
                    <a:pt x="124" y="35"/>
                  </a:lnTo>
                  <a:lnTo>
                    <a:pt x="98" y="10"/>
                  </a:lnTo>
                  <a:lnTo>
                    <a:pt x="0" y="10"/>
                  </a:lnTo>
                  <a:lnTo>
                    <a:pt x="0" y="0"/>
                  </a:lnTo>
                  <a:lnTo>
                    <a:pt x="102" y="0"/>
                  </a:lnTo>
                  <a:lnTo>
                    <a:pt x="128" y="25"/>
                  </a:lnTo>
                  <a:lnTo>
                    <a:pt x="160" y="25"/>
                  </a:lnTo>
                  <a:lnTo>
                    <a:pt x="160" y="35"/>
                  </a:lnTo>
                  <a:close/>
                </a:path>
              </a:pathLst>
            </a:custGeom>
            <a:grpFill/>
            <a:ln w="0">
              <a:noFill/>
              <a:prstDash val="solid"/>
              <a:round/>
              <a:headEnd/>
              <a:tailEnd/>
            </a:ln>
          </p:spPr>
          <p:txBody>
            <a:bodyPr/>
            <a:lstStyle/>
            <a:p>
              <a:pPr defTabSz="543689">
                <a:defRPr/>
              </a:pPr>
              <a:endParaRPr lang="zh-CN" altLang="en-US" sz="3201"/>
            </a:p>
          </p:txBody>
        </p:sp>
        <p:sp>
          <p:nvSpPr>
            <p:cNvPr id="43" name="Freeform 155"/>
            <p:cNvSpPr>
              <a:spLocks/>
            </p:cNvSpPr>
            <p:nvPr/>
          </p:nvSpPr>
          <p:spPr bwMode="auto">
            <a:xfrm>
              <a:off x="6450013" y="2668588"/>
              <a:ext cx="166688" cy="30163"/>
            </a:xfrm>
            <a:custGeom>
              <a:avLst/>
              <a:gdLst>
                <a:gd name="T0" fmla="*/ 100 w 197"/>
                <a:gd name="T1" fmla="*/ 35 h 35"/>
                <a:gd name="T2" fmla="*/ 100 w 197"/>
                <a:gd name="T3" fmla="*/ 35 h 35"/>
                <a:gd name="T4" fmla="*/ 0 w 197"/>
                <a:gd name="T5" fmla="*/ 35 h 35"/>
                <a:gd name="T6" fmla="*/ 0 w 197"/>
                <a:gd name="T7" fmla="*/ 25 h 35"/>
                <a:gd name="T8" fmla="*/ 97 w 197"/>
                <a:gd name="T9" fmla="*/ 25 h 35"/>
                <a:gd name="T10" fmla="*/ 137 w 197"/>
                <a:gd name="T11" fmla="*/ 0 h 35"/>
                <a:gd name="T12" fmla="*/ 197 w 197"/>
                <a:gd name="T13" fmla="*/ 0 h 35"/>
                <a:gd name="T14" fmla="*/ 197 w 197"/>
                <a:gd name="T15" fmla="*/ 10 h 35"/>
                <a:gd name="T16" fmla="*/ 139 w 197"/>
                <a:gd name="T17" fmla="*/ 10 h 35"/>
                <a:gd name="T18" fmla="*/ 100 w 197"/>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35">
                  <a:moveTo>
                    <a:pt x="100" y="35"/>
                  </a:moveTo>
                  <a:lnTo>
                    <a:pt x="100" y="35"/>
                  </a:lnTo>
                  <a:lnTo>
                    <a:pt x="0" y="35"/>
                  </a:lnTo>
                  <a:lnTo>
                    <a:pt x="0" y="25"/>
                  </a:lnTo>
                  <a:lnTo>
                    <a:pt x="97" y="25"/>
                  </a:lnTo>
                  <a:lnTo>
                    <a:pt x="137" y="0"/>
                  </a:lnTo>
                  <a:lnTo>
                    <a:pt x="197" y="0"/>
                  </a:lnTo>
                  <a:lnTo>
                    <a:pt x="197" y="10"/>
                  </a:lnTo>
                  <a:lnTo>
                    <a:pt x="139" y="10"/>
                  </a:lnTo>
                  <a:lnTo>
                    <a:pt x="100" y="35"/>
                  </a:lnTo>
                  <a:close/>
                </a:path>
              </a:pathLst>
            </a:custGeom>
            <a:grpFill/>
            <a:ln w="0">
              <a:noFill/>
              <a:prstDash val="solid"/>
              <a:round/>
              <a:headEnd/>
              <a:tailEnd/>
            </a:ln>
          </p:spPr>
          <p:txBody>
            <a:bodyPr/>
            <a:lstStyle/>
            <a:p>
              <a:pPr defTabSz="543689">
                <a:defRPr/>
              </a:pPr>
              <a:endParaRPr lang="zh-CN" altLang="en-US" sz="3201"/>
            </a:p>
          </p:txBody>
        </p:sp>
        <p:sp>
          <p:nvSpPr>
            <p:cNvPr id="44" name="Freeform 156"/>
            <p:cNvSpPr>
              <a:spLocks/>
            </p:cNvSpPr>
            <p:nvPr/>
          </p:nvSpPr>
          <p:spPr bwMode="auto">
            <a:xfrm>
              <a:off x="6700838" y="2668588"/>
              <a:ext cx="39688" cy="9525"/>
            </a:xfrm>
            <a:custGeom>
              <a:avLst/>
              <a:gdLst>
                <a:gd name="T0" fmla="*/ 46 w 46"/>
                <a:gd name="T1" fmla="*/ 10 h 10"/>
                <a:gd name="T2" fmla="*/ 46 w 46"/>
                <a:gd name="T3" fmla="*/ 10 h 10"/>
                <a:gd name="T4" fmla="*/ 0 w 46"/>
                <a:gd name="T5" fmla="*/ 10 h 10"/>
                <a:gd name="T6" fmla="*/ 0 w 46"/>
                <a:gd name="T7" fmla="*/ 0 h 10"/>
                <a:gd name="T8" fmla="*/ 46 w 46"/>
                <a:gd name="T9" fmla="*/ 0 h 10"/>
                <a:gd name="T10" fmla="*/ 46 w 46"/>
                <a:gd name="T11" fmla="*/ 10 h 10"/>
              </a:gdLst>
              <a:ahLst/>
              <a:cxnLst>
                <a:cxn ang="0">
                  <a:pos x="T0" y="T1"/>
                </a:cxn>
                <a:cxn ang="0">
                  <a:pos x="T2" y="T3"/>
                </a:cxn>
                <a:cxn ang="0">
                  <a:pos x="T4" y="T5"/>
                </a:cxn>
                <a:cxn ang="0">
                  <a:pos x="T6" y="T7"/>
                </a:cxn>
                <a:cxn ang="0">
                  <a:pos x="T8" y="T9"/>
                </a:cxn>
                <a:cxn ang="0">
                  <a:pos x="T10" y="T11"/>
                </a:cxn>
              </a:cxnLst>
              <a:rect l="0" t="0" r="r" b="b"/>
              <a:pathLst>
                <a:path w="46" h="10">
                  <a:moveTo>
                    <a:pt x="46" y="10"/>
                  </a:moveTo>
                  <a:lnTo>
                    <a:pt x="46" y="10"/>
                  </a:lnTo>
                  <a:lnTo>
                    <a:pt x="0" y="10"/>
                  </a:lnTo>
                  <a:lnTo>
                    <a:pt x="0" y="0"/>
                  </a:lnTo>
                  <a:lnTo>
                    <a:pt x="46" y="0"/>
                  </a:lnTo>
                  <a:lnTo>
                    <a:pt x="46" y="10"/>
                  </a:lnTo>
                  <a:close/>
                </a:path>
              </a:pathLst>
            </a:custGeom>
            <a:grpFill/>
            <a:ln w="0">
              <a:noFill/>
              <a:prstDash val="solid"/>
              <a:round/>
              <a:headEnd/>
              <a:tailEnd/>
            </a:ln>
          </p:spPr>
          <p:txBody>
            <a:bodyPr/>
            <a:lstStyle/>
            <a:p>
              <a:pPr defTabSz="543689">
                <a:defRPr/>
              </a:pPr>
              <a:endParaRPr lang="zh-CN" altLang="en-US" sz="3201"/>
            </a:p>
          </p:txBody>
        </p:sp>
        <p:sp>
          <p:nvSpPr>
            <p:cNvPr id="45" name="Freeform 157"/>
            <p:cNvSpPr>
              <a:spLocks/>
            </p:cNvSpPr>
            <p:nvPr/>
          </p:nvSpPr>
          <p:spPr bwMode="auto">
            <a:xfrm>
              <a:off x="6446838" y="2709863"/>
              <a:ext cx="169863" cy="25400"/>
            </a:xfrm>
            <a:custGeom>
              <a:avLst/>
              <a:gdLst>
                <a:gd name="T0" fmla="*/ 105 w 201"/>
                <a:gd name="T1" fmla="*/ 31 h 31"/>
                <a:gd name="T2" fmla="*/ 105 w 201"/>
                <a:gd name="T3" fmla="*/ 31 h 31"/>
                <a:gd name="T4" fmla="*/ 0 w 201"/>
                <a:gd name="T5" fmla="*/ 31 h 31"/>
                <a:gd name="T6" fmla="*/ 0 w 201"/>
                <a:gd name="T7" fmla="*/ 21 h 31"/>
                <a:gd name="T8" fmla="*/ 102 w 201"/>
                <a:gd name="T9" fmla="*/ 21 h 31"/>
                <a:gd name="T10" fmla="*/ 139 w 201"/>
                <a:gd name="T11" fmla="*/ 0 h 31"/>
                <a:gd name="T12" fmla="*/ 201 w 201"/>
                <a:gd name="T13" fmla="*/ 0 h 31"/>
                <a:gd name="T14" fmla="*/ 201 w 201"/>
                <a:gd name="T15" fmla="*/ 10 h 31"/>
                <a:gd name="T16" fmla="*/ 142 w 201"/>
                <a:gd name="T17" fmla="*/ 10 h 31"/>
                <a:gd name="T18" fmla="*/ 105 w 201"/>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31">
                  <a:moveTo>
                    <a:pt x="105" y="31"/>
                  </a:moveTo>
                  <a:lnTo>
                    <a:pt x="105" y="31"/>
                  </a:lnTo>
                  <a:lnTo>
                    <a:pt x="0" y="31"/>
                  </a:lnTo>
                  <a:lnTo>
                    <a:pt x="0" y="21"/>
                  </a:lnTo>
                  <a:lnTo>
                    <a:pt x="102" y="21"/>
                  </a:lnTo>
                  <a:lnTo>
                    <a:pt x="139" y="0"/>
                  </a:lnTo>
                  <a:lnTo>
                    <a:pt x="201" y="0"/>
                  </a:lnTo>
                  <a:lnTo>
                    <a:pt x="201" y="10"/>
                  </a:lnTo>
                  <a:lnTo>
                    <a:pt x="142" y="10"/>
                  </a:lnTo>
                  <a:lnTo>
                    <a:pt x="105" y="31"/>
                  </a:lnTo>
                  <a:close/>
                </a:path>
              </a:pathLst>
            </a:custGeom>
            <a:grpFill/>
            <a:ln w="0">
              <a:noFill/>
              <a:prstDash val="solid"/>
              <a:round/>
              <a:headEnd/>
              <a:tailEnd/>
            </a:ln>
          </p:spPr>
          <p:txBody>
            <a:bodyPr/>
            <a:lstStyle/>
            <a:p>
              <a:pPr defTabSz="543689">
                <a:defRPr/>
              </a:pPr>
              <a:endParaRPr lang="zh-CN" altLang="en-US" sz="3201"/>
            </a:p>
          </p:txBody>
        </p:sp>
        <p:sp>
          <p:nvSpPr>
            <p:cNvPr id="46" name="Freeform 158"/>
            <p:cNvSpPr>
              <a:spLocks/>
            </p:cNvSpPr>
            <p:nvPr/>
          </p:nvSpPr>
          <p:spPr bwMode="auto">
            <a:xfrm>
              <a:off x="6700838" y="2709863"/>
              <a:ext cx="39688" cy="7938"/>
            </a:xfrm>
            <a:custGeom>
              <a:avLst/>
              <a:gdLst>
                <a:gd name="T0" fmla="*/ 46 w 46"/>
                <a:gd name="T1" fmla="*/ 10 h 10"/>
                <a:gd name="T2" fmla="*/ 46 w 46"/>
                <a:gd name="T3" fmla="*/ 10 h 10"/>
                <a:gd name="T4" fmla="*/ 0 w 46"/>
                <a:gd name="T5" fmla="*/ 10 h 10"/>
                <a:gd name="T6" fmla="*/ 0 w 46"/>
                <a:gd name="T7" fmla="*/ 0 h 10"/>
                <a:gd name="T8" fmla="*/ 46 w 46"/>
                <a:gd name="T9" fmla="*/ 0 h 10"/>
                <a:gd name="T10" fmla="*/ 46 w 46"/>
                <a:gd name="T11" fmla="*/ 10 h 10"/>
              </a:gdLst>
              <a:ahLst/>
              <a:cxnLst>
                <a:cxn ang="0">
                  <a:pos x="T0" y="T1"/>
                </a:cxn>
                <a:cxn ang="0">
                  <a:pos x="T2" y="T3"/>
                </a:cxn>
                <a:cxn ang="0">
                  <a:pos x="T4" y="T5"/>
                </a:cxn>
                <a:cxn ang="0">
                  <a:pos x="T6" y="T7"/>
                </a:cxn>
                <a:cxn ang="0">
                  <a:pos x="T8" y="T9"/>
                </a:cxn>
                <a:cxn ang="0">
                  <a:pos x="T10" y="T11"/>
                </a:cxn>
              </a:cxnLst>
              <a:rect l="0" t="0" r="r" b="b"/>
              <a:pathLst>
                <a:path w="46" h="10">
                  <a:moveTo>
                    <a:pt x="46" y="10"/>
                  </a:moveTo>
                  <a:lnTo>
                    <a:pt x="46" y="10"/>
                  </a:lnTo>
                  <a:lnTo>
                    <a:pt x="0" y="10"/>
                  </a:lnTo>
                  <a:lnTo>
                    <a:pt x="0" y="0"/>
                  </a:lnTo>
                  <a:lnTo>
                    <a:pt x="46" y="0"/>
                  </a:lnTo>
                  <a:lnTo>
                    <a:pt x="46" y="10"/>
                  </a:lnTo>
                  <a:close/>
                </a:path>
              </a:pathLst>
            </a:custGeom>
            <a:grpFill/>
            <a:ln w="0">
              <a:noFill/>
              <a:prstDash val="solid"/>
              <a:round/>
              <a:headEnd/>
              <a:tailEnd/>
            </a:ln>
          </p:spPr>
          <p:txBody>
            <a:bodyPr/>
            <a:lstStyle/>
            <a:p>
              <a:pPr defTabSz="543689">
                <a:defRPr/>
              </a:pPr>
              <a:endParaRPr lang="zh-CN" altLang="en-US" sz="3201"/>
            </a:p>
          </p:txBody>
        </p:sp>
        <p:sp>
          <p:nvSpPr>
            <p:cNvPr id="47" name="Freeform 159"/>
            <p:cNvSpPr>
              <a:spLocks/>
            </p:cNvSpPr>
            <p:nvPr/>
          </p:nvSpPr>
          <p:spPr bwMode="auto">
            <a:xfrm>
              <a:off x="6519863" y="2582863"/>
              <a:ext cx="25400" cy="26988"/>
            </a:xfrm>
            <a:custGeom>
              <a:avLst/>
              <a:gdLst>
                <a:gd name="T0" fmla="*/ 30 w 30"/>
                <a:gd name="T1" fmla="*/ 15 h 31"/>
                <a:gd name="T2" fmla="*/ 30 w 30"/>
                <a:gd name="T3" fmla="*/ 15 h 31"/>
                <a:gd name="T4" fmla="*/ 15 w 30"/>
                <a:gd name="T5" fmla="*/ 31 h 31"/>
                <a:gd name="T6" fmla="*/ 0 w 30"/>
                <a:gd name="T7" fmla="*/ 15 h 31"/>
                <a:gd name="T8" fmla="*/ 15 w 30"/>
                <a:gd name="T9" fmla="*/ 0 h 31"/>
                <a:gd name="T10" fmla="*/ 30 w 30"/>
                <a:gd name="T11" fmla="*/ 15 h 31"/>
              </a:gdLst>
              <a:ahLst/>
              <a:cxnLst>
                <a:cxn ang="0">
                  <a:pos x="T0" y="T1"/>
                </a:cxn>
                <a:cxn ang="0">
                  <a:pos x="T2" y="T3"/>
                </a:cxn>
                <a:cxn ang="0">
                  <a:pos x="T4" y="T5"/>
                </a:cxn>
                <a:cxn ang="0">
                  <a:pos x="T6" y="T7"/>
                </a:cxn>
                <a:cxn ang="0">
                  <a:pos x="T8" y="T9"/>
                </a:cxn>
                <a:cxn ang="0">
                  <a:pos x="T10" y="T11"/>
                </a:cxn>
              </a:cxnLst>
              <a:rect l="0" t="0" r="r" b="b"/>
              <a:pathLst>
                <a:path w="30" h="31">
                  <a:moveTo>
                    <a:pt x="30" y="15"/>
                  </a:moveTo>
                  <a:lnTo>
                    <a:pt x="30" y="15"/>
                  </a:lnTo>
                  <a:cubicBezTo>
                    <a:pt x="30" y="24"/>
                    <a:pt x="24" y="31"/>
                    <a:pt x="15" y="31"/>
                  </a:cubicBezTo>
                  <a:cubicBezTo>
                    <a:pt x="7" y="31"/>
                    <a:pt x="0" y="24"/>
                    <a:pt x="0" y="15"/>
                  </a:cubicBezTo>
                  <a:cubicBezTo>
                    <a:pt x="0" y="7"/>
                    <a:pt x="7" y="0"/>
                    <a:pt x="15" y="0"/>
                  </a:cubicBezTo>
                  <a:cubicBezTo>
                    <a:pt x="24" y="0"/>
                    <a:pt x="30" y="7"/>
                    <a:pt x="30" y="15"/>
                  </a:cubicBezTo>
                  <a:close/>
                </a:path>
              </a:pathLst>
            </a:custGeom>
            <a:grpFill/>
            <a:ln w="0">
              <a:noFill/>
              <a:prstDash val="solid"/>
              <a:round/>
              <a:headEnd/>
              <a:tailEnd/>
            </a:ln>
          </p:spPr>
          <p:txBody>
            <a:bodyPr/>
            <a:lstStyle/>
            <a:p>
              <a:pPr defTabSz="543689">
                <a:defRPr/>
              </a:pPr>
              <a:endParaRPr lang="zh-CN" altLang="en-US" sz="3201"/>
            </a:p>
          </p:txBody>
        </p:sp>
        <p:sp>
          <p:nvSpPr>
            <p:cNvPr id="48" name="Freeform 160"/>
            <p:cNvSpPr>
              <a:spLocks/>
            </p:cNvSpPr>
            <p:nvPr/>
          </p:nvSpPr>
          <p:spPr bwMode="auto">
            <a:xfrm>
              <a:off x="6519863" y="2625726"/>
              <a:ext cx="25400" cy="26988"/>
            </a:xfrm>
            <a:custGeom>
              <a:avLst/>
              <a:gdLst>
                <a:gd name="T0" fmla="*/ 30 w 30"/>
                <a:gd name="T1" fmla="*/ 15 h 30"/>
                <a:gd name="T2" fmla="*/ 30 w 30"/>
                <a:gd name="T3" fmla="*/ 15 h 30"/>
                <a:gd name="T4" fmla="*/ 15 w 30"/>
                <a:gd name="T5" fmla="*/ 30 h 30"/>
                <a:gd name="T6" fmla="*/ 0 w 30"/>
                <a:gd name="T7" fmla="*/ 15 h 30"/>
                <a:gd name="T8" fmla="*/ 15 w 30"/>
                <a:gd name="T9" fmla="*/ 0 h 30"/>
                <a:gd name="T10" fmla="*/ 30 w 30"/>
                <a:gd name="T11" fmla="*/ 15 h 30"/>
              </a:gdLst>
              <a:ahLst/>
              <a:cxnLst>
                <a:cxn ang="0">
                  <a:pos x="T0" y="T1"/>
                </a:cxn>
                <a:cxn ang="0">
                  <a:pos x="T2" y="T3"/>
                </a:cxn>
                <a:cxn ang="0">
                  <a:pos x="T4" y="T5"/>
                </a:cxn>
                <a:cxn ang="0">
                  <a:pos x="T6" y="T7"/>
                </a:cxn>
                <a:cxn ang="0">
                  <a:pos x="T8" y="T9"/>
                </a:cxn>
                <a:cxn ang="0">
                  <a:pos x="T10" y="T11"/>
                </a:cxn>
              </a:cxnLst>
              <a:rect l="0" t="0" r="r" b="b"/>
              <a:pathLst>
                <a:path w="30" h="30">
                  <a:moveTo>
                    <a:pt x="30" y="15"/>
                  </a:moveTo>
                  <a:lnTo>
                    <a:pt x="30" y="15"/>
                  </a:lnTo>
                  <a:cubicBezTo>
                    <a:pt x="30" y="23"/>
                    <a:pt x="24" y="30"/>
                    <a:pt x="15" y="30"/>
                  </a:cubicBezTo>
                  <a:cubicBezTo>
                    <a:pt x="7" y="30"/>
                    <a:pt x="0" y="23"/>
                    <a:pt x="0" y="15"/>
                  </a:cubicBezTo>
                  <a:cubicBezTo>
                    <a:pt x="0" y="7"/>
                    <a:pt x="7" y="0"/>
                    <a:pt x="15" y="0"/>
                  </a:cubicBezTo>
                  <a:cubicBezTo>
                    <a:pt x="24" y="0"/>
                    <a:pt x="30" y="7"/>
                    <a:pt x="30" y="15"/>
                  </a:cubicBezTo>
                  <a:close/>
                </a:path>
              </a:pathLst>
            </a:custGeom>
            <a:grpFill/>
            <a:ln w="0">
              <a:noFill/>
              <a:prstDash val="solid"/>
              <a:round/>
              <a:headEnd/>
              <a:tailEnd/>
            </a:ln>
          </p:spPr>
          <p:txBody>
            <a:bodyPr/>
            <a:lstStyle/>
            <a:p>
              <a:pPr defTabSz="543689">
                <a:defRPr/>
              </a:pPr>
              <a:endParaRPr lang="zh-CN" altLang="en-US" sz="3201"/>
            </a:p>
          </p:txBody>
        </p:sp>
        <p:sp>
          <p:nvSpPr>
            <p:cNvPr id="49" name="Freeform 161"/>
            <p:cNvSpPr>
              <a:spLocks/>
            </p:cNvSpPr>
            <p:nvPr/>
          </p:nvSpPr>
          <p:spPr bwMode="auto">
            <a:xfrm>
              <a:off x="6732588" y="2482851"/>
              <a:ext cx="49213" cy="265113"/>
            </a:xfrm>
            <a:custGeom>
              <a:avLst/>
              <a:gdLst>
                <a:gd name="T0" fmla="*/ 59 w 59"/>
                <a:gd name="T1" fmla="*/ 311 h 311"/>
                <a:gd name="T2" fmla="*/ 59 w 59"/>
                <a:gd name="T3" fmla="*/ 311 h 311"/>
                <a:gd name="T4" fmla="*/ 0 w 59"/>
                <a:gd name="T5" fmla="*/ 311 h 311"/>
                <a:gd name="T6" fmla="*/ 0 w 59"/>
                <a:gd name="T7" fmla="*/ 0 h 311"/>
                <a:gd name="T8" fmla="*/ 59 w 59"/>
                <a:gd name="T9" fmla="*/ 0 h 311"/>
                <a:gd name="T10" fmla="*/ 59 w 59"/>
                <a:gd name="T11" fmla="*/ 20 h 311"/>
                <a:gd name="T12" fmla="*/ 20 w 59"/>
                <a:gd name="T13" fmla="*/ 20 h 311"/>
                <a:gd name="T14" fmla="*/ 20 w 59"/>
                <a:gd name="T15" fmla="*/ 291 h 311"/>
                <a:gd name="T16" fmla="*/ 59 w 59"/>
                <a:gd name="T17" fmla="*/ 291 h 311"/>
                <a:gd name="T18" fmla="*/ 59 w 59"/>
                <a:gd name="T19"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311">
                  <a:moveTo>
                    <a:pt x="59" y="311"/>
                  </a:moveTo>
                  <a:lnTo>
                    <a:pt x="59" y="311"/>
                  </a:lnTo>
                  <a:lnTo>
                    <a:pt x="0" y="311"/>
                  </a:lnTo>
                  <a:lnTo>
                    <a:pt x="0" y="0"/>
                  </a:lnTo>
                  <a:lnTo>
                    <a:pt x="59" y="0"/>
                  </a:lnTo>
                  <a:lnTo>
                    <a:pt x="59" y="20"/>
                  </a:lnTo>
                  <a:lnTo>
                    <a:pt x="20" y="20"/>
                  </a:lnTo>
                  <a:lnTo>
                    <a:pt x="20" y="291"/>
                  </a:lnTo>
                  <a:lnTo>
                    <a:pt x="59" y="291"/>
                  </a:lnTo>
                  <a:lnTo>
                    <a:pt x="59" y="311"/>
                  </a:lnTo>
                  <a:close/>
                </a:path>
              </a:pathLst>
            </a:custGeom>
            <a:grpFill/>
            <a:ln w="0">
              <a:noFill/>
              <a:prstDash val="solid"/>
              <a:round/>
              <a:headEnd/>
              <a:tailEnd/>
            </a:ln>
          </p:spPr>
          <p:txBody>
            <a:bodyPr/>
            <a:lstStyle/>
            <a:p>
              <a:pPr defTabSz="543689">
                <a:defRPr/>
              </a:pPr>
              <a:endParaRPr lang="zh-CN" altLang="en-US" sz="3201"/>
            </a:p>
          </p:txBody>
        </p:sp>
        <p:sp>
          <p:nvSpPr>
            <p:cNvPr id="50" name="Freeform 162"/>
            <p:cNvSpPr>
              <a:spLocks/>
            </p:cNvSpPr>
            <p:nvPr/>
          </p:nvSpPr>
          <p:spPr bwMode="auto">
            <a:xfrm>
              <a:off x="6762750" y="2513013"/>
              <a:ext cx="30163" cy="3175"/>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noFill/>
              <a:prstDash val="solid"/>
              <a:round/>
              <a:headEnd/>
              <a:tailEnd/>
            </a:ln>
          </p:spPr>
          <p:txBody>
            <a:bodyPr/>
            <a:lstStyle/>
            <a:p>
              <a:pPr defTabSz="543689">
                <a:defRPr/>
              </a:pPr>
              <a:endParaRPr lang="zh-CN" altLang="en-US" sz="3201"/>
            </a:p>
          </p:txBody>
        </p:sp>
        <p:sp>
          <p:nvSpPr>
            <p:cNvPr id="51" name="Freeform 163"/>
            <p:cNvSpPr>
              <a:spLocks/>
            </p:cNvSpPr>
            <p:nvPr/>
          </p:nvSpPr>
          <p:spPr bwMode="auto">
            <a:xfrm>
              <a:off x="6762750" y="2524126"/>
              <a:ext cx="30163" cy="476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noFill/>
              <a:prstDash val="solid"/>
              <a:round/>
              <a:headEnd/>
              <a:tailEnd/>
            </a:ln>
          </p:spPr>
          <p:txBody>
            <a:bodyPr/>
            <a:lstStyle/>
            <a:p>
              <a:pPr defTabSz="543689">
                <a:defRPr/>
              </a:pPr>
              <a:endParaRPr lang="zh-CN" altLang="en-US" sz="3201"/>
            </a:p>
          </p:txBody>
        </p:sp>
        <p:sp>
          <p:nvSpPr>
            <p:cNvPr id="52" name="Freeform 164"/>
            <p:cNvSpPr>
              <a:spLocks/>
            </p:cNvSpPr>
            <p:nvPr/>
          </p:nvSpPr>
          <p:spPr bwMode="auto">
            <a:xfrm>
              <a:off x="6762750" y="2536826"/>
              <a:ext cx="30163" cy="476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noFill/>
              <a:prstDash val="solid"/>
              <a:round/>
              <a:headEnd/>
              <a:tailEnd/>
            </a:ln>
          </p:spPr>
          <p:txBody>
            <a:bodyPr/>
            <a:lstStyle/>
            <a:p>
              <a:pPr defTabSz="543689">
                <a:defRPr/>
              </a:pPr>
              <a:endParaRPr lang="zh-CN" altLang="en-US" sz="3201"/>
            </a:p>
          </p:txBody>
        </p:sp>
        <p:sp>
          <p:nvSpPr>
            <p:cNvPr id="53" name="Freeform 165"/>
            <p:cNvSpPr>
              <a:spLocks/>
            </p:cNvSpPr>
            <p:nvPr/>
          </p:nvSpPr>
          <p:spPr bwMode="auto">
            <a:xfrm>
              <a:off x="6762750" y="2549526"/>
              <a:ext cx="30163" cy="476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noFill/>
              <a:prstDash val="solid"/>
              <a:round/>
              <a:headEnd/>
              <a:tailEnd/>
            </a:ln>
          </p:spPr>
          <p:txBody>
            <a:bodyPr/>
            <a:lstStyle/>
            <a:p>
              <a:pPr defTabSz="543689">
                <a:defRPr/>
              </a:pPr>
              <a:endParaRPr lang="zh-CN" altLang="en-US" sz="3201"/>
            </a:p>
          </p:txBody>
        </p:sp>
        <p:sp>
          <p:nvSpPr>
            <p:cNvPr id="54" name="Freeform 166"/>
            <p:cNvSpPr>
              <a:spLocks/>
            </p:cNvSpPr>
            <p:nvPr/>
          </p:nvSpPr>
          <p:spPr bwMode="auto">
            <a:xfrm>
              <a:off x="6762750" y="2562226"/>
              <a:ext cx="30163" cy="476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noFill/>
              <a:prstDash val="solid"/>
              <a:round/>
              <a:headEnd/>
              <a:tailEnd/>
            </a:ln>
          </p:spPr>
          <p:txBody>
            <a:bodyPr/>
            <a:lstStyle/>
            <a:p>
              <a:pPr defTabSz="543689">
                <a:defRPr/>
              </a:pPr>
              <a:endParaRPr lang="zh-CN" altLang="en-US" sz="3201"/>
            </a:p>
          </p:txBody>
        </p:sp>
        <p:sp>
          <p:nvSpPr>
            <p:cNvPr id="55" name="Freeform 167"/>
            <p:cNvSpPr>
              <a:spLocks/>
            </p:cNvSpPr>
            <p:nvPr/>
          </p:nvSpPr>
          <p:spPr bwMode="auto">
            <a:xfrm>
              <a:off x="6762750" y="2573338"/>
              <a:ext cx="30163" cy="476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noFill/>
              <a:prstDash val="solid"/>
              <a:round/>
              <a:headEnd/>
              <a:tailEnd/>
            </a:ln>
          </p:spPr>
          <p:txBody>
            <a:bodyPr/>
            <a:lstStyle/>
            <a:p>
              <a:pPr defTabSz="543689">
                <a:defRPr/>
              </a:pPr>
              <a:endParaRPr lang="zh-CN" altLang="en-US" sz="3201"/>
            </a:p>
          </p:txBody>
        </p:sp>
        <p:sp>
          <p:nvSpPr>
            <p:cNvPr id="56" name="Freeform 168"/>
            <p:cNvSpPr>
              <a:spLocks/>
            </p:cNvSpPr>
            <p:nvPr/>
          </p:nvSpPr>
          <p:spPr bwMode="auto">
            <a:xfrm>
              <a:off x="6762750" y="2587626"/>
              <a:ext cx="30163" cy="3175"/>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noFill/>
              <a:prstDash val="solid"/>
              <a:round/>
              <a:headEnd/>
              <a:tailEnd/>
            </a:ln>
          </p:spPr>
          <p:txBody>
            <a:bodyPr/>
            <a:lstStyle/>
            <a:p>
              <a:pPr defTabSz="543689">
                <a:defRPr/>
              </a:pPr>
              <a:endParaRPr lang="zh-CN" altLang="en-US" sz="3201"/>
            </a:p>
          </p:txBody>
        </p:sp>
        <p:sp>
          <p:nvSpPr>
            <p:cNvPr id="57" name="Freeform 169"/>
            <p:cNvSpPr>
              <a:spLocks/>
            </p:cNvSpPr>
            <p:nvPr/>
          </p:nvSpPr>
          <p:spPr bwMode="auto">
            <a:xfrm>
              <a:off x="6762750" y="2598738"/>
              <a:ext cx="30163" cy="476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noFill/>
              <a:prstDash val="solid"/>
              <a:round/>
              <a:headEnd/>
              <a:tailEnd/>
            </a:ln>
          </p:spPr>
          <p:txBody>
            <a:bodyPr/>
            <a:lstStyle/>
            <a:p>
              <a:pPr defTabSz="543689">
                <a:defRPr/>
              </a:pPr>
              <a:endParaRPr lang="zh-CN" altLang="en-US" sz="3201"/>
            </a:p>
          </p:txBody>
        </p:sp>
        <p:sp>
          <p:nvSpPr>
            <p:cNvPr id="58" name="Freeform 170"/>
            <p:cNvSpPr>
              <a:spLocks/>
            </p:cNvSpPr>
            <p:nvPr/>
          </p:nvSpPr>
          <p:spPr bwMode="auto">
            <a:xfrm>
              <a:off x="6762750" y="2611438"/>
              <a:ext cx="30163" cy="476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noFill/>
              <a:prstDash val="solid"/>
              <a:round/>
              <a:headEnd/>
              <a:tailEnd/>
            </a:ln>
          </p:spPr>
          <p:txBody>
            <a:bodyPr/>
            <a:lstStyle/>
            <a:p>
              <a:pPr defTabSz="543689">
                <a:defRPr/>
              </a:pPr>
              <a:endParaRPr lang="zh-CN" altLang="en-US" sz="3201"/>
            </a:p>
          </p:txBody>
        </p:sp>
        <p:sp>
          <p:nvSpPr>
            <p:cNvPr id="59" name="Freeform 171"/>
            <p:cNvSpPr>
              <a:spLocks/>
            </p:cNvSpPr>
            <p:nvPr/>
          </p:nvSpPr>
          <p:spPr bwMode="auto">
            <a:xfrm>
              <a:off x="6762750" y="2624138"/>
              <a:ext cx="30163" cy="3175"/>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noFill/>
              <a:prstDash val="solid"/>
              <a:round/>
              <a:headEnd/>
              <a:tailEnd/>
            </a:ln>
          </p:spPr>
          <p:txBody>
            <a:bodyPr/>
            <a:lstStyle/>
            <a:p>
              <a:pPr defTabSz="543689">
                <a:defRPr/>
              </a:pPr>
              <a:endParaRPr lang="zh-CN" altLang="en-US" sz="3201"/>
            </a:p>
          </p:txBody>
        </p:sp>
        <p:sp>
          <p:nvSpPr>
            <p:cNvPr id="60" name="Freeform 172"/>
            <p:cNvSpPr>
              <a:spLocks/>
            </p:cNvSpPr>
            <p:nvPr/>
          </p:nvSpPr>
          <p:spPr bwMode="auto">
            <a:xfrm>
              <a:off x="6762750" y="2636838"/>
              <a:ext cx="30163" cy="476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noFill/>
              <a:prstDash val="solid"/>
              <a:round/>
              <a:headEnd/>
              <a:tailEnd/>
            </a:ln>
          </p:spPr>
          <p:txBody>
            <a:bodyPr/>
            <a:lstStyle/>
            <a:p>
              <a:pPr defTabSz="543689">
                <a:defRPr/>
              </a:pPr>
              <a:endParaRPr lang="zh-CN" altLang="en-US" sz="3201"/>
            </a:p>
          </p:txBody>
        </p:sp>
        <p:sp>
          <p:nvSpPr>
            <p:cNvPr id="61" name="Freeform 173"/>
            <p:cNvSpPr>
              <a:spLocks/>
            </p:cNvSpPr>
            <p:nvPr/>
          </p:nvSpPr>
          <p:spPr bwMode="auto">
            <a:xfrm>
              <a:off x="6762750" y="2647951"/>
              <a:ext cx="30163" cy="476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noFill/>
              <a:prstDash val="solid"/>
              <a:round/>
              <a:headEnd/>
              <a:tailEnd/>
            </a:ln>
          </p:spPr>
          <p:txBody>
            <a:bodyPr/>
            <a:lstStyle/>
            <a:p>
              <a:pPr defTabSz="543689">
                <a:defRPr/>
              </a:pPr>
              <a:endParaRPr lang="zh-CN" altLang="en-US" sz="3201"/>
            </a:p>
          </p:txBody>
        </p:sp>
        <p:sp>
          <p:nvSpPr>
            <p:cNvPr id="62" name="Freeform 174"/>
            <p:cNvSpPr>
              <a:spLocks/>
            </p:cNvSpPr>
            <p:nvPr/>
          </p:nvSpPr>
          <p:spPr bwMode="auto">
            <a:xfrm>
              <a:off x="6762750" y="2679701"/>
              <a:ext cx="30163" cy="476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noFill/>
              <a:prstDash val="solid"/>
              <a:round/>
              <a:headEnd/>
              <a:tailEnd/>
            </a:ln>
          </p:spPr>
          <p:txBody>
            <a:bodyPr/>
            <a:lstStyle/>
            <a:p>
              <a:pPr defTabSz="543689">
                <a:defRPr/>
              </a:pPr>
              <a:endParaRPr lang="zh-CN" altLang="en-US" sz="3201"/>
            </a:p>
          </p:txBody>
        </p:sp>
        <p:sp>
          <p:nvSpPr>
            <p:cNvPr id="63" name="Freeform 175"/>
            <p:cNvSpPr>
              <a:spLocks/>
            </p:cNvSpPr>
            <p:nvPr/>
          </p:nvSpPr>
          <p:spPr bwMode="auto">
            <a:xfrm>
              <a:off x="6762750" y="2692401"/>
              <a:ext cx="30163" cy="476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noFill/>
              <a:prstDash val="solid"/>
              <a:round/>
              <a:headEnd/>
              <a:tailEnd/>
            </a:ln>
          </p:spPr>
          <p:txBody>
            <a:bodyPr/>
            <a:lstStyle/>
            <a:p>
              <a:pPr defTabSz="543689">
                <a:defRPr/>
              </a:pPr>
              <a:endParaRPr lang="zh-CN" altLang="en-US" sz="3201"/>
            </a:p>
          </p:txBody>
        </p:sp>
        <p:sp>
          <p:nvSpPr>
            <p:cNvPr id="64" name="Freeform 176"/>
            <p:cNvSpPr>
              <a:spLocks/>
            </p:cNvSpPr>
            <p:nvPr/>
          </p:nvSpPr>
          <p:spPr bwMode="auto">
            <a:xfrm>
              <a:off x="6762750" y="2705101"/>
              <a:ext cx="30163" cy="476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noFill/>
              <a:prstDash val="solid"/>
              <a:round/>
              <a:headEnd/>
              <a:tailEnd/>
            </a:ln>
          </p:spPr>
          <p:txBody>
            <a:bodyPr/>
            <a:lstStyle/>
            <a:p>
              <a:pPr defTabSz="543689">
                <a:defRPr/>
              </a:pPr>
              <a:endParaRPr lang="zh-CN" altLang="en-US" sz="3201"/>
            </a:p>
          </p:txBody>
        </p:sp>
        <p:sp>
          <p:nvSpPr>
            <p:cNvPr id="65" name="Freeform 177"/>
            <p:cNvSpPr>
              <a:spLocks/>
            </p:cNvSpPr>
            <p:nvPr/>
          </p:nvSpPr>
          <p:spPr bwMode="auto">
            <a:xfrm>
              <a:off x="6762750" y="2719388"/>
              <a:ext cx="30163" cy="3175"/>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noFill/>
              <a:prstDash val="solid"/>
              <a:round/>
              <a:headEnd/>
              <a:tailEnd/>
            </a:ln>
          </p:spPr>
          <p:txBody>
            <a:bodyPr/>
            <a:lstStyle/>
            <a:p>
              <a:pPr defTabSz="543689">
                <a:defRPr/>
              </a:pPr>
              <a:endParaRPr lang="zh-CN" altLang="en-US" sz="3201"/>
            </a:p>
          </p:txBody>
        </p:sp>
        <p:sp>
          <p:nvSpPr>
            <p:cNvPr id="66" name="Freeform 178"/>
            <p:cNvSpPr>
              <a:spLocks/>
            </p:cNvSpPr>
            <p:nvPr/>
          </p:nvSpPr>
          <p:spPr bwMode="auto">
            <a:xfrm>
              <a:off x="6292850" y="2482851"/>
              <a:ext cx="34925" cy="55563"/>
            </a:xfrm>
            <a:custGeom>
              <a:avLst/>
              <a:gdLst>
                <a:gd name="T0" fmla="*/ 0 w 42"/>
                <a:gd name="T1" fmla="*/ 48 h 65"/>
                <a:gd name="T2" fmla="*/ 0 w 42"/>
                <a:gd name="T3" fmla="*/ 48 h 65"/>
                <a:gd name="T4" fmla="*/ 17 w 42"/>
                <a:gd name="T5" fmla="*/ 54 h 65"/>
                <a:gd name="T6" fmla="*/ 25 w 42"/>
                <a:gd name="T7" fmla="*/ 52 h 65"/>
                <a:gd name="T8" fmla="*/ 28 w 42"/>
                <a:gd name="T9" fmla="*/ 47 h 65"/>
                <a:gd name="T10" fmla="*/ 26 w 42"/>
                <a:gd name="T11" fmla="*/ 43 h 65"/>
                <a:gd name="T12" fmla="*/ 14 w 42"/>
                <a:gd name="T13" fmla="*/ 36 h 65"/>
                <a:gd name="T14" fmla="*/ 0 w 42"/>
                <a:gd name="T15" fmla="*/ 18 h 65"/>
                <a:gd name="T16" fmla="*/ 6 w 42"/>
                <a:gd name="T17" fmla="*/ 5 h 65"/>
                <a:gd name="T18" fmla="*/ 24 w 42"/>
                <a:gd name="T19" fmla="*/ 0 h 65"/>
                <a:gd name="T20" fmla="*/ 39 w 42"/>
                <a:gd name="T21" fmla="*/ 2 h 65"/>
                <a:gd name="T22" fmla="*/ 39 w 42"/>
                <a:gd name="T23" fmla="*/ 15 h 65"/>
                <a:gd name="T24" fmla="*/ 24 w 42"/>
                <a:gd name="T25" fmla="*/ 11 h 65"/>
                <a:gd name="T26" fmla="*/ 17 w 42"/>
                <a:gd name="T27" fmla="*/ 12 h 65"/>
                <a:gd name="T28" fmla="*/ 14 w 42"/>
                <a:gd name="T29" fmla="*/ 17 h 65"/>
                <a:gd name="T30" fmla="*/ 16 w 42"/>
                <a:gd name="T31" fmla="*/ 22 h 65"/>
                <a:gd name="T32" fmla="*/ 26 w 42"/>
                <a:gd name="T33" fmla="*/ 27 h 65"/>
                <a:gd name="T34" fmla="*/ 38 w 42"/>
                <a:gd name="T35" fmla="*/ 36 h 65"/>
                <a:gd name="T36" fmla="*/ 42 w 42"/>
                <a:gd name="T37" fmla="*/ 46 h 65"/>
                <a:gd name="T38" fmla="*/ 35 w 42"/>
                <a:gd name="T39" fmla="*/ 60 h 65"/>
                <a:gd name="T40" fmla="*/ 17 w 42"/>
                <a:gd name="T41" fmla="*/ 65 h 65"/>
                <a:gd name="T42" fmla="*/ 0 w 42"/>
                <a:gd name="T43" fmla="*/ 61 h 65"/>
                <a:gd name="T44" fmla="*/ 0 w 42"/>
                <a:gd name="T45"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65">
                  <a:moveTo>
                    <a:pt x="0" y="48"/>
                  </a:moveTo>
                  <a:lnTo>
                    <a:pt x="0" y="48"/>
                  </a:lnTo>
                  <a:cubicBezTo>
                    <a:pt x="5" y="52"/>
                    <a:pt x="11" y="54"/>
                    <a:pt x="17" y="54"/>
                  </a:cubicBezTo>
                  <a:cubicBezTo>
                    <a:pt x="21" y="54"/>
                    <a:pt x="23" y="53"/>
                    <a:pt x="25" y="52"/>
                  </a:cubicBezTo>
                  <a:cubicBezTo>
                    <a:pt x="27" y="51"/>
                    <a:pt x="28" y="49"/>
                    <a:pt x="28" y="47"/>
                  </a:cubicBezTo>
                  <a:cubicBezTo>
                    <a:pt x="28" y="46"/>
                    <a:pt x="27" y="44"/>
                    <a:pt x="26" y="43"/>
                  </a:cubicBezTo>
                  <a:cubicBezTo>
                    <a:pt x="24" y="41"/>
                    <a:pt x="20" y="39"/>
                    <a:pt x="14" y="36"/>
                  </a:cubicBezTo>
                  <a:cubicBezTo>
                    <a:pt x="4" y="32"/>
                    <a:pt x="0" y="26"/>
                    <a:pt x="0" y="18"/>
                  </a:cubicBezTo>
                  <a:cubicBezTo>
                    <a:pt x="0" y="13"/>
                    <a:pt x="2" y="8"/>
                    <a:pt x="6" y="5"/>
                  </a:cubicBezTo>
                  <a:cubicBezTo>
                    <a:pt x="11" y="2"/>
                    <a:pt x="16" y="0"/>
                    <a:pt x="24" y="0"/>
                  </a:cubicBezTo>
                  <a:cubicBezTo>
                    <a:pt x="30" y="0"/>
                    <a:pt x="35" y="1"/>
                    <a:pt x="39" y="2"/>
                  </a:cubicBezTo>
                  <a:lnTo>
                    <a:pt x="39" y="15"/>
                  </a:lnTo>
                  <a:cubicBezTo>
                    <a:pt x="35" y="12"/>
                    <a:pt x="30" y="11"/>
                    <a:pt x="24" y="11"/>
                  </a:cubicBezTo>
                  <a:cubicBezTo>
                    <a:pt x="21" y="11"/>
                    <a:pt x="18" y="11"/>
                    <a:pt x="17" y="12"/>
                  </a:cubicBezTo>
                  <a:cubicBezTo>
                    <a:pt x="15" y="14"/>
                    <a:pt x="14" y="15"/>
                    <a:pt x="14" y="17"/>
                  </a:cubicBezTo>
                  <a:cubicBezTo>
                    <a:pt x="14" y="19"/>
                    <a:pt x="14" y="20"/>
                    <a:pt x="16" y="22"/>
                  </a:cubicBezTo>
                  <a:cubicBezTo>
                    <a:pt x="17" y="23"/>
                    <a:pt x="20" y="25"/>
                    <a:pt x="26" y="27"/>
                  </a:cubicBezTo>
                  <a:cubicBezTo>
                    <a:pt x="32" y="30"/>
                    <a:pt x="36" y="33"/>
                    <a:pt x="38" y="36"/>
                  </a:cubicBezTo>
                  <a:cubicBezTo>
                    <a:pt x="41" y="39"/>
                    <a:pt x="42" y="42"/>
                    <a:pt x="42" y="46"/>
                  </a:cubicBezTo>
                  <a:cubicBezTo>
                    <a:pt x="42" y="52"/>
                    <a:pt x="40" y="57"/>
                    <a:pt x="35" y="60"/>
                  </a:cubicBezTo>
                  <a:cubicBezTo>
                    <a:pt x="31" y="63"/>
                    <a:pt x="25" y="65"/>
                    <a:pt x="17" y="65"/>
                  </a:cubicBezTo>
                  <a:cubicBezTo>
                    <a:pt x="10" y="65"/>
                    <a:pt x="4" y="63"/>
                    <a:pt x="0" y="61"/>
                  </a:cubicBezTo>
                  <a:lnTo>
                    <a:pt x="0" y="48"/>
                  </a:lnTo>
                  <a:close/>
                </a:path>
              </a:pathLst>
            </a:custGeom>
            <a:grpFill/>
            <a:ln w="0">
              <a:noFill/>
              <a:prstDash val="solid"/>
              <a:round/>
              <a:headEnd/>
              <a:tailEnd/>
            </a:ln>
          </p:spPr>
          <p:txBody>
            <a:bodyPr/>
            <a:lstStyle/>
            <a:p>
              <a:pPr defTabSz="543689">
                <a:defRPr/>
              </a:pPr>
              <a:endParaRPr lang="zh-CN" altLang="en-US" sz="3201"/>
            </a:p>
          </p:txBody>
        </p:sp>
        <p:sp>
          <p:nvSpPr>
            <p:cNvPr id="67" name="Freeform 179"/>
            <p:cNvSpPr>
              <a:spLocks/>
            </p:cNvSpPr>
            <p:nvPr/>
          </p:nvSpPr>
          <p:spPr bwMode="auto">
            <a:xfrm>
              <a:off x="6334125" y="2482851"/>
              <a:ext cx="34925" cy="55563"/>
            </a:xfrm>
            <a:custGeom>
              <a:avLst/>
              <a:gdLst>
                <a:gd name="T0" fmla="*/ 0 w 42"/>
                <a:gd name="T1" fmla="*/ 48 h 65"/>
                <a:gd name="T2" fmla="*/ 0 w 42"/>
                <a:gd name="T3" fmla="*/ 48 h 65"/>
                <a:gd name="T4" fmla="*/ 18 w 42"/>
                <a:gd name="T5" fmla="*/ 54 h 65"/>
                <a:gd name="T6" fmla="*/ 26 w 42"/>
                <a:gd name="T7" fmla="*/ 52 h 65"/>
                <a:gd name="T8" fmla="*/ 28 w 42"/>
                <a:gd name="T9" fmla="*/ 47 h 65"/>
                <a:gd name="T10" fmla="*/ 26 w 42"/>
                <a:gd name="T11" fmla="*/ 43 h 65"/>
                <a:gd name="T12" fmla="*/ 15 w 42"/>
                <a:gd name="T13" fmla="*/ 36 h 65"/>
                <a:gd name="T14" fmla="*/ 0 w 42"/>
                <a:gd name="T15" fmla="*/ 18 h 65"/>
                <a:gd name="T16" fmla="*/ 7 w 42"/>
                <a:gd name="T17" fmla="*/ 5 h 65"/>
                <a:gd name="T18" fmla="*/ 24 w 42"/>
                <a:gd name="T19" fmla="*/ 0 h 65"/>
                <a:gd name="T20" fmla="*/ 40 w 42"/>
                <a:gd name="T21" fmla="*/ 2 h 65"/>
                <a:gd name="T22" fmla="*/ 40 w 42"/>
                <a:gd name="T23" fmla="*/ 15 h 65"/>
                <a:gd name="T24" fmla="*/ 25 w 42"/>
                <a:gd name="T25" fmla="*/ 11 h 65"/>
                <a:gd name="T26" fmla="*/ 17 w 42"/>
                <a:gd name="T27" fmla="*/ 12 h 65"/>
                <a:gd name="T28" fmla="*/ 14 w 42"/>
                <a:gd name="T29" fmla="*/ 17 h 65"/>
                <a:gd name="T30" fmla="*/ 16 w 42"/>
                <a:gd name="T31" fmla="*/ 22 h 65"/>
                <a:gd name="T32" fmla="*/ 26 w 42"/>
                <a:gd name="T33" fmla="*/ 27 h 65"/>
                <a:gd name="T34" fmla="*/ 39 w 42"/>
                <a:gd name="T35" fmla="*/ 36 h 65"/>
                <a:gd name="T36" fmla="*/ 42 w 42"/>
                <a:gd name="T37" fmla="*/ 46 h 65"/>
                <a:gd name="T38" fmla="*/ 36 w 42"/>
                <a:gd name="T39" fmla="*/ 60 h 65"/>
                <a:gd name="T40" fmla="*/ 18 w 42"/>
                <a:gd name="T41" fmla="*/ 65 h 65"/>
                <a:gd name="T42" fmla="*/ 0 w 42"/>
                <a:gd name="T43" fmla="*/ 61 h 65"/>
                <a:gd name="T44" fmla="*/ 0 w 42"/>
                <a:gd name="T45"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65">
                  <a:moveTo>
                    <a:pt x="0" y="48"/>
                  </a:moveTo>
                  <a:lnTo>
                    <a:pt x="0" y="48"/>
                  </a:lnTo>
                  <a:cubicBezTo>
                    <a:pt x="5" y="52"/>
                    <a:pt x="11" y="54"/>
                    <a:pt x="18" y="54"/>
                  </a:cubicBezTo>
                  <a:cubicBezTo>
                    <a:pt x="21" y="54"/>
                    <a:pt x="24" y="53"/>
                    <a:pt x="26" y="52"/>
                  </a:cubicBezTo>
                  <a:cubicBezTo>
                    <a:pt x="28" y="51"/>
                    <a:pt x="28" y="49"/>
                    <a:pt x="28" y="47"/>
                  </a:cubicBezTo>
                  <a:cubicBezTo>
                    <a:pt x="28" y="46"/>
                    <a:pt x="28" y="44"/>
                    <a:pt x="26" y="43"/>
                  </a:cubicBezTo>
                  <a:cubicBezTo>
                    <a:pt x="25" y="41"/>
                    <a:pt x="21" y="39"/>
                    <a:pt x="15" y="36"/>
                  </a:cubicBezTo>
                  <a:cubicBezTo>
                    <a:pt x="5" y="32"/>
                    <a:pt x="0" y="26"/>
                    <a:pt x="0" y="18"/>
                  </a:cubicBezTo>
                  <a:cubicBezTo>
                    <a:pt x="0" y="13"/>
                    <a:pt x="2" y="8"/>
                    <a:pt x="7" y="5"/>
                  </a:cubicBezTo>
                  <a:cubicBezTo>
                    <a:pt x="11" y="2"/>
                    <a:pt x="17" y="0"/>
                    <a:pt x="24" y="0"/>
                  </a:cubicBezTo>
                  <a:cubicBezTo>
                    <a:pt x="30" y="0"/>
                    <a:pt x="36" y="1"/>
                    <a:pt x="40" y="2"/>
                  </a:cubicBezTo>
                  <a:lnTo>
                    <a:pt x="40" y="15"/>
                  </a:lnTo>
                  <a:cubicBezTo>
                    <a:pt x="35" y="12"/>
                    <a:pt x="31" y="11"/>
                    <a:pt x="25" y="11"/>
                  </a:cubicBezTo>
                  <a:cubicBezTo>
                    <a:pt x="22" y="11"/>
                    <a:pt x="19" y="11"/>
                    <a:pt x="17" y="12"/>
                  </a:cubicBezTo>
                  <a:cubicBezTo>
                    <a:pt x="15" y="14"/>
                    <a:pt x="14" y="15"/>
                    <a:pt x="14" y="17"/>
                  </a:cubicBezTo>
                  <a:cubicBezTo>
                    <a:pt x="14" y="19"/>
                    <a:pt x="15" y="20"/>
                    <a:pt x="16" y="22"/>
                  </a:cubicBezTo>
                  <a:cubicBezTo>
                    <a:pt x="18" y="23"/>
                    <a:pt x="21" y="25"/>
                    <a:pt x="26" y="27"/>
                  </a:cubicBezTo>
                  <a:cubicBezTo>
                    <a:pt x="32" y="30"/>
                    <a:pt x="37" y="33"/>
                    <a:pt x="39" y="36"/>
                  </a:cubicBezTo>
                  <a:cubicBezTo>
                    <a:pt x="41" y="39"/>
                    <a:pt x="42" y="42"/>
                    <a:pt x="42" y="46"/>
                  </a:cubicBezTo>
                  <a:cubicBezTo>
                    <a:pt x="42" y="52"/>
                    <a:pt x="40" y="57"/>
                    <a:pt x="36" y="60"/>
                  </a:cubicBezTo>
                  <a:cubicBezTo>
                    <a:pt x="32" y="63"/>
                    <a:pt x="26" y="65"/>
                    <a:pt x="18" y="65"/>
                  </a:cubicBezTo>
                  <a:cubicBezTo>
                    <a:pt x="11" y="65"/>
                    <a:pt x="5" y="63"/>
                    <a:pt x="0" y="61"/>
                  </a:cubicBezTo>
                  <a:lnTo>
                    <a:pt x="0" y="48"/>
                  </a:lnTo>
                  <a:close/>
                </a:path>
              </a:pathLst>
            </a:custGeom>
            <a:grpFill/>
            <a:ln w="0">
              <a:noFill/>
              <a:prstDash val="solid"/>
              <a:round/>
              <a:headEnd/>
              <a:tailEnd/>
            </a:ln>
          </p:spPr>
          <p:txBody>
            <a:bodyPr/>
            <a:lstStyle/>
            <a:p>
              <a:pPr defTabSz="543689">
                <a:defRPr/>
              </a:pPr>
              <a:endParaRPr lang="zh-CN" altLang="en-US" sz="3201"/>
            </a:p>
          </p:txBody>
        </p:sp>
        <p:sp>
          <p:nvSpPr>
            <p:cNvPr id="68" name="Freeform 180"/>
            <p:cNvSpPr>
              <a:spLocks noEditPoints="1"/>
            </p:cNvSpPr>
            <p:nvPr/>
          </p:nvSpPr>
          <p:spPr bwMode="auto">
            <a:xfrm>
              <a:off x="6378575" y="2484438"/>
              <a:ext cx="47625" cy="52388"/>
            </a:xfrm>
            <a:custGeom>
              <a:avLst/>
              <a:gdLst>
                <a:gd name="T0" fmla="*/ 13 w 55"/>
                <a:gd name="T1" fmla="*/ 11 h 62"/>
                <a:gd name="T2" fmla="*/ 13 w 55"/>
                <a:gd name="T3" fmla="*/ 11 h 62"/>
                <a:gd name="T4" fmla="*/ 13 w 55"/>
                <a:gd name="T5" fmla="*/ 52 h 62"/>
                <a:gd name="T6" fmla="*/ 20 w 55"/>
                <a:gd name="T7" fmla="*/ 52 h 62"/>
                <a:gd name="T8" fmla="*/ 35 w 55"/>
                <a:gd name="T9" fmla="*/ 46 h 62"/>
                <a:gd name="T10" fmla="*/ 41 w 55"/>
                <a:gd name="T11" fmla="*/ 31 h 62"/>
                <a:gd name="T12" fmla="*/ 35 w 55"/>
                <a:gd name="T13" fmla="*/ 16 h 62"/>
                <a:gd name="T14" fmla="*/ 20 w 55"/>
                <a:gd name="T15" fmla="*/ 11 h 62"/>
                <a:gd name="T16" fmla="*/ 13 w 55"/>
                <a:gd name="T17" fmla="*/ 11 h 62"/>
                <a:gd name="T18" fmla="*/ 0 w 55"/>
                <a:gd name="T19" fmla="*/ 62 h 62"/>
                <a:gd name="T20" fmla="*/ 0 w 55"/>
                <a:gd name="T21" fmla="*/ 62 h 62"/>
                <a:gd name="T22" fmla="*/ 0 w 55"/>
                <a:gd name="T23" fmla="*/ 0 h 62"/>
                <a:gd name="T24" fmla="*/ 21 w 55"/>
                <a:gd name="T25" fmla="*/ 0 h 62"/>
                <a:gd name="T26" fmla="*/ 55 w 55"/>
                <a:gd name="T27" fmla="*/ 30 h 62"/>
                <a:gd name="T28" fmla="*/ 45 w 55"/>
                <a:gd name="T29" fmla="*/ 54 h 62"/>
                <a:gd name="T30" fmla="*/ 21 w 55"/>
                <a:gd name="T31" fmla="*/ 62 h 62"/>
                <a:gd name="T32" fmla="*/ 0 w 55"/>
                <a:gd name="T3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62">
                  <a:moveTo>
                    <a:pt x="13" y="11"/>
                  </a:moveTo>
                  <a:lnTo>
                    <a:pt x="13" y="11"/>
                  </a:lnTo>
                  <a:lnTo>
                    <a:pt x="13" y="52"/>
                  </a:lnTo>
                  <a:lnTo>
                    <a:pt x="20" y="52"/>
                  </a:lnTo>
                  <a:cubicBezTo>
                    <a:pt x="27" y="52"/>
                    <a:pt x="32" y="50"/>
                    <a:pt x="35" y="46"/>
                  </a:cubicBezTo>
                  <a:cubicBezTo>
                    <a:pt x="39" y="42"/>
                    <a:pt x="41" y="37"/>
                    <a:pt x="41" y="31"/>
                  </a:cubicBezTo>
                  <a:cubicBezTo>
                    <a:pt x="41" y="25"/>
                    <a:pt x="39" y="20"/>
                    <a:pt x="35" y="16"/>
                  </a:cubicBezTo>
                  <a:cubicBezTo>
                    <a:pt x="31" y="13"/>
                    <a:pt x="26" y="11"/>
                    <a:pt x="20" y="11"/>
                  </a:cubicBezTo>
                  <a:lnTo>
                    <a:pt x="13" y="11"/>
                  </a:lnTo>
                  <a:close/>
                  <a:moveTo>
                    <a:pt x="0" y="62"/>
                  </a:moveTo>
                  <a:lnTo>
                    <a:pt x="0" y="62"/>
                  </a:lnTo>
                  <a:lnTo>
                    <a:pt x="0" y="0"/>
                  </a:lnTo>
                  <a:lnTo>
                    <a:pt x="21" y="0"/>
                  </a:lnTo>
                  <a:cubicBezTo>
                    <a:pt x="44" y="0"/>
                    <a:pt x="55" y="10"/>
                    <a:pt x="55" y="30"/>
                  </a:cubicBezTo>
                  <a:cubicBezTo>
                    <a:pt x="55" y="40"/>
                    <a:pt x="51" y="48"/>
                    <a:pt x="45" y="54"/>
                  </a:cubicBezTo>
                  <a:cubicBezTo>
                    <a:pt x="39" y="60"/>
                    <a:pt x="31" y="62"/>
                    <a:pt x="21" y="62"/>
                  </a:cubicBezTo>
                  <a:lnTo>
                    <a:pt x="0" y="62"/>
                  </a:lnTo>
                  <a:close/>
                </a:path>
              </a:pathLst>
            </a:custGeom>
            <a:grpFill/>
            <a:ln w="0">
              <a:noFill/>
              <a:prstDash val="solid"/>
              <a:round/>
              <a:headEnd/>
              <a:tailEnd/>
            </a:ln>
          </p:spPr>
          <p:txBody>
            <a:bodyPr/>
            <a:lstStyle/>
            <a:p>
              <a:pPr defTabSz="543689">
                <a:defRPr/>
              </a:pPr>
              <a:endParaRPr lang="zh-CN" altLang="en-US" sz="3201"/>
            </a:p>
          </p:txBody>
        </p:sp>
        <p:sp>
          <p:nvSpPr>
            <p:cNvPr id="69" name="Freeform 181"/>
            <p:cNvSpPr>
              <a:spLocks/>
            </p:cNvSpPr>
            <p:nvPr/>
          </p:nvSpPr>
          <p:spPr bwMode="auto">
            <a:xfrm>
              <a:off x="6588125" y="2774951"/>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39" y="0"/>
                    <a:pt x="51" y="11"/>
                    <a:pt x="51" y="25"/>
                  </a:cubicBezTo>
                  <a:cubicBezTo>
                    <a:pt x="51" y="39"/>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70" name="Freeform 182"/>
            <p:cNvSpPr>
              <a:spLocks/>
            </p:cNvSpPr>
            <p:nvPr/>
          </p:nvSpPr>
          <p:spPr bwMode="auto">
            <a:xfrm>
              <a:off x="6672263" y="2776538"/>
              <a:ext cx="44450" cy="44450"/>
            </a:xfrm>
            <a:custGeom>
              <a:avLst/>
              <a:gdLst>
                <a:gd name="T0" fmla="*/ 26 w 52"/>
                <a:gd name="T1" fmla="*/ 51 h 51"/>
                <a:gd name="T2" fmla="*/ 26 w 52"/>
                <a:gd name="T3" fmla="*/ 51 h 51"/>
                <a:gd name="T4" fmla="*/ 0 w 52"/>
                <a:gd name="T5" fmla="*/ 26 h 51"/>
                <a:gd name="T6" fmla="*/ 26 w 52"/>
                <a:gd name="T7" fmla="*/ 0 h 51"/>
                <a:gd name="T8" fmla="*/ 52 w 52"/>
                <a:gd name="T9" fmla="*/ 26 h 51"/>
                <a:gd name="T10" fmla="*/ 26 w 52"/>
                <a:gd name="T11" fmla="*/ 51 h 51"/>
              </a:gdLst>
              <a:ahLst/>
              <a:cxnLst>
                <a:cxn ang="0">
                  <a:pos x="T0" y="T1"/>
                </a:cxn>
                <a:cxn ang="0">
                  <a:pos x="T2" y="T3"/>
                </a:cxn>
                <a:cxn ang="0">
                  <a:pos x="T4" y="T5"/>
                </a:cxn>
                <a:cxn ang="0">
                  <a:pos x="T6" y="T7"/>
                </a:cxn>
                <a:cxn ang="0">
                  <a:pos x="T8" y="T9"/>
                </a:cxn>
                <a:cxn ang="0">
                  <a:pos x="T10" y="T11"/>
                </a:cxn>
              </a:cxnLst>
              <a:rect l="0" t="0" r="r" b="b"/>
              <a:pathLst>
                <a:path w="52" h="51">
                  <a:moveTo>
                    <a:pt x="26" y="51"/>
                  </a:moveTo>
                  <a:lnTo>
                    <a:pt x="26" y="51"/>
                  </a:lnTo>
                  <a:cubicBezTo>
                    <a:pt x="12" y="51"/>
                    <a:pt x="0" y="40"/>
                    <a:pt x="0" y="26"/>
                  </a:cubicBezTo>
                  <a:cubicBezTo>
                    <a:pt x="0" y="12"/>
                    <a:pt x="12" y="0"/>
                    <a:pt x="26" y="0"/>
                  </a:cubicBezTo>
                  <a:cubicBezTo>
                    <a:pt x="40" y="0"/>
                    <a:pt x="52" y="12"/>
                    <a:pt x="52" y="26"/>
                  </a:cubicBezTo>
                  <a:cubicBezTo>
                    <a:pt x="52" y="40"/>
                    <a:pt x="40" y="51"/>
                    <a:pt x="26" y="51"/>
                  </a:cubicBezTo>
                  <a:close/>
                </a:path>
              </a:pathLst>
            </a:custGeom>
            <a:grpFill/>
            <a:ln w="0">
              <a:noFill/>
              <a:prstDash val="solid"/>
              <a:round/>
              <a:headEnd/>
              <a:tailEnd/>
            </a:ln>
          </p:spPr>
          <p:txBody>
            <a:bodyPr/>
            <a:lstStyle/>
            <a:p>
              <a:pPr defTabSz="543689">
                <a:defRPr/>
              </a:pPr>
              <a:endParaRPr lang="zh-CN" altLang="en-US" sz="3201"/>
            </a:p>
          </p:txBody>
        </p:sp>
        <p:sp>
          <p:nvSpPr>
            <p:cNvPr id="71" name="Freeform 183"/>
            <p:cNvSpPr>
              <a:spLocks/>
            </p:cNvSpPr>
            <p:nvPr/>
          </p:nvSpPr>
          <p:spPr bwMode="auto">
            <a:xfrm>
              <a:off x="6704013" y="2568576"/>
              <a:ext cx="33338" cy="9525"/>
            </a:xfrm>
            <a:custGeom>
              <a:avLst/>
              <a:gdLst>
                <a:gd name="T0" fmla="*/ 40 w 40"/>
                <a:gd name="T1" fmla="*/ 10 h 10"/>
                <a:gd name="T2" fmla="*/ 40 w 40"/>
                <a:gd name="T3" fmla="*/ 10 h 10"/>
                <a:gd name="T4" fmla="*/ 0 w 40"/>
                <a:gd name="T5" fmla="*/ 10 h 10"/>
                <a:gd name="T6" fmla="*/ 0 w 40"/>
                <a:gd name="T7" fmla="*/ 0 h 10"/>
                <a:gd name="T8" fmla="*/ 40 w 40"/>
                <a:gd name="T9" fmla="*/ 0 h 10"/>
                <a:gd name="T10" fmla="*/ 40 w 40"/>
                <a:gd name="T11" fmla="*/ 10 h 10"/>
              </a:gdLst>
              <a:ahLst/>
              <a:cxnLst>
                <a:cxn ang="0">
                  <a:pos x="T0" y="T1"/>
                </a:cxn>
                <a:cxn ang="0">
                  <a:pos x="T2" y="T3"/>
                </a:cxn>
                <a:cxn ang="0">
                  <a:pos x="T4" y="T5"/>
                </a:cxn>
                <a:cxn ang="0">
                  <a:pos x="T6" y="T7"/>
                </a:cxn>
                <a:cxn ang="0">
                  <a:pos x="T8" y="T9"/>
                </a:cxn>
                <a:cxn ang="0">
                  <a:pos x="T10" y="T11"/>
                </a:cxn>
              </a:cxnLst>
              <a:rect l="0" t="0" r="r" b="b"/>
              <a:pathLst>
                <a:path w="40" h="10">
                  <a:moveTo>
                    <a:pt x="40" y="10"/>
                  </a:moveTo>
                  <a:lnTo>
                    <a:pt x="40" y="10"/>
                  </a:lnTo>
                  <a:lnTo>
                    <a:pt x="0" y="10"/>
                  </a:lnTo>
                  <a:lnTo>
                    <a:pt x="0" y="0"/>
                  </a:lnTo>
                  <a:lnTo>
                    <a:pt x="40" y="0"/>
                  </a:lnTo>
                  <a:lnTo>
                    <a:pt x="40" y="10"/>
                  </a:lnTo>
                  <a:close/>
                </a:path>
              </a:pathLst>
            </a:custGeom>
            <a:grpFill/>
            <a:ln w="0">
              <a:noFill/>
              <a:prstDash val="solid"/>
              <a:round/>
              <a:headEnd/>
              <a:tailEnd/>
            </a:ln>
          </p:spPr>
          <p:txBody>
            <a:bodyPr/>
            <a:lstStyle/>
            <a:p>
              <a:pPr defTabSz="543689">
                <a:defRPr/>
              </a:pPr>
              <a:endParaRPr lang="zh-CN" altLang="en-US" sz="3201"/>
            </a:p>
          </p:txBody>
        </p:sp>
        <p:sp>
          <p:nvSpPr>
            <p:cNvPr id="72" name="Freeform 184"/>
            <p:cNvSpPr>
              <a:spLocks/>
            </p:cNvSpPr>
            <p:nvPr/>
          </p:nvSpPr>
          <p:spPr bwMode="auto">
            <a:xfrm>
              <a:off x="6757988" y="2490788"/>
              <a:ext cx="7938" cy="249238"/>
            </a:xfrm>
            <a:custGeom>
              <a:avLst/>
              <a:gdLst>
                <a:gd name="T0" fmla="*/ 10 w 10"/>
                <a:gd name="T1" fmla="*/ 291 h 291"/>
                <a:gd name="T2" fmla="*/ 10 w 10"/>
                <a:gd name="T3" fmla="*/ 291 h 291"/>
                <a:gd name="T4" fmla="*/ 0 w 10"/>
                <a:gd name="T5" fmla="*/ 291 h 291"/>
                <a:gd name="T6" fmla="*/ 0 w 10"/>
                <a:gd name="T7" fmla="*/ 0 h 291"/>
                <a:gd name="T8" fmla="*/ 10 w 10"/>
                <a:gd name="T9" fmla="*/ 0 h 291"/>
                <a:gd name="T10" fmla="*/ 10 w 10"/>
                <a:gd name="T11" fmla="*/ 291 h 291"/>
              </a:gdLst>
              <a:ahLst/>
              <a:cxnLst>
                <a:cxn ang="0">
                  <a:pos x="T0" y="T1"/>
                </a:cxn>
                <a:cxn ang="0">
                  <a:pos x="T2" y="T3"/>
                </a:cxn>
                <a:cxn ang="0">
                  <a:pos x="T4" y="T5"/>
                </a:cxn>
                <a:cxn ang="0">
                  <a:pos x="T6" y="T7"/>
                </a:cxn>
                <a:cxn ang="0">
                  <a:pos x="T8" y="T9"/>
                </a:cxn>
                <a:cxn ang="0">
                  <a:pos x="T10" y="T11"/>
                </a:cxn>
              </a:cxnLst>
              <a:rect l="0" t="0" r="r" b="b"/>
              <a:pathLst>
                <a:path w="10" h="291">
                  <a:moveTo>
                    <a:pt x="10" y="291"/>
                  </a:moveTo>
                  <a:lnTo>
                    <a:pt x="10" y="291"/>
                  </a:lnTo>
                  <a:lnTo>
                    <a:pt x="0" y="291"/>
                  </a:lnTo>
                  <a:lnTo>
                    <a:pt x="0" y="0"/>
                  </a:lnTo>
                  <a:lnTo>
                    <a:pt x="10" y="0"/>
                  </a:lnTo>
                  <a:lnTo>
                    <a:pt x="10" y="291"/>
                  </a:lnTo>
                  <a:close/>
                </a:path>
              </a:pathLst>
            </a:custGeom>
            <a:grpFill/>
            <a:ln w="0">
              <a:noFill/>
              <a:prstDash val="solid"/>
              <a:round/>
              <a:headEnd/>
              <a:tailEnd/>
            </a:ln>
          </p:spPr>
          <p:txBody>
            <a:bodyPr/>
            <a:lstStyle/>
            <a:p>
              <a:pPr defTabSz="543689">
                <a:defRPr/>
              </a:pPr>
              <a:endParaRPr lang="zh-CN" altLang="en-US" sz="3201"/>
            </a:p>
          </p:txBody>
        </p:sp>
      </p:grpSp>
      <p:grpSp>
        <p:nvGrpSpPr>
          <p:cNvPr id="73" name="组合 16582"/>
          <p:cNvGrpSpPr/>
          <p:nvPr/>
        </p:nvGrpSpPr>
        <p:grpSpPr>
          <a:xfrm>
            <a:off x="9142845" y="4229968"/>
            <a:ext cx="428319" cy="546273"/>
            <a:chOff x="8407400" y="2055813"/>
            <a:chExt cx="360363" cy="458788"/>
          </a:xfrm>
          <a:solidFill>
            <a:srgbClr val="3C3C3B"/>
          </a:solidFill>
        </p:grpSpPr>
        <p:sp>
          <p:nvSpPr>
            <p:cNvPr id="74"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689">
                <a:defRPr/>
              </a:pPr>
              <a:endParaRPr lang="zh-CN" altLang="en-US" sz="3201"/>
            </a:p>
          </p:txBody>
        </p:sp>
        <p:sp>
          <p:nvSpPr>
            <p:cNvPr id="75"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689">
                <a:defRPr/>
              </a:pPr>
              <a:endParaRPr lang="zh-CN" altLang="en-US" sz="3201"/>
            </a:p>
          </p:txBody>
        </p:sp>
        <p:sp>
          <p:nvSpPr>
            <p:cNvPr id="76"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689">
                <a:defRPr/>
              </a:pPr>
              <a:endParaRPr lang="zh-CN" altLang="en-US" sz="3201"/>
            </a:p>
          </p:txBody>
        </p:sp>
        <p:sp>
          <p:nvSpPr>
            <p:cNvPr id="77"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689">
                <a:defRPr/>
              </a:pPr>
              <a:endParaRPr lang="zh-CN" altLang="en-US" sz="3201"/>
            </a:p>
          </p:txBody>
        </p:sp>
      </p:grpSp>
      <p:grpSp>
        <p:nvGrpSpPr>
          <p:cNvPr id="78" name="组合 77"/>
          <p:cNvGrpSpPr/>
          <p:nvPr/>
        </p:nvGrpSpPr>
        <p:grpSpPr>
          <a:xfrm>
            <a:off x="8525444" y="4111414"/>
            <a:ext cx="490882" cy="373496"/>
            <a:chOff x="8893175" y="3751263"/>
            <a:chExt cx="584200" cy="444499"/>
          </a:xfrm>
          <a:solidFill>
            <a:schemeClr val="tx1"/>
          </a:solidFill>
        </p:grpSpPr>
        <p:sp>
          <p:nvSpPr>
            <p:cNvPr id="79" name="Freeform 120"/>
            <p:cNvSpPr>
              <a:spLocks/>
            </p:cNvSpPr>
            <p:nvPr/>
          </p:nvSpPr>
          <p:spPr bwMode="auto">
            <a:xfrm>
              <a:off x="9228138" y="3805238"/>
              <a:ext cx="79375" cy="106362"/>
            </a:xfrm>
            <a:custGeom>
              <a:avLst/>
              <a:gdLst>
                <a:gd name="T0" fmla="*/ 17 w 50"/>
                <a:gd name="T1" fmla="*/ 67 h 67"/>
                <a:gd name="T2" fmla="*/ 34 w 50"/>
                <a:gd name="T3" fmla="*/ 67 h 67"/>
                <a:gd name="T4" fmla="*/ 34 w 50"/>
                <a:gd name="T5" fmla="*/ 12 h 67"/>
                <a:gd name="T6" fmla="*/ 50 w 50"/>
                <a:gd name="T7" fmla="*/ 12 h 67"/>
                <a:gd name="T8" fmla="*/ 50 w 50"/>
                <a:gd name="T9" fmla="*/ 0 h 67"/>
                <a:gd name="T10" fmla="*/ 0 w 50"/>
                <a:gd name="T11" fmla="*/ 0 h 67"/>
                <a:gd name="T12" fmla="*/ 0 w 50"/>
                <a:gd name="T13" fmla="*/ 12 h 67"/>
                <a:gd name="T14" fmla="*/ 17 w 50"/>
                <a:gd name="T15" fmla="*/ 12 h 67"/>
                <a:gd name="T16" fmla="*/ 17 w 50"/>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67">
                  <a:moveTo>
                    <a:pt x="17" y="67"/>
                  </a:moveTo>
                  <a:lnTo>
                    <a:pt x="34" y="67"/>
                  </a:lnTo>
                  <a:lnTo>
                    <a:pt x="34" y="12"/>
                  </a:lnTo>
                  <a:lnTo>
                    <a:pt x="50" y="12"/>
                  </a:lnTo>
                  <a:lnTo>
                    <a:pt x="50" y="0"/>
                  </a:lnTo>
                  <a:lnTo>
                    <a:pt x="0" y="0"/>
                  </a:lnTo>
                  <a:lnTo>
                    <a:pt x="0" y="12"/>
                  </a:lnTo>
                  <a:lnTo>
                    <a:pt x="17" y="12"/>
                  </a:lnTo>
                  <a:lnTo>
                    <a:pt x="17"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p>
          </p:txBody>
        </p:sp>
        <p:sp>
          <p:nvSpPr>
            <p:cNvPr id="80" name="Freeform 121"/>
            <p:cNvSpPr>
              <a:spLocks/>
            </p:cNvSpPr>
            <p:nvPr/>
          </p:nvSpPr>
          <p:spPr bwMode="auto">
            <a:xfrm>
              <a:off x="9315450" y="3805238"/>
              <a:ext cx="98425" cy="106362"/>
            </a:xfrm>
            <a:custGeom>
              <a:avLst/>
              <a:gdLst>
                <a:gd name="T0" fmla="*/ 16 w 26"/>
                <a:gd name="T1" fmla="*/ 28 h 28"/>
                <a:gd name="T2" fmla="*/ 26 w 26"/>
                <a:gd name="T3" fmla="*/ 0 h 28"/>
                <a:gd name="T4" fmla="*/ 19 w 26"/>
                <a:gd name="T5" fmla="*/ 0 h 28"/>
                <a:gd name="T6" fmla="*/ 15 w 26"/>
                <a:gd name="T7" fmla="*/ 12 h 28"/>
                <a:gd name="T8" fmla="*/ 13 w 26"/>
                <a:gd name="T9" fmla="*/ 22 h 28"/>
                <a:gd name="T10" fmla="*/ 13 w 26"/>
                <a:gd name="T11" fmla="*/ 22 h 28"/>
                <a:gd name="T12" fmla="*/ 10 w 26"/>
                <a:gd name="T13" fmla="*/ 12 h 28"/>
                <a:gd name="T14" fmla="*/ 7 w 26"/>
                <a:gd name="T15" fmla="*/ 0 h 28"/>
                <a:gd name="T16" fmla="*/ 0 w 26"/>
                <a:gd name="T17" fmla="*/ 0 h 28"/>
                <a:gd name="T18" fmla="*/ 9 w 26"/>
                <a:gd name="T19" fmla="*/ 28 h 28"/>
                <a:gd name="T20" fmla="*/ 16 w 26"/>
                <a:gd name="T2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16" y="28"/>
                  </a:moveTo>
                  <a:cubicBezTo>
                    <a:pt x="26" y="0"/>
                    <a:pt x="26" y="0"/>
                    <a:pt x="26" y="0"/>
                  </a:cubicBezTo>
                  <a:cubicBezTo>
                    <a:pt x="19" y="0"/>
                    <a:pt x="19" y="0"/>
                    <a:pt x="19" y="0"/>
                  </a:cubicBezTo>
                  <a:cubicBezTo>
                    <a:pt x="15" y="12"/>
                    <a:pt x="15" y="12"/>
                    <a:pt x="15" y="12"/>
                  </a:cubicBezTo>
                  <a:cubicBezTo>
                    <a:pt x="14" y="15"/>
                    <a:pt x="14" y="18"/>
                    <a:pt x="13" y="22"/>
                  </a:cubicBezTo>
                  <a:cubicBezTo>
                    <a:pt x="13" y="22"/>
                    <a:pt x="13" y="22"/>
                    <a:pt x="13" y="22"/>
                  </a:cubicBezTo>
                  <a:cubicBezTo>
                    <a:pt x="12" y="18"/>
                    <a:pt x="11" y="15"/>
                    <a:pt x="10" y="12"/>
                  </a:cubicBezTo>
                  <a:cubicBezTo>
                    <a:pt x="7" y="0"/>
                    <a:pt x="7" y="0"/>
                    <a:pt x="7" y="0"/>
                  </a:cubicBezTo>
                  <a:cubicBezTo>
                    <a:pt x="0" y="0"/>
                    <a:pt x="0" y="0"/>
                    <a:pt x="0" y="0"/>
                  </a:cubicBezTo>
                  <a:cubicBezTo>
                    <a:pt x="9" y="28"/>
                    <a:pt x="9" y="28"/>
                    <a:pt x="9" y="28"/>
                  </a:cubicBezTo>
                  <a:lnTo>
                    <a:pt x="16"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p>
          </p:txBody>
        </p:sp>
        <p:sp>
          <p:nvSpPr>
            <p:cNvPr id="81" name="Freeform 128"/>
            <p:cNvSpPr>
              <a:spLocks noEditPoints="1"/>
            </p:cNvSpPr>
            <p:nvPr/>
          </p:nvSpPr>
          <p:spPr bwMode="auto">
            <a:xfrm>
              <a:off x="8893175" y="3751263"/>
              <a:ext cx="584200" cy="384175"/>
            </a:xfrm>
            <a:custGeom>
              <a:avLst/>
              <a:gdLst>
                <a:gd name="T0" fmla="*/ 147 w 155"/>
                <a:gd name="T1" fmla="*/ 100 h 100"/>
                <a:gd name="T2" fmla="*/ 8 w 155"/>
                <a:gd name="T3" fmla="*/ 100 h 100"/>
                <a:gd name="T4" fmla="*/ 0 w 155"/>
                <a:gd name="T5" fmla="*/ 92 h 100"/>
                <a:gd name="T6" fmla="*/ 0 w 155"/>
                <a:gd name="T7" fmla="*/ 8 h 100"/>
                <a:gd name="T8" fmla="*/ 8 w 155"/>
                <a:gd name="T9" fmla="*/ 0 h 100"/>
                <a:gd name="T10" fmla="*/ 147 w 155"/>
                <a:gd name="T11" fmla="*/ 0 h 100"/>
                <a:gd name="T12" fmla="*/ 155 w 155"/>
                <a:gd name="T13" fmla="*/ 8 h 100"/>
                <a:gd name="T14" fmla="*/ 155 w 155"/>
                <a:gd name="T15" fmla="*/ 92 h 100"/>
                <a:gd name="T16" fmla="*/ 147 w 155"/>
                <a:gd name="T17" fmla="*/ 100 h 100"/>
                <a:gd name="T18" fmla="*/ 147 w 155"/>
                <a:gd name="T19" fmla="*/ 7 h 100"/>
                <a:gd name="T20" fmla="*/ 8 w 155"/>
                <a:gd name="T21" fmla="*/ 7 h 100"/>
                <a:gd name="T22" fmla="*/ 7 w 155"/>
                <a:gd name="T23" fmla="*/ 8 h 100"/>
                <a:gd name="T24" fmla="*/ 7 w 155"/>
                <a:gd name="T25" fmla="*/ 92 h 100"/>
                <a:gd name="T26" fmla="*/ 8 w 155"/>
                <a:gd name="T27" fmla="*/ 93 h 100"/>
                <a:gd name="T28" fmla="*/ 147 w 155"/>
                <a:gd name="T29" fmla="*/ 93 h 100"/>
                <a:gd name="T30" fmla="*/ 148 w 155"/>
                <a:gd name="T31" fmla="*/ 92 h 100"/>
                <a:gd name="T32" fmla="*/ 148 w 155"/>
                <a:gd name="T33" fmla="*/ 8 h 100"/>
                <a:gd name="T34" fmla="*/ 147 w 155"/>
                <a:gd name="T35" fmla="*/ 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100">
                  <a:moveTo>
                    <a:pt x="147" y="100"/>
                  </a:moveTo>
                  <a:cubicBezTo>
                    <a:pt x="8" y="100"/>
                    <a:pt x="8" y="100"/>
                    <a:pt x="8" y="100"/>
                  </a:cubicBezTo>
                  <a:cubicBezTo>
                    <a:pt x="4" y="100"/>
                    <a:pt x="0" y="96"/>
                    <a:pt x="0" y="92"/>
                  </a:cubicBezTo>
                  <a:cubicBezTo>
                    <a:pt x="0" y="8"/>
                    <a:pt x="0" y="8"/>
                    <a:pt x="0" y="8"/>
                  </a:cubicBezTo>
                  <a:cubicBezTo>
                    <a:pt x="0" y="3"/>
                    <a:pt x="4" y="0"/>
                    <a:pt x="8" y="0"/>
                  </a:cubicBezTo>
                  <a:cubicBezTo>
                    <a:pt x="147" y="0"/>
                    <a:pt x="147" y="0"/>
                    <a:pt x="147" y="0"/>
                  </a:cubicBezTo>
                  <a:cubicBezTo>
                    <a:pt x="151" y="0"/>
                    <a:pt x="155" y="3"/>
                    <a:pt x="155" y="8"/>
                  </a:cubicBezTo>
                  <a:cubicBezTo>
                    <a:pt x="155" y="92"/>
                    <a:pt x="155" y="92"/>
                    <a:pt x="155" y="92"/>
                  </a:cubicBezTo>
                  <a:cubicBezTo>
                    <a:pt x="155" y="96"/>
                    <a:pt x="151" y="100"/>
                    <a:pt x="147" y="100"/>
                  </a:cubicBezTo>
                  <a:close/>
                  <a:moveTo>
                    <a:pt x="147" y="7"/>
                  </a:moveTo>
                  <a:cubicBezTo>
                    <a:pt x="8" y="7"/>
                    <a:pt x="8" y="7"/>
                    <a:pt x="8" y="7"/>
                  </a:cubicBezTo>
                  <a:cubicBezTo>
                    <a:pt x="8" y="7"/>
                    <a:pt x="7" y="7"/>
                    <a:pt x="7" y="8"/>
                  </a:cubicBezTo>
                  <a:cubicBezTo>
                    <a:pt x="7" y="92"/>
                    <a:pt x="7" y="92"/>
                    <a:pt x="7" y="92"/>
                  </a:cubicBezTo>
                  <a:cubicBezTo>
                    <a:pt x="7" y="92"/>
                    <a:pt x="8" y="92"/>
                    <a:pt x="8" y="93"/>
                  </a:cubicBezTo>
                  <a:cubicBezTo>
                    <a:pt x="147" y="93"/>
                    <a:pt x="147" y="93"/>
                    <a:pt x="147" y="93"/>
                  </a:cubicBezTo>
                  <a:cubicBezTo>
                    <a:pt x="147" y="92"/>
                    <a:pt x="148" y="92"/>
                    <a:pt x="148" y="92"/>
                  </a:cubicBezTo>
                  <a:cubicBezTo>
                    <a:pt x="148" y="8"/>
                    <a:pt x="148" y="8"/>
                    <a:pt x="148" y="8"/>
                  </a:cubicBezTo>
                  <a:cubicBezTo>
                    <a:pt x="148" y="7"/>
                    <a:pt x="147" y="7"/>
                    <a:pt x="14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p>
          </p:txBody>
        </p:sp>
        <p:sp>
          <p:nvSpPr>
            <p:cNvPr id="82" name="Freeform 129"/>
            <p:cNvSpPr>
              <a:spLocks/>
            </p:cNvSpPr>
            <p:nvPr/>
          </p:nvSpPr>
          <p:spPr bwMode="auto">
            <a:xfrm>
              <a:off x="9040813" y="4181475"/>
              <a:ext cx="288925" cy="0"/>
            </a:xfrm>
            <a:custGeom>
              <a:avLst/>
              <a:gdLst>
                <a:gd name="T0" fmla="*/ 0 w 182"/>
                <a:gd name="T1" fmla="*/ 182 w 182"/>
                <a:gd name="T2" fmla="*/ 0 w 182"/>
              </a:gdLst>
              <a:ahLst/>
              <a:cxnLst>
                <a:cxn ang="0">
                  <a:pos x="T0" y="0"/>
                </a:cxn>
                <a:cxn ang="0">
                  <a:pos x="T1" y="0"/>
                </a:cxn>
                <a:cxn ang="0">
                  <a:pos x="T2" y="0"/>
                </a:cxn>
              </a:cxnLst>
              <a:rect l="0" t="0" r="r" b="b"/>
              <a:pathLst>
                <a:path w="182">
                  <a:moveTo>
                    <a:pt x="0" y="0"/>
                  </a:moveTo>
                  <a:lnTo>
                    <a:pt x="18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p>
          </p:txBody>
        </p:sp>
        <p:sp>
          <p:nvSpPr>
            <p:cNvPr id="83" name="Line 130"/>
            <p:cNvSpPr>
              <a:spLocks noChangeShapeType="1"/>
            </p:cNvSpPr>
            <p:nvPr/>
          </p:nvSpPr>
          <p:spPr bwMode="auto">
            <a:xfrm>
              <a:off x="9040813" y="4181475"/>
              <a:ext cx="288925"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p>
          </p:txBody>
        </p:sp>
        <p:sp>
          <p:nvSpPr>
            <p:cNvPr id="84" name="Freeform 131"/>
            <p:cNvSpPr>
              <a:spLocks/>
            </p:cNvSpPr>
            <p:nvPr/>
          </p:nvSpPr>
          <p:spPr bwMode="auto">
            <a:xfrm>
              <a:off x="9029700" y="4168775"/>
              <a:ext cx="312738" cy="26987"/>
            </a:xfrm>
            <a:custGeom>
              <a:avLst/>
              <a:gdLst>
                <a:gd name="T0" fmla="*/ 80 w 83"/>
                <a:gd name="T1" fmla="*/ 7 h 7"/>
                <a:gd name="T2" fmla="*/ 3 w 83"/>
                <a:gd name="T3" fmla="*/ 7 h 7"/>
                <a:gd name="T4" fmla="*/ 0 w 83"/>
                <a:gd name="T5" fmla="*/ 3 h 7"/>
                <a:gd name="T6" fmla="*/ 3 w 83"/>
                <a:gd name="T7" fmla="*/ 0 h 7"/>
                <a:gd name="T8" fmla="*/ 80 w 83"/>
                <a:gd name="T9" fmla="*/ 0 h 7"/>
                <a:gd name="T10" fmla="*/ 83 w 83"/>
                <a:gd name="T11" fmla="*/ 3 h 7"/>
                <a:gd name="T12" fmla="*/ 80 w 8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83" h="7">
                  <a:moveTo>
                    <a:pt x="80" y="7"/>
                  </a:moveTo>
                  <a:cubicBezTo>
                    <a:pt x="3" y="7"/>
                    <a:pt x="3" y="7"/>
                    <a:pt x="3" y="7"/>
                  </a:cubicBezTo>
                  <a:cubicBezTo>
                    <a:pt x="1" y="7"/>
                    <a:pt x="0" y="5"/>
                    <a:pt x="0" y="3"/>
                  </a:cubicBezTo>
                  <a:cubicBezTo>
                    <a:pt x="0" y="1"/>
                    <a:pt x="1" y="0"/>
                    <a:pt x="3" y="0"/>
                  </a:cubicBezTo>
                  <a:cubicBezTo>
                    <a:pt x="80" y="0"/>
                    <a:pt x="80" y="0"/>
                    <a:pt x="80" y="0"/>
                  </a:cubicBezTo>
                  <a:cubicBezTo>
                    <a:pt x="82" y="0"/>
                    <a:pt x="83" y="1"/>
                    <a:pt x="83" y="3"/>
                  </a:cubicBezTo>
                  <a:cubicBezTo>
                    <a:pt x="83" y="5"/>
                    <a:pt x="82" y="7"/>
                    <a:pt x="8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p>
          </p:txBody>
        </p:sp>
        <p:sp>
          <p:nvSpPr>
            <p:cNvPr id="85" name="Freeform 132"/>
            <p:cNvSpPr>
              <a:spLocks/>
            </p:cNvSpPr>
            <p:nvPr/>
          </p:nvSpPr>
          <p:spPr bwMode="auto">
            <a:xfrm>
              <a:off x="9183688" y="4119563"/>
              <a:ext cx="0" cy="61912"/>
            </a:xfrm>
            <a:custGeom>
              <a:avLst/>
              <a:gdLst>
                <a:gd name="T0" fmla="*/ 0 h 39"/>
                <a:gd name="T1" fmla="*/ 39 h 39"/>
                <a:gd name="T2" fmla="*/ 0 h 39"/>
              </a:gdLst>
              <a:ahLst/>
              <a:cxnLst>
                <a:cxn ang="0">
                  <a:pos x="0" y="T0"/>
                </a:cxn>
                <a:cxn ang="0">
                  <a:pos x="0" y="T1"/>
                </a:cxn>
                <a:cxn ang="0">
                  <a:pos x="0" y="T2"/>
                </a:cxn>
              </a:cxnLst>
              <a:rect l="0" t="0" r="r" b="b"/>
              <a:pathLst>
                <a:path h="39">
                  <a:moveTo>
                    <a:pt x="0" y="0"/>
                  </a:moveTo>
                  <a:lnTo>
                    <a:pt x="0" y="3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p>
          </p:txBody>
        </p:sp>
        <p:sp>
          <p:nvSpPr>
            <p:cNvPr id="86" name="Line 133"/>
            <p:cNvSpPr>
              <a:spLocks noChangeShapeType="1"/>
            </p:cNvSpPr>
            <p:nvPr/>
          </p:nvSpPr>
          <p:spPr bwMode="auto">
            <a:xfrm>
              <a:off x="9183688" y="4119563"/>
              <a:ext cx="0" cy="61912"/>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p>
          </p:txBody>
        </p:sp>
        <p:sp>
          <p:nvSpPr>
            <p:cNvPr id="87" name="Freeform 134"/>
            <p:cNvSpPr>
              <a:spLocks/>
            </p:cNvSpPr>
            <p:nvPr/>
          </p:nvSpPr>
          <p:spPr bwMode="auto">
            <a:xfrm>
              <a:off x="9172575" y="4108450"/>
              <a:ext cx="25400" cy="87312"/>
            </a:xfrm>
            <a:custGeom>
              <a:avLst/>
              <a:gdLst>
                <a:gd name="T0" fmla="*/ 3 w 7"/>
                <a:gd name="T1" fmla="*/ 23 h 23"/>
                <a:gd name="T2" fmla="*/ 0 w 7"/>
                <a:gd name="T3" fmla="*/ 19 h 23"/>
                <a:gd name="T4" fmla="*/ 0 w 7"/>
                <a:gd name="T5" fmla="*/ 3 h 23"/>
                <a:gd name="T6" fmla="*/ 3 w 7"/>
                <a:gd name="T7" fmla="*/ 0 h 23"/>
                <a:gd name="T8" fmla="*/ 7 w 7"/>
                <a:gd name="T9" fmla="*/ 3 h 23"/>
                <a:gd name="T10" fmla="*/ 7 w 7"/>
                <a:gd name="T11" fmla="*/ 19 h 23"/>
                <a:gd name="T12" fmla="*/ 3 w 7"/>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7" h="23">
                  <a:moveTo>
                    <a:pt x="3" y="23"/>
                  </a:moveTo>
                  <a:cubicBezTo>
                    <a:pt x="1" y="23"/>
                    <a:pt x="0" y="21"/>
                    <a:pt x="0" y="19"/>
                  </a:cubicBezTo>
                  <a:cubicBezTo>
                    <a:pt x="0" y="3"/>
                    <a:pt x="0" y="3"/>
                    <a:pt x="0" y="3"/>
                  </a:cubicBezTo>
                  <a:cubicBezTo>
                    <a:pt x="0" y="1"/>
                    <a:pt x="1" y="0"/>
                    <a:pt x="3" y="0"/>
                  </a:cubicBezTo>
                  <a:cubicBezTo>
                    <a:pt x="5" y="0"/>
                    <a:pt x="7" y="1"/>
                    <a:pt x="7" y="3"/>
                  </a:cubicBezTo>
                  <a:cubicBezTo>
                    <a:pt x="7" y="19"/>
                    <a:pt x="7" y="19"/>
                    <a:pt x="7" y="19"/>
                  </a:cubicBezTo>
                  <a:cubicBezTo>
                    <a:pt x="7" y="21"/>
                    <a:pt x="5"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p>
          </p:txBody>
        </p:sp>
      </p:grpSp>
      <p:grpSp>
        <p:nvGrpSpPr>
          <p:cNvPr id="88" name="组合 87"/>
          <p:cNvGrpSpPr/>
          <p:nvPr/>
        </p:nvGrpSpPr>
        <p:grpSpPr>
          <a:xfrm>
            <a:off x="9133163" y="3766811"/>
            <a:ext cx="438001" cy="382831"/>
            <a:chOff x="1924050" y="4306887"/>
            <a:chExt cx="146050" cy="122239"/>
          </a:xfrm>
        </p:grpSpPr>
        <p:sp>
          <p:nvSpPr>
            <p:cNvPr id="89" name="Freeform 154"/>
            <p:cNvSpPr>
              <a:spLocks/>
            </p:cNvSpPr>
            <p:nvPr/>
          </p:nvSpPr>
          <p:spPr bwMode="auto">
            <a:xfrm>
              <a:off x="1924050" y="4306887"/>
              <a:ext cx="130175" cy="80963"/>
            </a:xfrm>
            <a:custGeom>
              <a:avLst/>
              <a:gdLst/>
              <a:ahLst/>
              <a:cxnLst>
                <a:cxn ang="0">
                  <a:pos x="82" y="22"/>
                </a:cxn>
                <a:cxn ang="0">
                  <a:pos x="82" y="12"/>
                </a:cxn>
                <a:cxn ang="0">
                  <a:pos x="82" y="12"/>
                </a:cxn>
                <a:cxn ang="0">
                  <a:pos x="81" y="11"/>
                </a:cxn>
                <a:cxn ang="0">
                  <a:pos x="80" y="10"/>
                </a:cxn>
                <a:cxn ang="0">
                  <a:pos x="36" y="10"/>
                </a:cxn>
                <a:cxn ang="0">
                  <a:pos x="36" y="10"/>
                </a:cxn>
                <a:cxn ang="0">
                  <a:pos x="35" y="8"/>
                </a:cxn>
                <a:cxn ang="0">
                  <a:pos x="34" y="7"/>
                </a:cxn>
                <a:cxn ang="0">
                  <a:pos x="31" y="2"/>
                </a:cxn>
                <a:cxn ang="0">
                  <a:pos x="31" y="2"/>
                </a:cxn>
                <a:cxn ang="0">
                  <a:pos x="31" y="1"/>
                </a:cxn>
                <a:cxn ang="0">
                  <a:pos x="29" y="0"/>
                </a:cxn>
                <a:cxn ang="0">
                  <a:pos x="6" y="0"/>
                </a:cxn>
                <a:cxn ang="0">
                  <a:pos x="6" y="0"/>
                </a:cxn>
                <a:cxn ang="0">
                  <a:pos x="4" y="1"/>
                </a:cxn>
                <a:cxn ang="0">
                  <a:pos x="2" y="2"/>
                </a:cxn>
                <a:cxn ang="0">
                  <a:pos x="2" y="2"/>
                </a:cxn>
                <a:cxn ang="0">
                  <a:pos x="0" y="13"/>
                </a:cxn>
                <a:cxn ang="0">
                  <a:pos x="0" y="22"/>
                </a:cxn>
                <a:cxn ang="0">
                  <a:pos x="0" y="51"/>
                </a:cxn>
              </a:cxnLst>
              <a:rect l="0" t="0" r="r" b="b"/>
              <a:pathLst>
                <a:path w="82" h="51">
                  <a:moveTo>
                    <a:pt x="82" y="22"/>
                  </a:moveTo>
                  <a:lnTo>
                    <a:pt x="82" y="12"/>
                  </a:lnTo>
                  <a:lnTo>
                    <a:pt x="82" y="12"/>
                  </a:lnTo>
                  <a:lnTo>
                    <a:pt x="81" y="11"/>
                  </a:lnTo>
                  <a:lnTo>
                    <a:pt x="80" y="10"/>
                  </a:lnTo>
                  <a:lnTo>
                    <a:pt x="36" y="10"/>
                  </a:lnTo>
                  <a:lnTo>
                    <a:pt x="36" y="10"/>
                  </a:lnTo>
                  <a:lnTo>
                    <a:pt x="35" y="8"/>
                  </a:lnTo>
                  <a:lnTo>
                    <a:pt x="34" y="7"/>
                  </a:lnTo>
                  <a:lnTo>
                    <a:pt x="31" y="2"/>
                  </a:lnTo>
                  <a:lnTo>
                    <a:pt x="31" y="2"/>
                  </a:lnTo>
                  <a:lnTo>
                    <a:pt x="31" y="1"/>
                  </a:lnTo>
                  <a:lnTo>
                    <a:pt x="29" y="0"/>
                  </a:lnTo>
                  <a:lnTo>
                    <a:pt x="6" y="0"/>
                  </a:lnTo>
                  <a:lnTo>
                    <a:pt x="6" y="0"/>
                  </a:lnTo>
                  <a:lnTo>
                    <a:pt x="4" y="1"/>
                  </a:lnTo>
                  <a:lnTo>
                    <a:pt x="2" y="2"/>
                  </a:lnTo>
                  <a:lnTo>
                    <a:pt x="2" y="2"/>
                  </a:lnTo>
                  <a:lnTo>
                    <a:pt x="0" y="13"/>
                  </a:lnTo>
                  <a:lnTo>
                    <a:pt x="0" y="22"/>
                  </a:lnTo>
                  <a:lnTo>
                    <a:pt x="0" y="51"/>
                  </a:lnTo>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90" name="Freeform 155"/>
            <p:cNvSpPr>
              <a:spLocks/>
            </p:cNvSpPr>
            <p:nvPr/>
          </p:nvSpPr>
          <p:spPr bwMode="auto">
            <a:xfrm>
              <a:off x="1924050" y="4352926"/>
              <a:ext cx="146050" cy="76200"/>
            </a:xfrm>
            <a:custGeom>
              <a:avLst/>
              <a:gdLst/>
              <a:ahLst/>
              <a:cxnLst>
                <a:cxn ang="0">
                  <a:pos x="81" y="46"/>
                </a:cxn>
                <a:cxn ang="0">
                  <a:pos x="81" y="46"/>
                </a:cxn>
                <a:cxn ang="0">
                  <a:pos x="80" y="47"/>
                </a:cxn>
                <a:cxn ang="0">
                  <a:pos x="79" y="48"/>
                </a:cxn>
                <a:cxn ang="0">
                  <a:pos x="2" y="48"/>
                </a:cxn>
                <a:cxn ang="0">
                  <a:pos x="2" y="48"/>
                </a:cxn>
                <a:cxn ang="0">
                  <a:pos x="1" y="47"/>
                </a:cxn>
                <a:cxn ang="0">
                  <a:pos x="0" y="46"/>
                </a:cxn>
                <a:cxn ang="0">
                  <a:pos x="0" y="46"/>
                </a:cxn>
                <a:cxn ang="0">
                  <a:pos x="11" y="2"/>
                </a:cxn>
                <a:cxn ang="0">
                  <a:pos x="11" y="2"/>
                </a:cxn>
                <a:cxn ang="0">
                  <a:pos x="12" y="1"/>
                </a:cxn>
                <a:cxn ang="0">
                  <a:pos x="13" y="0"/>
                </a:cxn>
                <a:cxn ang="0">
                  <a:pos x="89" y="0"/>
                </a:cxn>
                <a:cxn ang="0">
                  <a:pos x="89" y="0"/>
                </a:cxn>
                <a:cxn ang="0">
                  <a:pos x="91" y="1"/>
                </a:cxn>
                <a:cxn ang="0">
                  <a:pos x="92" y="2"/>
                </a:cxn>
                <a:cxn ang="0">
                  <a:pos x="92" y="2"/>
                </a:cxn>
                <a:cxn ang="0">
                  <a:pos x="92" y="2"/>
                </a:cxn>
                <a:cxn ang="0">
                  <a:pos x="87" y="25"/>
                </a:cxn>
                <a:cxn ang="0">
                  <a:pos x="81" y="46"/>
                </a:cxn>
                <a:cxn ang="0">
                  <a:pos x="81" y="46"/>
                </a:cxn>
              </a:cxnLst>
              <a:rect l="0" t="0" r="r" b="b"/>
              <a:pathLst>
                <a:path w="92" h="48">
                  <a:moveTo>
                    <a:pt x="81" y="46"/>
                  </a:moveTo>
                  <a:lnTo>
                    <a:pt x="81" y="46"/>
                  </a:lnTo>
                  <a:lnTo>
                    <a:pt x="80" y="47"/>
                  </a:lnTo>
                  <a:lnTo>
                    <a:pt x="79" y="48"/>
                  </a:lnTo>
                  <a:lnTo>
                    <a:pt x="2" y="48"/>
                  </a:lnTo>
                  <a:lnTo>
                    <a:pt x="2" y="48"/>
                  </a:lnTo>
                  <a:lnTo>
                    <a:pt x="1" y="47"/>
                  </a:lnTo>
                  <a:lnTo>
                    <a:pt x="0" y="46"/>
                  </a:lnTo>
                  <a:lnTo>
                    <a:pt x="0" y="46"/>
                  </a:lnTo>
                  <a:lnTo>
                    <a:pt x="11" y="2"/>
                  </a:lnTo>
                  <a:lnTo>
                    <a:pt x="11" y="2"/>
                  </a:lnTo>
                  <a:lnTo>
                    <a:pt x="12" y="1"/>
                  </a:lnTo>
                  <a:lnTo>
                    <a:pt x="13" y="0"/>
                  </a:lnTo>
                  <a:lnTo>
                    <a:pt x="89" y="0"/>
                  </a:lnTo>
                  <a:lnTo>
                    <a:pt x="89" y="0"/>
                  </a:lnTo>
                  <a:lnTo>
                    <a:pt x="91" y="1"/>
                  </a:lnTo>
                  <a:lnTo>
                    <a:pt x="92" y="2"/>
                  </a:lnTo>
                  <a:lnTo>
                    <a:pt x="92" y="2"/>
                  </a:lnTo>
                  <a:lnTo>
                    <a:pt x="92" y="2"/>
                  </a:lnTo>
                  <a:lnTo>
                    <a:pt x="87" y="25"/>
                  </a:lnTo>
                  <a:lnTo>
                    <a:pt x="81" y="46"/>
                  </a:lnTo>
                  <a:lnTo>
                    <a:pt x="81" y="46"/>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pic>
        <p:nvPicPr>
          <p:cNvPr id="91" name="图片 90"/>
          <p:cNvPicPr>
            <a:picLocks noChangeAspect="1"/>
          </p:cNvPicPr>
          <p:nvPr/>
        </p:nvPicPr>
        <p:blipFill rotWithShape="1">
          <a:blip r:embed="rId3">
            <a:extLst>
              <a:ext uri="{28A0092B-C50C-407E-A947-70E740481C1C}">
                <a14:useLocalDpi xmlns:a14="http://schemas.microsoft.com/office/drawing/2010/main" val="0"/>
              </a:ext>
            </a:extLst>
          </a:blip>
          <a:srcRect l="69349" t="7711" r="6776" b="70051"/>
          <a:stretch/>
        </p:blipFill>
        <p:spPr>
          <a:xfrm>
            <a:off x="7749805" y="4275937"/>
            <a:ext cx="599864" cy="545330"/>
          </a:xfrm>
          <a:prstGeom prst="rect">
            <a:avLst/>
          </a:prstGeom>
          <a:ln>
            <a:solidFill>
              <a:schemeClr val="bg1"/>
            </a:solidFill>
          </a:ln>
        </p:spPr>
      </p:pic>
      <p:sp>
        <p:nvSpPr>
          <p:cNvPr id="92" name="文本框 91"/>
          <p:cNvSpPr txBox="1"/>
          <p:nvPr/>
        </p:nvSpPr>
        <p:spPr>
          <a:xfrm>
            <a:off x="7512527" y="4683155"/>
            <a:ext cx="1815832" cy="307777"/>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rPr>
              <a:t>Permissions</a:t>
            </a:r>
            <a:endParaRPr lang="zh-CN" altLang="en-US" sz="1400" dirty="0">
              <a:latin typeface="微软雅黑" panose="020B0503020204020204" pitchFamily="34" charset="-122"/>
              <a:ea typeface="微软雅黑" panose="020B0503020204020204" pitchFamily="34" charset="-122"/>
            </a:endParaRPr>
          </a:p>
        </p:txBody>
      </p:sp>
      <p:sp>
        <p:nvSpPr>
          <p:cNvPr id="93" name="Freeform 147"/>
          <p:cNvSpPr>
            <a:spLocks/>
          </p:cNvSpPr>
          <p:nvPr/>
        </p:nvSpPr>
        <p:spPr bwMode="auto">
          <a:xfrm>
            <a:off x="2300741" y="3728607"/>
            <a:ext cx="427706" cy="448282"/>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chemeClr val="bg1"/>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94" name="Freeform 147"/>
          <p:cNvSpPr>
            <a:spLocks/>
          </p:cNvSpPr>
          <p:nvPr/>
        </p:nvSpPr>
        <p:spPr bwMode="auto">
          <a:xfrm>
            <a:off x="3358661" y="3721253"/>
            <a:ext cx="427706" cy="448282"/>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chemeClr val="bg1"/>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95" name="Freeform 147"/>
          <p:cNvSpPr>
            <a:spLocks/>
          </p:cNvSpPr>
          <p:nvPr/>
        </p:nvSpPr>
        <p:spPr bwMode="auto">
          <a:xfrm>
            <a:off x="2479416" y="4298436"/>
            <a:ext cx="427706" cy="448282"/>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chemeClr val="bg1"/>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96" name="Freeform 147"/>
          <p:cNvSpPr>
            <a:spLocks/>
          </p:cNvSpPr>
          <p:nvPr/>
        </p:nvSpPr>
        <p:spPr bwMode="auto">
          <a:xfrm>
            <a:off x="3080613" y="4319603"/>
            <a:ext cx="427706" cy="448282"/>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chemeClr val="bg1"/>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Tree>
    <p:extLst>
      <p:ext uri="{BB962C8B-B14F-4D97-AF65-F5344CB8AC3E}">
        <p14:creationId xmlns:p14="http://schemas.microsoft.com/office/powerpoint/2010/main" val="34052930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b="1" dirty="0" smtClean="0"/>
              <a:t>桌面云管理组件</a:t>
            </a:r>
            <a:endParaRPr lang="en-US" altLang="zh-CN" b="1" dirty="0" smtClean="0"/>
          </a:p>
          <a:p>
            <a:r>
              <a:rPr lang="zh-CN" altLang="en-US" dirty="0" smtClean="0">
                <a:solidFill>
                  <a:schemeClr val="accent3">
                    <a:lumMod val="50000"/>
                  </a:schemeClr>
                </a:solidFill>
              </a:rPr>
              <a:t>桌面云管理</a:t>
            </a:r>
            <a:r>
              <a:rPr lang="zh-CN" altLang="en-US" dirty="0">
                <a:solidFill>
                  <a:schemeClr val="accent3">
                    <a:lumMod val="50000"/>
                  </a:schemeClr>
                </a:solidFill>
              </a:rPr>
              <a:t>组件安装</a:t>
            </a:r>
            <a:endParaRPr lang="en-US" altLang="zh-CN" dirty="0">
              <a:solidFill>
                <a:schemeClr val="accent3">
                  <a:lumMod val="50000"/>
                </a:schemeClr>
              </a:solidFill>
            </a:endParaRPr>
          </a:p>
          <a:p>
            <a:r>
              <a:rPr lang="zh-CN" altLang="en-US" dirty="0">
                <a:solidFill>
                  <a:schemeClr val="accent3">
                    <a:lumMod val="50000"/>
                  </a:schemeClr>
                </a:solidFill>
              </a:rPr>
              <a:t>桌面云</a:t>
            </a:r>
            <a:r>
              <a:rPr lang="zh-CN" altLang="en-US" dirty="0" smtClean="0">
                <a:solidFill>
                  <a:schemeClr val="accent3">
                    <a:lumMod val="50000"/>
                  </a:schemeClr>
                </a:solidFill>
              </a:rPr>
              <a:t>关联组件</a:t>
            </a:r>
            <a:endParaRPr lang="en-US" altLang="zh-CN" dirty="0" smtClean="0">
              <a:solidFill>
                <a:schemeClr val="accent3">
                  <a:lumMod val="50000"/>
                </a:schemeClr>
              </a:solidFill>
            </a:endParaRPr>
          </a:p>
          <a:p>
            <a:r>
              <a:rPr lang="zh-CN" altLang="en-US" dirty="0" smtClean="0">
                <a:solidFill>
                  <a:schemeClr val="accent3">
                    <a:lumMod val="50000"/>
                  </a:schemeClr>
                </a:solidFill>
              </a:rPr>
              <a:t>桌面云关联组件安装</a:t>
            </a:r>
            <a:endParaRPr lang="en-US" altLang="zh-CN" dirty="0" smtClean="0">
              <a:solidFill>
                <a:schemeClr val="accent3">
                  <a:lumMod val="50000"/>
                </a:schemeClr>
              </a:solidFill>
            </a:endParaRPr>
          </a:p>
          <a:p>
            <a:r>
              <a:rPr lang="en-US" altLang="zh-CN" dirty="0" err="1" smtClean="0">
                <a:solidFill>
                  <a:schemeClr val="accent3">
                    <a:lumMod val="50000"/>
                  </a:schemeClr>
                </a:solidFill>
              </a:rPr>
              <a:t>FusionAccess</a:t>
            </a:r>
            <a:r>
              <a:rPr lang="zh-CN" altLang="en-US" dirty="0" smtClean="0">
                <a:solidFill>
                  <a:schemeClr val="accent3">
                    <a:lumMod val="50000"/>
                  </a:schemeClr>
                </a:solidFill>
              </a:rPr>
              <a:t>初始化配置</a:t>
            </a:r>
            <a:endParaRPr lang="en-US" altLang="zh-CN" dirty="0" smtClean="0">
              <a:solidFill>
                <a:schemeClr val="accent3">
                  <a:lumMod val="50000"/>
                </a:schemeClr>
              </a:solidFill>
            </a:endParaRPr>
          </a:p>
          <a:p>
            <a:r>
              <a:rPr lang="zh-CN" altLang="en-US" dirty="0" smtClean="0">
                <a:solidFill>
                  <a:schemeClr val="accent3">
                    <a:lumMod val="50000"/>
                  </a:schemeClr>
                </a:solidFill>
              </a:rPr>
              <a:t>桌面云组件</a:t>
            </a:r>
            <a:r>
              <a:rPr lang="zh-CN" altLang="en-US" dirty="0">
                <a:solidFill>
                  <a:schemeClr val="accent3">
                    <a:lumMod val="50000"/>
                  </a:schemeClr>
                </a:solidFill>
              </a:rPr>
              <a:t>交互流程</a:t>
            </a:r>
          </a:p>
          <a:p>
            <a:endParaRPr lang="zh-CN" altLang="en-US" dirty="0"/>
          </a:p>
        </p:txBody>
      </p:sp>
    </p:spTree>
    <p:extLst>
      <p:ext uri="{BB962C8B-B14F-4D97-AF65-F5344CB8AC3E}">
        <p14:creationId xmlns:p14="http://schemas.microsoft.com/office/powerpoint/2010/main" val="40377289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AD</a:t>
            </a:r>
            <a:r>
              <a:rPr lang="zh-CN" altLang="en-US" dirty="0" smtClean="0"/>
              <a:t>中的组</a:t>
            </a:r>
            <a:endParaRPr lang="zh-CN" altLang="en-US" dirty="0"/>
          </a:p>
        </p:txBody>
      </p:sp>
      <p:sp>
        <p:nvSpPr>
          <p:cNvPr id="6" name="文本占位符 5"/>
          <p:cNvSpPr>
            <a:spLocks noGrp="1"/>
          </p:cNvSpPr>
          <p:nvPr>
            <p:ph type="body" sz="quarter" idx="10"/>
          </p:nvPr>
        </p:nvSpPr>
        <p:spPr>
          <a:xfrm>
            <a:off x="912815" y="1212607"/>
            <a:ext cx="10560048" cy="4680000"/>
          </a:xfrm>
        </p:spPr>
        <p:txBody>
          <a:bodyPr/>
          <a:lstStyle/>
          <a:p>
            <a:r>
              <a:rPr lang="zh-CN" altLang="en-US" dirty="0" smtClean="0"/>
              <a:t>使用组来简化资源权限的分配</a:t>
            </a:r>
            <a:endParaRPr lang="en-US" altLang="zh-CN" dirty="0" smtClean="0"/>
          </a:p>
          <a:p>
            <a:endParaRPr lang="en-US" altLang="zh-CN" dirty="0"/>
          </a:p>
          <a:p>
            <a:endParaRPr lang="en-US" altLang="zh-CN" dirty="0" smtClean="0"/>
          </a:p>
          <a:p>
            <a:r>
              <a:rPr lang="zh-CN" altLang="en-US" dirty="0" smtClean="0"/>
              <a:t>一个用户可以是许多组的成员</a:t>
            </a:r>
            <a:endParaRPr lang="en-US" altLang="zh-CN" dirty="0" smtClean="0"/>
          </a:p>
          <a:p>
            <a:endParaRPr lang="en-US" altLang="zh-CN" dirty="0"/>
          </a:p>
          <a:p>
            <a:endParaRPr lang="en-US" altLang="zh-CN" dirty="0" smtClean="0"/>
          </a:p>
          <a:p>
            <a:r>
              <a:rPr lang="zh-CN" altLang="en-US" dirty="0" smtClean="0"/>
              <a:t>组可以被嵌套在其他的组中</a:t>
            </a:r>
            <a:endParaRPr lang="en-US" altLang="zh-CN" dirty="0"/>
          </a:p>
          <a:p>
            <a:endParaRPr lang="zh-CN" altLang="en-US" dirty="0">
              <a:effectLst/>
            </a:endParaRPr>
          </a:p>
        </p:txBody>
      </p:sp>
      <p:sp>
        <p:nvSpPr>
          <p:cNvPr id="23" name="椭圆 22"/>
          <p:cNvSpPr/>
          <p:nvPr/>
        </p:nvSpPr>
        <p:spPr>
          <a:xfrm>
            <a:off x="4409186" y="2280581"/>
            <a:ext cx="2168688" cy="494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latin typeface="微软雅黑" panose="020B0503020204020204" pitchFamily="34" charset="-122"/>
                <a:ea typeface="微软雅黑" panose="020B0503020204020204" pitchFamily="34" charset="-122"/>
              </a:rPr>
              <a:t>Group</a:t>
            </a:r>
            <a:endParaRPr lang="zh-CN" altLang="en-US" sz="1200" dirty="0">
              <a:latin typeface="微软雅黑" panose="020B0503020204020204" pitchFamily="34" charset="-122"/>
              <a:ea typeface="微软雅黑" panose="020B0503020204020204" pitchFamily="34" charset="-122"/>
            </a:endParaRPr>
          </a:p>
        </p:txBody>
      </p:sp>
      <p:sp>
        <p:nvSpPr>
          <p:cNvPr id="24" name="右箭头 23"/>
          <p:cNvSpPr/>
          <p:nvPr/>
        </p:nvSpPr>
        <p:spPr>
          <a:xfrm>
            <a:off x="3410522" y="2245489"/>
            <a:ext cx="611765" cy="318039"/>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5" name="Freeform 147"/>
          <p:cNvSpPr>
            <a:spLocks/>
          </p:cNvSpPr>
          <p:nvPr/>
        </p:nvSpPr>
        <p:spPr bwMode="auto">
          <a:xfrm>
            <a:off x="4727848" y="1952836"/>
            <a:ext cx="427706" cy="448282"/>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rgbClr val="00B0F0"/>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6" name="Freeform 147"/>
          <p:cNvSpPr>
            <a:spLocks/>
          </p:cNvSpPr>
          <p:nvPr/>
        </p:nvSpPr>
        <p:spPr bwMode="auto">
          <a:xfrm>
            <a:off x="5287563" y="1933822"/>
            <a:ext cx="427706" cy="448282"/>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rgbClr val="92D050"/>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7" name="Freeform 147"/>
          <p:cNvSpPr>
            <a:spLocks/>
          </p:cNvSpPr>
          <p:nvPr/>
        </p:nvSpPr>
        <p:spPr bwMode="auto">
          <a:xfrm>
            <a:off x="5829958" y="1941524"/>
            <a:ext cx="427706" cy="448282"/>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rgbClr val="FFC000"/>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8" name="Freeform 147"/>
          <p:cNvSpPr>
            <a:spLocks/>
          </p:cNvSpPr>
          <p:nvPr/>
        </p:nvSpPr>
        <p:spPr bwMode="auto">
          <a:xfrm>
            <a:off x="1488916" y="1976291"/>
            <a:ext cx="427706" cy="448282"/>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rgbClr val="00B0F0"/>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pic>
        <p:nvPicPr>
          <p:cNvPr id="29" name="图片 28"/>
          <p:cNvPicPr>
            <a:picLocks noChangeAspect="1"/>
          </p:cNvPicPr>
          <p:nvPr/>
        </p:nvPicPr>
        <p:blipFill rotWithShape="1">
          <a:blip r:embed="rId3" cstate="print">
            <a:extLst>
              <a:ext uri="{28A0092B-C50C-407E-A947-70E740481C1C}">
                <a14:useLocalDpi xmlns:a14="http://schemas.microsoft.com/office/drawing/2010/main" val="0"/>
              </a:ext>
            </a:extLst>
          </a:blip>
          <a:srcRect l="69349" t="7711" r="6776" b="70051"/>
          <a:stretch/>
        </p:blipFill>
        <p:spPr>
          <a:xfrm>
            <a:off x="1483258" y="2448028"/>
            <a:ext cx="413897" cy="376269"/>
          </a:xfrm>
          <a:prstGeom prst="rect">
            <a:avLst/>
          </a:prstGeom>
          <a:ln>
            <a:solidFill>
              <a:schemeClr val="bg1"/>
            </a:solidFill>
          </a:ln>
        </p:spPr>
      </p:pic>
      <p:sp>
        <p:nvSpPr>
          <p:cNvPr id="30" name="Freeform 147"/>
          <p:cNvSpPr>
            <a:spLocks/>
          </p:cNvSpPr>
          <p:nvPr/>
        </p:nvSpPr>
        <p:spPr bwMode="auto">
          <a:xfrm>
            <a:off x="2020462" y="1952836"/>
            <a:ext cx="427706" cy="448282"/>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rgbClr val="92D050"/>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pic>
        <p:nvPicPr>
          <p:cNvPr id="31" name="图片 30"/>
          <p:cNvPicPr>
            <a:picLocks noChangeAspect="1"/>
          </p:cNvPicPr>
          <p:nvPr/>
        </p:nvPicPr>
        <p:blipFill rotWithShape="1">
          <a:blip r:embed="rId3" cstate="print">
            <a:extLst>
              <a:ext uri="{28A0092B-C50C-407E-A947-70E740481C1C}">
                <a14:useLocalDpi xmlns:a14="http://schemas.microsoft.com/office/drawing/2010/main" val="0"/>
              </a:ext>
            </a:extLst>
          </a:blip>
          <a:srcRect l="69349" t="7711" r="6776" b="70051"/>
          <a:stretch/>
        </p:blipFill>
        <p:spPr>
          <a:xfrm>
            <a:off x="2004841" y="2424573"/>
            <a:ext cx="413897" cy="376269"/>
          </a:xfrm>
          <a:prstGeom prst="rect">
            <a:avLst/>
          </a:prstGeom>
          <a:ln>
            <a:solidFill>
              <a:schemeClr val="bg1"/>
            </a:solidFill>
          </a:ln>
        </p:spPr>
      </p:pic>
      <p:sp>
        <p:nvSpPr>
          <p:cNvPr id="32" name="Freeform 147"/>
          <p:cNvSpPr>
            <a:spLocks/>
          </p:cNvSpPr>
          <p:nvPr/>
        </p:nvSpPr>
        <p:spPr bwMode="auto">
          <a:xfrm>
            <a:off x="2556405" y="1952836"/>
            <a:ext cx="427706" cy="448282"/>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rgbClr val="FFC000"/>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pic>
        <p:nvPicPr>
          <p:cNvPr id="33" name="图片 32"/>
          <p:cNvPicPr>
            <a:picLocks noChangeAspect="1"/>
          </p:cNvPicPr>
          <p:nvPr/>
        </p:nvPicPr>
        <p:blipFill rotWithShape="1">
          <a:blip r:embed="rId3" cstate="print">
            <a:extLst>
              <a:ext uri="{28A0092B-C50C-407E-A947-70E740481C1C}">
                <a14:useLocalDpi xmlns:a14="http://schemas.microsoft.com/office/drawing/2010/main" val="0"/>
              </a:ext>
            </a:extLst>
          </a:blip>
          <a:srcRect l="69349" t="7711" r="6776" b="70051"/>
          <a:stretch/>
        </p:blipFill>
        <p:spPr>
          <a:xfrm>
            <a:off x="2550747" y="2424573"/>
            <a:ext cx="413897" cy="376269"/>
          </a:xfrm>
          <a:prstGeom prst="rect">
            <a:avLst/>
          </a:prstGeom>
          <a:ln>
            <a:solidFill>
              <a:schemeClr val="bg1"/>
            </a:solidFill>
          </a:ln>
        </p:spPr>
      </p:pic>
      <p:pic>
        <p:nvPicPr>
          <p:cNvPr id="34" name="图片 33"/>
          <p:cNvPicPr>
            <a:picLocks noChangeAspect="1"/>
          </p:cNvPicPr>
          <p:nvPr/>
        </p:nvPicPr>
        <p:blipFill rotWithShape="1">
          <a:blip r:embed="rId3" cstate="print">
            <a:extLst>
              <a:ext uri="{28A0092B-C50C-407E-A947-70E740481C1C}">
                <a14:useLocalDpi xmlns:a14="http://schemas.microsoft.com/office/drawing/2010/main" val="0"/>
              </a:ext>
            </a:extLst>
          </a:blip>
          <a:srcRect l="69349" t="7711" r="6776" b="70051"/>
          <a:stretch/>
        </p:blipFill>
        <p:spPr>
          <a:xfrm>
            <a:off x="6418996" y="2003731"/>
            <a:ext cx="413897" cy="376269"/>
          </a:xfrm>
          <a:prstGeom prst="rect">
            <a:avLst/>
          </a:prstGeom>
          <a:ln>
            <a:solidFill>
              <a:schemeClr val="bg1"/>
            </a:solidFill>
          </a:ln>
        </p:spPr>
      </p:pic>
      <p:sp>
        <p:nvSpPr>
          <p:cNvPr id="35" name="Freeform 147"/>
          <p:cNvSpPr>
            <a:spLocks/>
          </p:cNvSpPr>
          <p:nvPr/>
        </p:nvSpPr>
        <p:spPr bwMode="auto">
          <a:xfrm>
            <a:off x="1588138" y="3750384"/>
            <a:ext cx="427706" cy="448282"/>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rgbClr val="00B0F0"/>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36" name="Freeform 147"/>
          <p:cNvSpPr>
            <a:spLocks/>
          </p:cNvSpPr>
          <p:nvPr/>
        </p:nvSpPr>
        <p:spPr bwMode="auto">
          <a:xfrm>
            <a:off x="2119636" y="3750384"/>
            <a:ext cx="427706" cy="448282"/>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rgbClr val="92D050"/>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dirty="0"/>
          </a:p>
        </p:txBody>
      </p:sp>
      <p:sp>
        <p:nvSpPr>
          <p:cNvPr id="37" name="Freeform 147"/>
          <p:cNvSpPr>
            <a:spLocks/>
          </p:cNvSpPr>
          <p:nvPr/>
        </p:nvSpPr>
        <p:spPr bwMode="auto">
          <a:xfrm>
            <a:off x="2630874" y="3750384"/>
            <a:ext cx="427706" cy="448282"/>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rgbClr val="FFC000"/>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38" name="文本框 37"/>
          <p:cNvSpPr txBox="1"/>
          <p:nvPr/>
        </p:nvSpPr>
        <p:spPr>
          <a:xfrm>
            <a:off x="1652451" y="3974525"/>
            <a:ext cx="319173"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2202742" y="3974525"/>
            <a:ext cx="319173"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B</a:t>
            </a:r>
            <a:endParaRPr lang="zh-CN" altLang="en-US" sz="1200"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2701303" y="3974525"/>
            <a:ext cx="319173"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p:txBody>
      </p:sp>
      <p:sp>
        <p:nvSpPr>
          <p:cNvPr id="41" name="右箭头 40"/>
          <p:cNvSpPr/>
          <p:nvPr/>
        </p:nvSpPr>
        <p:spPr>
          <a:xfrm>
            <a:off x="3385884" y="3833051"/>
            <a:ext cx="611765" cy="282947"/>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42" name="椭圆 41"/>
          <p:cNvSpPr/>
          <p:nvPr/>
        </p:nvSpPr>
        <p:spPr>
          <a:xfrm>
            <a:off x="4171378" y="4081256"/>
            <a:ext cx="1678652" cy="42954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latin typeface="微软雅黑" panose="020B0503020204020204" pitchFamily="34" charset="-122"/>
                <a:ea typeface="微软雅黑" panose="020B0503020204020204" pitchFamily="34" charset="-122"/>
              </a:rPr>
              <a:t>Group1</a:t>
            </a:r>
            <a:endParaRPr lang="zh-CN" altLang="en-US" sz="1200" dirty="0">
              <a:latin typeface="微软雅黑" panose="020B0503020204020204" pitchFamily="34" charset="-122"/>
              <a:ea typeface="微软雅黑" panose="020B0503020204020204" pitchFamily="34" charset="-122"/>
            </a:endParaRPr>
          </a:p>
        </p:txBody>
      </p:sp>
      <p:sp>
        <p:nvSpPr>
          <p:cNvPr id="43" name="椭圆 42"/>
          <p:cNvSpPr/>
          <p:nvPr/>
        </p:nvSpPr>
        <p:spPr>
          <a:xfrm>
            <a:off x="5958281" y="4053135"/>
            <a:ext cx="1678652" cy="42954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latin typeface="微软雅黑" panose="020B0503020204020204" pitchFamily="34" charset="-122"/>
                <a:ea typeface="微软雅黑" panose="020B0503020204020204" pitchFamily="34" charset="-122"/>
              </a:rPr>
              <a:t>Group2</a:t>
            </a:r>
            <a:endParaRPr lang="zh-CN" altLang="en-US" sz="1200" dirty="0">
              <a:latin typeface="微软雅黑" panose="020B0503020204020204" pitchFamily="34" charset="-122"/>
              <a:ea typeface="微软雅黑" panose="020B0503020204020204" pitchFamily="34" charset="-122"/>
            </a:endParaRPr>
          </a:p>
        </p:txBody>
      </p:sp>
      <p:sp>
        <p:nvSpPr>
          <p:cNvPr id="44" name="Freeform 147"/>
          <p:cNvSpPr>
            <a:spLocks/>
          </p:cNvSpPr>
          <p:nvPr/>
        </p:nvSpPr>
        <p:spPr bwMode="auto">
          <a:xfrm>
            <a:off x="4472275" y="3709915"/>
            <a:ext cx="427706" cy="448282"/>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rgbClr val="00B0F0"/>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45" name="文本框 44"/>
          <p:cNvSpPr txBox="1"/>
          <p:nvPr/>
        </p:nvSpPr>
        <p:spPr>
          <a:xfrm>
            <a:off x="4536588" y="3934056"/>
            <a:ext cx="319173"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p:txBody>
      </p:sp>
      <p:sp>
        <p:nvSpPr>
          <p:cNvPr id="46" name="Freeform 147"/>
          <p:cNvSpPr>
            <a:spLocks/>
          </p:cNvSpPr>
          <p:nvPr/>
        </p:nvSpPr>
        <p:spPr bwMode="auto">
          <a:xfrm>
            <a:off x="5073710" y="3701644"/>
            <a:ext cx="427706" cy="448282"/>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rgbClr val="92D050"/>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dirty="0"/>
          </a:p>
        </p:txBody>
      </p:sp>
      <p:sp>
        <p:nvSpPr>
          <p:cNvPr id="47" name="文本框 46"/>
          <p:cNvSpPr txBox="1"/>
          <p:nvPr/>
        </p:nvSpPr>
        <p:spPr>
          <a:xfrm>
            <a:off x="5156816" y="3925785"/>
            <a:ext cx="319173"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B</a:t>
            </a:r>
            <a:endParaRPr lang="zh-CN" altLang="en-US" sz="1200" dirty="0">
              <a:latin typeface="微软雅黑" panose="020B0503020204020204" pitchFamily="34" charset="-122"/>
              <a:ea typeface="微软雅黑" panose="020B0503020204020204" pitchFamily="34" charset="-122"/>
            </a:endParaRPr>
          </a:p>
        </p:txBody>
      </p:sp>
      <p:sp>
        <p:nvSpPr>
          <p:cNvPr id="48" name="Freeform 147"/>
          <p:cNvSpPr>
            <a:spLocks/>
          </p:cNvSpPr>
          <p:nvPr/>
        </p:nvSpPr>
        <p:spPr bwMode="auto">
          <a:xfrm>
            <a:off x="6359668" y="3669446"/>
            <a:ext cx="427706" cy="448282"/>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rgbClr val="92D050"/>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dirty="0"/>
          </a:p>
        </p:txBody>
      </p:sp>
      <p:sp>
        <p:nvSpPr>
          <p:cNvPr id="49" name="文本框 48"/>
          <p:cNvSpPr txBox="1"/>
          <p:nvPr/>
        </p:nvSpPr>
        <p:spPr>
          <a:xfrm>
            <a:off x="6442774" y="3893587"/>
            <a:ext cx="319173"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B</a:t>
            </a:r>
            <a:endParaRPr lang="zh-CN" altLang="en-US" sz="1200" dirty="0">
              <a:latin typeface="微软雅黑" panose="020B0503020204020204" pitchFamily="34" charset="-122"/>
              <a:ea typeface="微软雅黑" panose="020B0503020204020204" pitchFamily="34" charset="-122"/>
            </a:endParaRPr>
          </a:p>
        </p:txBody>
      </p:sp>
      <p:sp>
        <p:nvSpPr>
          <p:cNvPr id="50" name="Freeform 147"/>
          <p:cNvSpPr>
            <a:spLocks/>
          </p:cNvSpPr>
          <p:nvPr/>
        </p:nvSpPr>
        <p:spPr bwMode="auto">
          <a:xfrm>
            <a:off x="6911975" y="3666446"/>
            <a:ext cx="427706" cy="448282"/>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rgbClr val="FFC000"/>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51" name="文本框 50"/>
          <p:cNvSpPr txBox="1"/>
          <p:nvPr/>
        </p:nvSpPr>
        <p:spPr>
          <a:xfrm>
            <a:off x="6982404" y="3890587"/>
            <a:ext cx="319173"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p:txBody>
      </p:sp>
      <p:sp>
        <p:nvSpPr>
          <p:cNvPr id="52" name="椭圆 51"/>
          <p:cNvSpPr/>
          <p:nvPr/>
        </p:nvSpPr>
        <p:spPr>
          <a:xfrm>
            <a:off x="1549183" y="5326943"/>
            <a:ext cx="1403208" cy="335756"/>
          </a:xfrm>
          <a:prstGeom prst="ellipse">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smtClean="0">
                <a:latin typeface="微软雅黑" panose="020B0503020204020204" pitchFamily="34" charset="-122"/>
                <a:ea typeface="微软雅黑" panose="020B0503020204020204" pitchFamily="34" charset="-122"/>
              </a:rPr>
              <a:t>Group1</a:t>
            </a:r>
            <a:endParaRPr lang="zh-CN" altLang="en-US" sz="1400" dirty="0">
              <a:latin typeface="微软雅黑" panose="020B0503020204020204" pitchFamily="34" charset="-122"/>
              <a:ea typeface="微软雅黑" panose="020B0503020204020204" pitchFamily="34" charset="-122"/>
            </a:endParaRPr>
          </a:p>
        </p:txBody>
      </p:sp>
      <p:sp>
        <p:nvSpPr>
          <p:cNvPr id="53" name="椭圆 52"/>
          <p:cNvSpPr/>
          <p:nvPr/>
        </p:nvSpPr>
        <p:spPr>
          <a:xfrm>
            <a:off x="2406485" y="5756490"/>
            <a:ext cx="1520390" cy="344521"/>
          </a:xfrm>
          <a:prstGeom prst="ellipse">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Group2</a:t>
            </a:r>
            <a:endParaRPr lang="zh-CN" altLang="en-US" sz="1400" dirty="0">
              <a:latin typeface="微软雅黑" panose="020B0503020204020204" pitchFamily="34" charset="-122"/>
              <a:ea typeface="微软雅黑" panose="020B0503020204020204" pitchFamily="34" charset="-122"/>
            </a:endParaRPr>
          </a:p>
        </p:txBody>
      </p:sp>
      <p:sp>
        <p:nvSpPr>
          <p:cNvPr id="54" name="右箭头 53"/>
          <p:cNvSpPr/>
          <p:nvPr/>
        </p:nvSpPr>
        <p:spPr>
          <a:xfrm>
            <a:off x="4162550" y="5615016"/>
            <a:ext cx="611765" cy="282947"/>
          </a:xfrm>
          <a:prstGeom prst="rightArrow">
            <a:avLst/>
          </a:prstGeom>
          <a:solidFill>
            <a:srgbClr val="00B0F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55" name="椭圆 54"/>
          <p:cNvSpPr/>
          <p:nvPr/>
        </p:nvSpPr>
        <p:spPr>
          <a:xfrm>
            <a:off x="4975415" y="5144266"/>
            <a:ext cx="2662559" cy="11545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6" name="椭圆 55"/>
          <p:cNvSpPr/>
          <p:nvPr/>
        </p:nvSpPr>
        <p:spPr>
          <a:xfrm>
            <a:off x="5214421" y="5300484"/>
            <a:ext cx="1403208" cy="335756"/>
          </a:xfrm>
          <a:prstGeom prst="ellipse">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smtClean="0">
                <a:latin typeface="微软雅黑" panose="020B0503020204020204" pitchFamily="34" charset="-122"/>
                <a:ea typeface="微软雅黑" panose="020B0503020204020204" pitchFamily="34" charset="-122"/>
              </a:rPr>
              <a:t>Group1</a:t>
            </a:r>
            <a:endParaRPr lang="zh-CN" altLang="en-US" sz="1400" dirty="0">
              <a:latin typeface="微软雅黑" panose="020B0503020204020204" pitchFamily="34" charset="-122"/>
              <a:ea typeface="微软雅黑" panose="020B0503020204020204" pitchFamily="34" charset="-122"/>
            </a:endParaRPr>
          </a:p>
        </p:txBody>
      </p:sp>
      <p:sp>
        <p:nvSpPr>
          <p:cNvPr id="57" name="椭圆 56"/>
          <p:cNvSpPr/>
          <p:nvPr/>
        </p:nvSpPr>
        <p:spPr>
          <a:xfrm>
            <a:off x="6024664" y="5692621"/>
            <a:ext cx="1520390" cy="344521"/>
          </a:xfrm>
          <a:prstGeom prst="ellipse">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Group2</a:t>
            </a:r>
            <a:endParaRPr lang="zh-CN" altLang="en-US" sz="1400" dirty="0">
              <a:latin typeface="微软雅黑" panose="020B0503020204020204" pitchFamily="34" charset="-122"/>
              <a:ea typeface="微软雅黑" panose="020B0503020204020204" pitchFamily="34" charset="-122"/>
            </a:endParaRPr>
          </a:p>
        </p:txBody>
      </p:sp>
      <p:sp>
        <p:nvSpPr>
          <p:cNvPr id="58" name="文本框 57"/>
          <p:cNvSpPr txBox="1"/>
          <p:nvPr/>
        </p:nvSpPr>
        <p:spPr>
          <a:xfrm>
            <a:off x="5280879" y="5852476"/>
            <a:ext cx="928819" cy="307777"/>
          </a:xfrm>
          <a:prstGeom prst="rect">
            <a:avLst/>
          </a:prstGeom>
          <a:noFill/>
        </p:spPr>
        <p:txBody>
          <a:bodyPr wrap="square" rtlCol="0">
            <a:spAutoFit/>
          </a:bodyPr>
          <a:lstStyle/>
          <a:p>
            <a:r>
              <a:rPr lang="en-US" altLang="zh-CN" sz="1400" dirty="0" smtClean="0">
                <a:latin typeface="+mn-ea"/>
                <a:ea typeface="+mn-ea"/>
              </a:rPr>
              <a:t>Group3</a:t>
            </a:r>
            <a:endParaRPr lang="zh-CN" altLang="en-US" sz="1400" dirty="0">
              <a:latin typeface="+mn-ea"/>
              <a:ea typeface="+mn-ea"/>
            </a:endParaRPr>
          </a:p>
        </p:txBody>
      </p:sp>
    </p:spTree>
    <p:extLst>
      <p:ext uri="{BB962C8B-B14F-4D97-AF65-F5344CB8AC3E}">
        <p14:creationId xmlns:p14="http://schemas.microsoft.com/office/powerpoint/2010/main" val="21964873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创建用户组</a:t>
            </a:r>
            <a:endParaRPr lang="zh-CN" altLang="en-US" dirty="0"/>
          </a:p>
        </p:txBody>
      </p:sp>
      <p:pic>
        <p:nvPicPr>
          <p:cNvPr id="3" name="图片 2"/>
          <p:cNvPicPr>
            <a:picLocks noChangeAspect="1"/>
          </p:cNvPicPr>
          <p:nvPr/>
        </p:nvPicPr>
        <p:blipFill>
          <a:blip r:embed="rId3"/>
          <a:stretch>
            <a:fillRect/>
          </a:stretch>
        </p:blipFill>
        <p:spPr>
          <a:xfrm>
            <a:off x="3179676" y="1340768"/>
            <a:ext cx="5631532" cy="4950298"/>
          </a:xfrm>
          <a:prstGeom prst="rect">
            <a:avLst/>
          </a:prstGeom>
        </p:spPr>
      </p:pic>
    </p:spTree>
    <p:extLst>
      <p:ext uri="{BB962C8B-B14F-4D97-AF65-F5344CB8AC3E}">
        <p14:creationId xmlns:p14="http://schemas.microsoft.com/office/powerpoint/2010/main" val="36705943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组织单位</a:t>
            </a:r>
            <a:r>
              <a:rPr lang="en-US" altLang="zh-CN" dirty="0" smtClean="0"/>
              <a:t>OU</a:t>
            </a:r>
            <a:endParaRPr lang="zh-CN" altLang="en-US" dirty="0"/>
          </a:p>
        </p:txBody>
      </p:sp>
      <p:sp>
        <p:nvSpPr>
          <p:cNvPr id="6" name="文本占位符 5"/>
          <p:cNvSpPr>
            <a:spLocks noGrp="1"/>
          </p:cNvSpPr>
          <p:nvPr>
            <p:ph type="body" sz="quarter" idx="10"/>
          </p:nvPr>
        </p:nvSpPr>
        <p:spPr/>
        <p:txBody>
          <a:bodyPr/>
          <a:lstStyle/>
          <a:p>
            <a:r>
              <a:rPr lang="en-US" altLang="zh-CN" dirty="0"/>
              <a:t>OU </a:t>
            </a:r>
            <a:r>
              <a:rPr lang="zh-CN" altLang="en-US" dirty="0"/>
              <a:t>可以把对象组织到一个逻辑结构中，使其能最佳适应组织的需要。</a:t>
            </a:r>
            <a:endParaRPr lang="en-US" altLang="zh-CN" dirty="0"/>
          </a:p>
          <a:p>
            <a:r>
              <a:rPr lang="zh-CN" altLang="en-US" dirty="0"/>
              <a:t>委派 </a:t>
            </a:r>
            <a:r>
              <a:rPr lang="en-US" altLang="zh-CN" dirty="0"/>
              <a:t>OU </a:t>
            </a:r>
            <a:r>
              <a:rPr lang="zh-CN" altLang="en-US" dirty="0"/>
              <a:t>的管理控制权，必须把 </a:t>
            </a:r>
            <a:r>
              <a:rPr lang="en-US" altLang="zh-CN" dirty="0"/>
              <a:t>OU </a:t>
            </a:r>
            <a:r>
              <a:rPr lang="zh-CN" altLang="en-US" dirty="0"/>
              <a:t>及 </a:t>
            </a:r>
            <a:r>
              <a:rPr lang="en-US" altLang="zh-CN" dirty="0"/>
              <a:t>OU </a:t>
            </a:r>
            <a:r>
              <a:rPr lang="zh-CN" altLang="en-US" dirty="0"/>
              <a:t>包含对象的具体的权限指定给一个或几个用户和组。</a:t>
            </a:r>
            <a:endParaRPr lang="en-US" altLang="zh-CN" dirty="0"/>
          </a:p>
          <a:p>
            <a:endParaRPr lang="zh-CN" altLang="en-US" dirty="0">
              <a:effectLst/>
            </a:endParaRPr>
          </a:p>
        </p:txBody>
      </p:sp>
      <p:grpSp>
        <p:nvGrpSpPr>
          <p:cNvPr id="5" name="组合 4"/>
          <p:cNvGrpSpPr/>
          <p:nvPr/>
        </p:nvGrpSpPr>
        <p:grpSpPr>
          <a:xfrm>
            <a:off x="2440418" y="3324517"/>
            <a:ext cx="602894" cy="504602"/>
            <a:chOff x="1924050" y="4306887"/>
            <a:chExt cx="146050" cy="122239"/>
          </a:xfrm>
          <a:solidFill>
            <a:srgbClr val="92D050"/>
          </a:solidFill>
        </p:grpSpPr>
        <p:sp>
          <p:nvSpPr>
            <p:cNvPr id="7" name="Freeform 154"/>
            <p:cNvSpPr>
              <a:spLocks/>
            </p:cNvSpPr>
            <p:nvPr/>
          </p:nvSpPr>
          <p:spPr bwMode="auto">
            <a:xfrm>
              <a:off x="1924050" y="4306887"/>
              <a:ext cx="130175" cy="80963"/>
            </a:xfrm>
            <a:custGeom>
              <a:avLst/>
              <a:gdLst/>
              <a:ahLst/>
              <a:cxnLst>
                <a:cxn ang="0">
                  <a:pos x="82" y="22"/>
                </a:cxn>
                <a:cxn ang="0">
                  <a:pos x="82" y="12"/>
                </a:cxn>
                <a:cxn ang="0">
                  <a:pos x="82" y="12"/>
                </a:cxn>
                <a:cxn ang="0">
                  <a:pos x="81" y="11"/>
                </a:cxn>
                <a:cxn ang="0">
                  <a:pos x="80" y="10"/>
                </a:cxn>
                <a:cxn ang="0">
                  <a:pos x="36" y="10"/>
                </a:cxn>
                <a:cxn ang="0">
                  <a:pos x="36" y="10"/>
                </a:cxn>
                <a:cxn ang="0">
                  <a:pos x="35" y="8"/>
                </a:cxn>
                <a:cxn ang="0">
                  <a:pos x="34" y="7"/>
                </a:cxn>
                <a:cxn ang="0">
                  <a:pos x="31" y="2"/>
                </a:cxn>
                <a:cxn ang="0">
                  <a:pos x="31" y="2"/>
                </a:cxn>
                <a:cxn ang="0">
                  <a:pos x="31" y="1"/>
                </a:cxn>
                <a:cxn ang="0">
                  <a:pos x="29" y="0"/>
                </a:cxn>
                <a:cxn ang="0">
                  <a:pos x="6" y="0"/>
                </a:cxn>
                <a:cxn ang="0">
                  <a:pos x="6" y="0"/>
                </a:cxn>
                <a:cxn ang="0">
                  <a:pos x="4" y="1"/>
                </a:cxn>
                <a:cxn ang="0">
                  <a:pos x="2" y="2"/>
                </a:cxn>
                <a:cxn ang="0">
                  <a:pos x="2" y="2"/>
                </a:cxn>
                <a:cxn ang="0">
                  <a:pos x="0" y="13"/>
                </a:cxn>
                <a:cxn ang="0">
                  <a:pos x="0" y="22"/>
                </a:cxn>
                <a:cxn ang="0">
                  <a:pos x="0" y="51"/>
                </a:cxn>
              </a:cxnLst>
              <a:rect l="0" t="0" r="r" b="b"/>
              <a:pathLst>
                <a:path w="82" h="51">
                  <a:moveTo>
                    <a:pt x="82" y="22"/>
                  </a:moveTo>
                  <a:lnTo>
                    <a:pt x="82" y="12"/>
                  </a:lnTo>
                  <a:lnTo>
                    <a:pt x="82" y="12"/>
                  </a:lnTo>
                  <a:lnTo>
                    <a:pt x="81" y="11"/>
                  </a:lnTo>
                  <a:lnTo>
                    <a:pt x="80" y="10"/>
                  </a:lnTo>
                  <a:lnTo>
                    <a:pt x="36" y="10"/>
                  </a:lnTo>
                  <a:lnTo>
                    <a:pt x="36" y="10"/>
                  </a:lnTo>
                  <a:lnTo>
                    <a:pt x="35" y="8"/>
                  </a:lnTo>
                  <a:lnTo>
                    <a:pt x="34" y="7"/>
                  </a:lnTo>
                  <a:lnTo>
                    <a:pt x="31" y="2"/>
                  </a:lnTo>
                  <a:lnTo>
                    <a:pt x="31" y="2"/>
                  </a:lnTo>
                  <a:lnTo>
                    <a:pt x="31" y="1"/>
                  </a:lnTo>
                  <a:lnTo>
                    <a:pt x="29" y="0"/>
                  </a:lnTo>
                  <a:lnTo>
                    <a:pt x="6" y="0"/>
                  </a:lnTo>
                  <a:lnTo>
                    <a:pt x="6" y="0"/>
                  </a:lnTo>
                  <a:lnTo>
                    <a:pt x="4" y="1"/>
                  </a:lnTo>
                  <a:lnTo>
                    <a:pt x="2" y="2"/>
                  </a:lnTo>
                  <a:lnTo>
                    <a:pt x="2" y="2"/>
                  </a:lnTo>
                  <a:lnTo>
                    <a:pt x="0" y="13"/>
                  </a:lnTo>
                  <a:lnTo>
                    <a:pt x="0" y="22"/>
                  </a:lnTo>
                  <a:lnTo>
                    <a:pt x="0" y="51"/>
                  </a:lnTo>
                </a:path>
              </a:pathLst>
            </a:custGeom>
            <a:grp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8" name="Freeform 155"/>
            <p:cNvSpPr>
              <a:spLocks/>
            </p:cNvSpPr>
            <p:nvPr/>
          </p:nvSpPr>
          <p:spPr bwMode="auto">
            <a:xfrm>
              <a:off x="1924050" y="4352926"/>
              <a:ext cx="146050" cy="76200"/>
            </a:xfrm>
            <a:custGeom>
              <a:avLst/>
              <a:gdLst/>
              <a:ahLst/>
              <a:cxnLst>
                <a:cxn ang="0">
                  <a:pos x="81" y="46"/>
                </a:cxn>
                <a:cxn ang="0">
                  <a:pos x="81" y="46"/>
                </a:cxn>
                <a:cxn ang="0">
                  <a:pos x="80" y="47"/>
                </a:cxn>
                <a:cxn ang="0">
                  <a:pos x="79" y="48"/>
                </a:cxn>
                <a:cxn ang="0">
                  <a:pos x="2" y="48"/>
                </a:cxn>
                <a:cxn ang="0">
                  <a:pos x="2" y="48"/>
                </a:cxn>
                <a:cxn ang="0">
                  <a:pos x="1" y="47"/>
                </a:cxn>
                <a:cxn ang="0">
                  <a:pos x="0" y="46"/>
                </a:cxn>
                <a:cxn ang="0">
                  <a:pos x="0" y="46"/>
                </a:cxn>
                <a:cxn ang="0">
                  <a:pos x="11" y="2"/>
                </a:cxn>
                <a:cxn ang="0">
                  <a:pos x="11" y="2"/>
                </a:cxn>
                <a:cxn ang="0">
                  <a:pos x="12" y="1"/>
                </a:cxn>
                <a:cxn ang="0">
                  <a:pos x="13" y="0"/>
                </a:cxn>
                <a:cxn ang="0">
                  <a:pos x="89" y="0"/>
                </a:cxn>
                <a:cxn ang="0">
                  <a:pos x="89" y="0"/>
                </a:cxn>
                <a:cxn ang="0">
                  <a:pos x="91" y="1"/>
                </a:cxn>
                <a:cxn ang="0">
                  <a:pos x="92" y="2"/>
                </a:cxn>
                <a:cxn ang="0">
                  <a:pos x="92" y="2"/>
                </a:cxn>
                <a:cxn ang="0">
                  <a:pos x="92" y="2"/>
                </a:cxn>
                <a:cxn ang="0">
                  <a:pos x="87" y="25"/>
                </a:cxn>
                <a:cxn ang="0">
                  <a:pos x="81" y="46"/>
                </a:cxn>
                <a:cxn ang="0">
                  <a:pos x="81" y="46"/>
                </a:cxn>
              </a:cxnLst>
              <a:rect l="0" t="0" r="r" b="b"/>
              <a:pathLst>
                <a:path w="92" h="48">
                  <a:moveTo>
                    <a:pt x="81" y="46"/>
                  </a:moveTo>
                  <a:lnTo>
                    <a:pt x="81" y="46"/>
                  </a:lnTo>
                  <a:lnTo>
                    <a:pt x="80" y="47"/>
                  </a:lnTo>
                  <a:lnTo>
                    <a:pt x="79" y="48"/>
                  </a:lnTo>
                  <a:lnTo>
                    <a:pt x="2" y="48"/>
                  </a:lnTo>
                  <a:lnTo>
                    <a:pt x="2" y="48"/>
                  </a:lnTo>
                  <a:lnTo>
                    <a:pt x="1" y="47"/>
                  </a:lnTo>
                  <a:lnTo>
                    <a:pt x="0" y="46"/>
                  </a:lnTo>
                  <a:lnTo>
                    <a:pt x="0" y="46"/>
                  </a:lnTo>
                  <a:lnTo>
                    <a:pt x="11" y="2"/>
                  </a:lnTo>
                  <a:lnTo>
                    <a:pt x="11" y="2"/>
                  </a:lnTo>
                  <a:lnTo>
                    <a:pt x="12" y="1"/>
                  </a:lnTo>
                  <a:lnTo>
                    <a:pt x="13" y="0"/>
                  </a:lnTo>
                  <a:lnTo>
                    <a:pt x="89" y="0"/>
                  </a:lnTo>
                  <a:lnTo>
                    <a:pt x="89" y="0"/>
                  </a:lnTo>
                  <a:lnTo>
                    <a:pt x="91" y="1"/>
                  </a:lnTo>
                  <a:lnTo>
                    <a:pt x="92" y="2"/>
                  </a:lnTo>
                  <a:lnTo>
                    <a:pt x="92" y="2"/>
                  </a:lnTo>
                  <a:lnTo>
                    <a:pt x="92" y="2"/>
                  </a:lnTo>
                  <a:lnTo>
                    <a:pt x="87" y="25"/>
                  </a:lnTo>
                  <a:lnTo>
                    <a:pt x="81" y="46"/>
                  </a:lnTo>
                  <a:lnTo>
                    <a:pt x="81" y="46"/>
                  </a:lnTo>
                  <a:close/>
                </a:path>
              </a:pathLst>
            </a:custGeom>
            <a:grp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9" name="组合 8"/>
          <p:cNvGrpSpPr/>
          <p:nvPr/>
        </p:nvGrpSpPr>
        <p:grpSpPr>
          <a:xfrm>
            <a:off x="3293858" y="5130788"/>
            <a:ext cx="602894" cy="504602"/>
            <a:chOff x="1924050" y="4306887"/>
            <a:chExt cx="146050" cy="122239"/>
          </a:xfrm>
          <a:solidFill>
            <a:srgbClr val="92D050"/>
          </a:solidFill>
        </p:grpSpPr>
        <p:sp>
          <p:nvSpPr>
            <p:cNvPr id="10" name="Freeform 154"/>
            <p:cNvSpPr>
              <a:spLocks/>
            </p:cNvSpPr>
            <p:nvPr/>
          </p:nvSpPr>
          <p:spPr bwMode="auto">
            <a:xfrm>
              <a:off x="1924050" y="4306887"/>
              <a:ext cx="130175" cy="80963"/>
            </a:xfrm>
            <a:custGeom>
              <a:avLst/>
              <a:gdLst/>
              <a:ahLst/>
              <a:cxnLst>
                <a:cxn ang="0">
                  <a:pos x="82" y="22"/>
                </a:cxn>
                <a:cxn ang="0">
                  <a:pos x="82" y="12"/>
                </a:cxn>
                <a:cxn ang="0">
                  <a:pos x="82" y="12"/>
                </a:cxn>
                <a:cxn ang="0">
                  <a:pos x="81" y="11"/>
                </a:cxn>
                <a:cxn ang="0">
                  <a:pos x="80" y="10"/>
                </a:cxn>
                <a:cxn ang="0">
                  <a:pos x="36" y="10"/>
                </a:cxn>
                <a:cxn ang="0">
                  <a:pos x="36" y="10"/>
                </a:cxn>
                <a:cxn ang="0">
                  <a:pos x="35" y="8"/>
                </a:cxn>
                <a:cxn ang="0">
                  <a:pos x="34" y="7"/>
                </a:cxn>
                <a:cxn ang="0">
                  <a:pos x="31" y="2"/>
                </a:cxn>
                <a:cxn ang="0">
                  <a:pos x="31" y="2"/>
                </a:cxn>
                <a:cxn ang="0">
                  <a:pos x="31" y="1"/>
                </a:cxn>
                <a:cxn ang="0">
                  <a:pos x="29" y="0"/>
                </a:cxn>
                <a:cxn ang="0">
                  <a:pos x="6" y="0"/>
                </a:cxn>
                <a:cxn ang="0">
                  <a:pos x="6" y="0"/>
                </a:cxn>
                <a:cxn ang="0">
                  <a:pos x="4" y="1"/>
                </a:cxn>
                <a:cxn ang="0">
                  <a:pos x="2" y="2"/>
                </a:cxn>
                <a:cxn ang="0">
                  <a:pos x="2" y="2"/>
                </a:cxn>
                <a:cxn ang="0">
                  <a:pos x="0" y="13"/>
                </a:cxn>
                <a:cxn ang="0">
                  <a:pos x="0" y="22"/>
                </a:cxn>
                <a:cxn ang="0">
                  <a:pos x="0" y="51"/>
                </a:cxn>
              </a:cxnLst>
              <a:rect l="0" t="0" r="r" b="b"/>
              <a:pathLst>
                <a:path w="82" h="51">
                  <a:moveTo>
                    <a:pt x="82" y="22"/>
                  </a:moveTo>
                  <a:lnTo>
                    <a:pt x="82" y="12"/>
                  </a:lnTo>
                  <a:lnTo>
                    <a:pt x="82" y="12"/>
                  </a:lnTo>
                  <a:lnTo>
                    <a:pt x="81" y="11"/>
                  </a:lnTo>
                  <a:lnTo>
                    <a:pt x="80" y="10"/>
                  </a:lnTo>
                  <a:lnTo>
                    <a:pt x="36" y="10"/>
                  </a:lnTo>
                  <a:lnTo>
                    <a:pt x="36" y="10"/>
                  </a:lnTo>
                  <a:lnTo>
                    <a:pt x="35" y="8"/>
                  </a:lnTo>
                  <a:lnTo>
                    <a:pt x="34" y="7"/>
                  </a:lnTo>
                  <a:lnTo>
                    <a:pt x="31" y="2"/>
                  </a:lnTo>
                  <a:lnTo>
                    <a:pt x="31" y="2"/>
                  </a:lnTo>
                  <a:lnTo>
                    <a:pt x="31" y="1"/>
                  </a:lnTo>
                  <a:lnTo>
                    <a:pt x="29" y="0"/>
                  </a:lnTo>
                  <a:lnTo>
                    <a:pt x="6" y="0"/>
                  </a:lnTo>
                  <a:lnTo>
                    <a:pt x="6" y="0"/>
                  </a:lnTo>
                  <a:lnTo>
                    <a:pt x="4" y="1"/>
                  </a:lnTo>
                  <a:lnTo>
                    <a:pt x="2" y="2"/>
                  </a:lnTo>
                  <a:lnTo>
                    <a:pt x="2" y="2"/>
                  </a:lnTo>
                  <a:lnTo>
                    <a:pt x="0" y="13"/>
                  </a:lnTo>
                  <a:lnTo>
                    <a:pt x="0" y="22"/>
                  </a:lnTo>
                  <a:lnTo>
                    <a:pt x="0" y="51"/>
                  </a:lnTo>
                </a:path>
              </a:pathLst>
            </a:custGeom>
            <a:grp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1" name="Freeform 155"/>
            <p:cNvSpPr>
              <a:spLocks/>
            </p:cNvSpPr>
            <p:nvPr/>
          </p:nvSpPr>
          <p:spPr bwMode="auto">
            <a:xfrm>
              <a:off x="1924050" y="4352926"/>
              <a:ext cx="146050" cy="76200"/>
            </a:xfrm>
            <a:custGeom>
              <a:avLst/>
              <a:gdLst/>
              <a:ahLst/>
              <a:cxnLst>
                <a:cxn ang="0">
                  <a:pos x="81" y="46"/>
                </a:cxn>
                <a:cxn ang="0">
                  <a:pos x="81" y="46"/>
                </a:cxn>
                <a:cxn ang="0">
                  <a:pos x="80" y="47"/>
                </a:cxn>
                <a:cxn ang="0">
                  <a:pos x="79" y="48"/>
                </a:cxn>
                <a:cxn ang="0">
                  <a:pos x="2" y="48"/>
                </a:cxn>
                <a:cxn ang="0">
                  <a:pos x="2" y="48"/>
                </a:cxn>
                <a:cxn ang="0">
                  <a:pos x="1" y="47"/>
                </a:cxn>
                <a:cxn ang="0">
                  <a:pos x="0" y="46"/>
                </a:cxn>
                <a:cxn ang="0">
                  <a:pos x="0" y="46"/>
                </a:cxn>
                <a:cxn ang="0">
                  <a:pos x="11" y="2"/>
                </a:cxn>
                <a:cxn ang="0">
                  <a:pos x="11" y="2"/>
                </a:cxn>
                <a:cxn ang="0">
                  <a:pos x="12" y="1"/>
                </a:cxn>
                <a:cxn ang="0">
                  <a:pos x="13" y="0"/>
                </a:cxn>
                <a:cxn ang="0">
                  <a:pos x="89" y="0"/>
                </a:cxn>
                <a:cxn ang="0">
                  <a:pos x="89" y="0"/>
                </a:cxn>
                <a:cxn ang="0">
                  <a:pos x="91" y="1"/>
                </a:cxn>
                <a:cxn ang="0">
                  <a:pos x="92" y="2"/>
                </a:cxn>
                <a:cxn ang="0">
                  <a:pos x="92" y="2"/>
                </a:cxn>
                <a:cxn ang="0">
                  <a:pos x="92" y="2"/>
                </a:cxn>
                <a:cxn ang="0">
                  <a:pos x="87" y="25"/>
                </a:cxn>
                <a:cxn ang="0">
                  <a:pos x="81" y="46"/>
                </a:cxn>
                <a:cxn ang="0">
                  <a:pos x="81" y="46"/>
                </a:cxn>
              </a:cxnLst>
              <a:rect l="0" t="0" r="r" b="b"/>
              <a:pathLst>
                <a:path w="92" h="48">
                  <a:moveTo>
                    <a:pt x="81" y="46"/>
                  </a:moveTo>
                  <a:lnTo>
                    <a:pt x="81" y="46"/>
                  </a:lnTo>
                  <a:lnTo>
                    <a:pt x="80" y="47"/>
                  </a:lnTo>
                  <a:lnTo>
                    <a:pt x="79" y="48"/>
                  </a:lnTo>
                  <a:lnTo>
                    <a:pt x="2" y="48"/>
                  </a:lnTo>
                  <a:lnTo>
                    <a:pt x="2" y="48"/>
                  </a:lnTo>
                  <a:lnTo>
                    <a:pt x="1" y="47"/>
                  </a:lnTo>
                  <a:lnTo>
                    <a:pt x="0" y="46"/>
                  </a:lnTo>
                  <a:lnTo>
                    <a:pt x="0" y="46"/>
                  </a:lnTo>
                  <a:lnTo>
                    <a:pt x="11" y="2"/>
                  </a:lnTo>
                  <a:lnTo>
                    <a:pt x="11" y="2"/>
                  </a:lnTo>
                  <a:lnTo>
                    <a:pt x="12" y="1"/>
                  </a:lnTo>
                  <a:lnTo>
                    <a:pt x="13" y="0"/>
                  </a:lnTo>
                  <a:lnTo>
                    <a:pt x="89" y="0"/>
                  </a:lnTo>
                  <a:lnTo>
                    <a:pt x="89" y="0"/>
                  </a:lnTo>
                  <a:lnTo>
                    <a:pt x="91" y="1"/>
                  </a:lnTo>
                  <a:lnTo>
                    <a:pt x="92" y="2"/>
                  </a:lnTo>
                  <a:lnTo>
                    <a:pt x="92" y="2"/>
                  </a:lnTo>
                  <a:lnTo>
                    <a:pt x="92" y="2"/>
                  </a:lnTo>
                  <a:lnTo>
                    <a:pt x="87" y="25"/>
                  </a:lnTo>
                  <a:lnTo>
                    <a:pt x="81" y="46"/>
                  </a:lnTo>
                  <a:lnTo>
                    <a:pt x="81" y="46"/>
                  </a:lnTo>
                  <a:close/>
                </a:path>
              </a:pathLst>
            </a:custGeom>
            <a:grp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12" name="组合 11"/>
          <p:cNvGrpSpPr/>
          <p:nvPr/>
        </p:nvGrpSpPr>
        <p:grpSpPr>
          <a:xfrm>
            <a:off x="3293858" y="4273373"/>
            <a:ext cx="602894" cy="504602"/>
            <a:chOff x="1924050" y="4306887"/>
            <a:chExt cx="146050" cy="122239"/>
          </a:xfrm>
          <a:solidFill>
            <a:srgbClr val="92D050"/>
          </a:solidFill>
        </p:grpSpPr>
        <p:sp>
          <p:nvSpPr>
            <p:cNvPr id="13" name="Freeform 154"/>
            <p:cNvSpPr>
              <a:spLocks/>
            </p:cNvSpPr>
            <p:nvPr/>
          </p:nvSpPr>
          <p:spPr bwMode="auto">
            <a:xfrm>
              <a:off x="1924050" y="4306887"/>
              <a:ext cx="130175" cy="80963"/>
            </a:xfrm>
            <a:custGeom>
              <a:avLst/>
              <a:gdLst/>
              <a:ahLst/>
              <a:cxnLst>
                <a:cxn ang="0">
                  <a:pos x="82" y="22"/>
                </a:cxn>
                <a:cxn ang="0">
                  <a:pos x="82" y="12"/>
                </a:cxn>
                <a:cxn ang="0">
                  <a:pos x="82" y="12"/>
                </a:cxn>
                <a:cxn ang="0">
                  <a:pos x="81" y="11"/>
                </a:cxn>
                <a:cxn ang="0">
                  <a:pos x="80" y="10"/>
                </a:cxn>
                <a:cxn ang="0">
                  <a:pos x="36" y="10"/>
                </a:cxn>
                <a:cxn ang="0">
                  <a:pos x="36" y="10"/>
                </a:cxn>
                <a:cxn ang="0">
                  <a:pos x="35" y="8"/>
                </a:cxn>
                <a:cxn ang="0">
                  <a:pos x="34" y="7"/>
                </a:cxn>
                <a:cxn ang="0">
                  <a:pos x="31" y="2"/>
                </a:cxn>
                <a:cxn ang="0">
                  <a:pos x="31" y="2"/>
                </a:cxn>
                <a:cxn ang="0">
                  <a:pos x="31" y="1"/>
                </a:cxn>
                <a:cxn ang="0">
                  <a:pos x="29" y="0"/>
                </a:cxn>
                <a:cxn ang="0">
                  <a:pos x="6" y="0"/>
                </a:cxn>
                <a:cxn ang="0">
                  <a:pos x="6" y="0"/>
                </a:cxn>
                <a:cxn ang="0">
                  <a:pos x="4" y="1"/>
                </a:cxn>
                <a:cxn ang="0">
                  <a:pos x="2" y="2"/>
                </a:cxn>
                <a:cxn ang="0">
                  <a:pos x="2" y="2"/>
                </a:cxn>
                <a:cxn ang="0">
                  <a:pos x="0" y="13"/>
                </a:cxn>
                <a:cxn ang="0">
                  <a:pos x="0" y="22"/>
                </a:cxn>
                <a:cxn ang="0">
                  <a:pos x="0" y="51"/>
                </a:cxn>
              </a:cxnLst>
              <a:rect l="0" t="0" r="r" b="b"/>
              <a:pathLst>
                <a:path w="82" h="51">
                  <a:moveTo>
                    <a:pt x="82" y="22"/>
                  </a:moveTo>
                  <a:lnTo>
                    <a:pt x="82" y="12"/>
                  </a:lnTo>
                  <a:lnTo>
                    <a:pt x="82" y="12"/>
                  </a:lnTo>
                  <a:lnTo>
                    <a:pt x="81" y="11"/>
                  </a:lnTo>
                  <a:lnTo>
                    <a:pt x="80" y="10"/>
                  </a:lnTo>
                  <a:lnTo>
                    <a:pt x="36" y="10"/>
                  </a:lnTo>
                  <a:lnTo>
                    <a:pt x="36" y="10"/>
                  </a:lnTo>
                  <a:lnTo>
                    <a:pt x="35" y="8"/>
                  </a:lnTo>
                  <a:lnTo>
                    <a:pt x="34" y="7"/>
                  </a:lnTo>
                  <a:lnTo>
                    <a:pt x="31" y="2"/>
                  </a:lnTo>
                  <a:lnTo>
                    <a:pt x="31" y="2"/>
                  </a:lnTo>
                  <a:lnTo>
                    <a:pt x="31" y="1"/>
                  </a:lnTo>
                  <a:lnTo>
                    <a:pt x="29" y="0"/>
                  </a:lnTo>
                  <a:lnTo>
                    <a:pt x="6" y="0"/>
                  </a:lnTo>
                  <a:lnTo>
                    <a:pt x="6" y="0"/>
                  </a:lnTo>
                  <a:lnTo>
                    <a:pt x="4" y="1"/>
                  </a:lnTo>
                  <a:lnTo>
                    <a:pt x="2" y="2"/>
                  </a:lnTo>
                  <a:lnTo>
                    <a:pt x="2" y="2"/>
                  </a:lnTo>
                  <a:lnTo>
                    <a:pt x="0" y="13"/>
                  </a:lnTo>
                  <a:lnTo>
                    <a:pt x="0" y="22"/>
                  </a:lnTo>
                  <a:lnTo>
                    <a:pt x="0" y="51"/>
                  </a:lnTo>
                </a:path>
              </a:pathLst>
            </a:custGeom>
            <a:grp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4" name="Freeform 155"/>
            <p:cNvSpPr>
              <a:spLocks/>
            </p:cNvSpPr>
            <p:nvPr/>
          </p:nvSpPr>
          <p:spPr bwMode="auto">
            <a:xfrm>
              <a:off x="1924050" y="4352926"/>
              <a:ext cx="146050" cy="76200"/>
            </a:xfrm>
            <a:custGeom>
              <a:avLst/>
              <a:gdLst/>
              <a:ahLst/>
              <a:cxnLst>
                <a:cxn ang="0">
                  <a:pos x="81" y="46"/>
                </a:cxn>
                <a:cxn ang="0">
                  <a:pos x="81" y="46"/>
                </a:cxn>
                <a:cxn ang="0">
                  <a:pos x="80" y="47"/>
                </a:cxn>
                <a:cxn ang="0">
                  <a:pos x="79" y="48"/>
                </a:cxn>
                <a:cxn ang="0">
                  <a:pos x="2" y="48"/>
                </a:cxn>
                <a:cxn ang="0">
                  <a:pos x="2" y="48"/>
                </a:cxn>
                <a:cxn ang="0">
                  <a:pos x="1" y="47"/>
                </a:cxn>
                <a:cxn ang="0">
                  <a:pos x="0" y="46"/>
                </a:cxn>
                <a:cxn ang="0">
                  <a:pos x="0" y="46"/>
                </a:cxn>
                <a:cxn ang="0">
                  <a:pos x="11" y="2"/>
                </a:cxn>
                <a:cxn ang="0">
                  <a:pos x="11" y="2"/>
                </a:cxn>
                <a:cxn ang="0">
                  <a:pos x="12" y="1"/>
                </a:cxn>
                <a:cxn ang="0">
                  <a:pos x="13" y="0"/>
                </a:cxn>
                <a:cxn ang="0">
                  <a:pos x="89" y="0"/>
                </a:cxn>
                <a:cxn ang="0">
                  <a:pos x="89" y="0"/>
                </a:cxn>
                <a:cxn ang="0">
                  <a:pos x="91" y="1"/>
                </a:cxn>
                <a:cxn ang="0">
                  <a:pos x="92" y="2"/>
                </a:cxn>
                <a:cxn ang="0">
                  <a:pos x="92" y="2"/>
                </a:cxn>
                <a:cxn ang="0">
                  <a:pos x="92" y="2"/>
                </a:cxn>
                <a:cxn ang="0">
                  <a:pos x="87" y="25"/>
                </a:cxn>
                <a:cxn ang="0">
                  <a:pos x="81" y="46"/>
                </a:cxn>
                <a:cxn ang="0">
                  <a:pos x="81" y="46"/>
                </a:cxn>
              </a:cxnLst>
              <a:rect l="0" t="0" r="r" b="b"/>
              <a:pathLst>
                <a:path w="92" h="48">
                  <a:moveTo>
                    <a:pt x="81" y="46"/>
                  </a:moveTo>
                  <a:lnTo>
                    <a:pt x="81" y="46"/>
                  </a:lnTo>
                  <a:lnTo>
                    <a:pt x="80" y="47"/>
                  </a:lnTo>
                  <a:lnTo>
                    <a:pt x="79" y="48"/>
                  </a:lnTo>
                  <a:lnTo>
                    <a:pt x="2" y="48"/>
                  </a:lnTo>
                  <a:lnTo>
                    <a:pt x="2" y="48"/>
                  </a:lnTo>
                  <a:lnTo>
                    <a:pt x="1" y="47"/>
                  </a:lnTo>
                  <a:lnTo>
                    <a:pt x="0" y="46"/>
                  </a:lnTo>
                  <a:lnTo>
                    <a:pt x="0" y="46"/>
                  </a:lnTo>
                  <a:lnTo>
                    <a:pt x="11" y="2"/>
                  </a:lnTo>
                  <a:lnTo>
                    <a:pt x="11" y="2"/>
                  </a:lnTo>
                  <a:lnTo>
                    <a:pt x="12" y="1"/>
                  </a:lnTo>
                  <a:lnTo>
                    <a:pt x="13" y="0"/>
                  </a:lnTo>
                  <a:lnTo>
                    <a:pt x="89" y="0"/>
                  </a:lnTo>
                  <a:lnTo>
                    <a:pt x="89" y="0"/>
                  </a:lnTo>
                  <a:lnTo>
                    <a:pt x="91" y="1"/>
                  </a:lnTo>
                  <a:lnTo>
                    <a:pt x="92" y="2"/>
                  </a:lnTo>
                  <a:lnTo>
                    <a:pt x="92" y="2"/>
                  </a:lnTo>
                  <a:lnTo>
                    <a:pt x="92" y="2"/>
                  </a:lnTo>
                  <a:lnTo>
                    <a:pt x="87" y="25"/>
                  </a:lnTo>
                  <a:lnTo>
                    <a:pt x="81" y="46"/>
                  </a:lnTo>
                  <a:lnTo>
                    <a:pt x="81" y="46"/>
                  </a:lnTo>
                  <a:close/>
                </a:path>
              </a:pathLst>
            </a:custGeom>
            <a:grp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cxnSp>
        <p:nvCxnSpPr>
          <p:cNvPr id="15" name="直接连接符 14"/>
          <p:cNvCxnSpPr/>
          <p:nvPr/>
        </p:nvCxnSpPr>
        <p:spPr>
          <a:xfrm>
            <a:off x="2709099" y="3829119"/>
            <a:ext cx="0" cy="2269372"/>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2725482" y="4476600"/>
            <a:ext cx="568376" cy="0"/>
          </a:xfrm>
          <a:prstGeom prst="line">
            <a:avLst/>
          </a:prstGeom>
          <a:ln>
            <a:solidFill>
              <a:schemeClr val="tx1"/>
            </a:solidFill>
            <a:prstDash val="lgDash"/>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2725482" y="5391624"/>
            <a:ext cx="568376" cy="0"/>
          </a:xfrm>
          <a:prstGeom prst="line">
            <a:avLst/>
          </a:prstGeom>
          <a:ln>
            <a:solidFill>
              <a:schemeClr val="tx1"/>
            </a:solidFill>
            <a:prstDash val="lgDash"/>
          </a:ln>
        </p:spPr>
        <p:style>
          <a:lnRef idx="1">
            <a:schemeClr val="dk1"/>
          </a:lnRef>
          <a:fillRef idx="0">
            <a:schemeClr val="dk1"/>
          </a:fillRef>
          <a:effectRef idx="0">
            <a:schemeClr val="dk1"/>
          </a:effectRef>
          <a:fontRef idx="minor">
            <a:schemeClr val="tx1"/>
          </a:fontRef>
        </p:style>
      </p:cxnSp>
      <p:sp>
        <p:nvSpPr>
          <p:cNvPr id="18" name="文本框 17"/>
          <p:cNvSpPr txBox="1"/>
          <p:nvPr/>
        </p:nvSpPr>
        <p:spPr>
          <a:xfrm>
            <a:off x="3190491" y="3331301"/>
            <a:ext cx="1656298" cy="523220"/>
          </a:xfrm>
          <a:prstGeom prst="rect">
            <a:avLst/>
          </a:prstGeom>
          <a:noFill/>
        </p:spPr>
        <p:txBody>
          <a:bodyPr wrap="square" rtlCol="0">
            <a:spAutoFit/>
          </a:bodyPr>
          <a:lstStyle/>
          <a:p>
            <a:r>
              <a:rPr lang="en-US" altLang="zh-CN" sz="2800" dirty="0" err="1">
                <a:latin typeface="微软雅黑" panose="020B0503020204020204" pitchFamily="34" charset="-122"/>
                <a:ea typeface="微软雅黑" panose="020B0503020204020204" pitchFamily="34" charset="-122"/>
              </a:rPr>
              <a:t>UserOU</a:t>
            </a:r>
            <a:endParaRPr lang="zh-CN" altLang="en-US" sz="28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3955142" y="4279375"/>
            <a:ext cx="1656298"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Users</a:t>
            </a:r>
            <a:endParaRPr lang="zh-CN" altLang="en-US" sz="28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3955142" y="5130788"/>
            <a:ext cx="2147953"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Computers</a:t>
            </a:r>
            <a:endParaRPr lang="zh-CN" altLang="en-US" sz="2800" dirty="0">
              <a:latin typeface="微软雅黑" panose="020B0503020204020204" pitchFamily="34" charset="-122"/>
              <a:ea typeface="微软雅黑" panose="020B0503020204020204" pitchFamily="34" charset="-122"/>
            </a:endParaRPr>
          </a:p>
        </p:txBody>
      </p:sp>
      <p:sp>
        <p:nvSpPr>
          <p:cNvPr id="21" name="圆角矩形 20"/>
          <p:cNvSpPr/>
          <p:nvPr/>
        </p:nvSpPr>
        <p:spPr>
          <a:xfrm>
            <a:off x="2539809" y="2836163"/>
            <a:ext cx="2830664" cy="394225"/>
          </a:xfrm>
          <a:prstGeom prst="roundRect">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网络管理模型</a:t>
            </a:r>
            <a:endParaRPr lang="zh-CN" altLang="en-US" sz="1800" dirty="0">
              <a:latin typeface="微软雅黑" panose="020B0503020204020204" pitchFamily="34" charset="-122"/>
              <a:ea typeface="微软雅黑" panose="020B0503020204020204" pitchFamily="34" charset="-122"/>
            </a:endParaRPr>
          </a:p>
        </p:txBody>
      </p:sp>
      <p:grpSp>
        <p:nvGrpSpPr>
          <p:cNvPr id="22" name="组合 21"/>
          <p:cNvGrpSpPr/>
          <p:nvPr/>
        </p:nvGrpSpPr>
        <p:grpSpPr>
          <a:xfrm>
            <a:off x="6199014" y="3586127"/>
            <a:ext cx="602894" cy="504602"/>
            <a:chOff x="1924050" y="4306887"/>
            <a:chExt cx="146050" cy="122239"/>
          </a:xfrm>
          <a:solidFill>
            <a:srgbClr val="92D050"/>
          </a:solidFill>
        </p:grpSpPr>
        <p:sp>
          <p:nvSpPr>
            <p:cNvPr id="23" name="Freeform 154"/>
            <p:cNvSpPr>
              <a:spLocks/>
            </p:cNvSpPr>
            <p:nvPr/>
          </p:nvSpPr>
          <p:spPr bwMode="auto">
            <a:xfrm>
              <a:off x="1924050" y="4306887"/>
              <a:ext cx="130175" cy="80963"/>
            </a:xfrm>
            <a:custGeom>
              <a:avLst/>
              <a:gdLst/>
              <a:ahLst/>
              <a:cxnLst>
                <a:cxn ang="0">
                  <a:pos x="82" y="22"/>
                </a:cxn>
                <a:cxn ang="0">
                  <a:pos x="82" y="12"/>
                </a:cxn>
                <a:cxn ang="0">
                  <a:pos x="82" y="12"/>
                </a:cxn>
                <a:cxn ang="0">
                  <a:pos x="81" y="11"/>
                </a:cxn>
                <a:cxn ang="0">
                  <a:pos x="80" y="10"/>
                </a:cxn>
                <a:cxn ang="0">
                  <a:pos x="36" y="10"/>
                </a:cxn>
                <a:cxn ang="0">
                  <a:pos x="36" y="10"/>
                </a:cxn>
                <a:cxn ang="0">
                  <a:pos x="35" y="8"/>
                </a:cxn>
                <a:cxn ang="0">
                  <a:pos x="34" y="7"/>
                </a:cxn>
                <a:cxn ang="0">
                  <a:pos x="31" y="2"/>
                </a:cxn>
                <a:cxn ang="0">
                  <a:pos x="31" y="2"/>
                </a:cxn>
                <a:cxn ang="0">
                  <a:pos x="31" y="1"/>
                </a:cxn>
                <a:cxn ang="0">
                  <a:pos x="29" y="0"/>
                </a:cxn>
                <a:cxn ang="0">
                  <a:pos x="6" y="0"/>
                </a:cxn>
                <a:cxn ang="0">
                  <a:pos x="6" y="0"/>
                </a:cxn>
                <a:cxn ang="0">
                  <a:pos x="4" y="1"/>
                </a:cxn>
                <a:cxn ang="0">
                  <a:pos x="2" y="2"/>
                </a:cxn>
                <a:cxn ang="0">
                  <a:pos x="2" y="2"/>
                </a:cxn>
                <a:cxn ang="0">
                  <a:pos x="0" y="13"/>
                </a:cxn>
                <a:cxn ang="0">
                  <a:pos x="0" y="22"/>
                </a:cxn>
                <a:cxn ang="0">
                  <a:pos x="0" y="51"/>
                </a:cxn>
              </a:cxnLst>
              <a:rect l="0" t="0" r="r" b="b"/>
              <a:pathLst>
                <a:path w="82" h="51">
                  <a:moveTo>
                    <a:pt x="82" y="22"/>
                  </a:moveTo>
                  <a:lnTo>
                    <a:pt x="82" y="12"/>
                  </a:lnTo>
                  <a:lnTo>
                    <a:pt x="82" y="12"/>
                  </a:lnTo>
                  <a:lnTo>
                    <a:pt x="81" y="11"/>
                  </a:lnTo>
                  <a:lnTo>
                    <a:pt x="80" y="10"/>
                  </a:lnTo>
                  <a:lnTo>
                    <a:pt x="36" y="10"/>
                  </a:lnTo>
                  <a:lnTo>
                    <a:pt x="36" y="10"/>
                  </a:lnTo>
                  <a:lnTo>
                    <a:pt x="35" y="8"/>
                  </a:lnTo>
                  <a:lnTo>
                    <a:pt x="34" y="7"/>
                  </a:lnTo>
                  <a:lnTo>
                    <a:pt x="31" y="2"/>
                  </a:lnTo>
                  <a:lnTo>
                    <a:pt x="31" y="2"/>
                  </a:lnTo>
                  <a:lnTo>
                    <a:pt x="31" y="1"/>
                  </a:lnTo>
                  <a:lnTo>
                    <a:pt x="29" y="0"/>
                  </a:lnTo>
                  <a:lnTo>
                    <a:pt x="6" y="0"/>
                  </a:lnTo>
                  <a:lnTo>
                    <a:pt x="6" y="0"/>
                  </a:lnTo>
                  <a:lnTo>
                    <a:pt x="4" y="1"/>
                  </a:lnTo>
                  <a:lnTo>
                    <a:pt x="2" y="2"/>
                  </a:lnTo>
                  <a:lnTo>
                    <a:pt x="2" y="2"/>
                  </a:lnTo>
                  <a:lnTo>
                    <a:pt x="0" y="13"/>
                  </a:lnTo>
                  <a:lnTo>
                    <a:pt x="0" y="22"/>
                  </a:lnTo>
                  <a:lnTo>
                    <a:pt x="0" y="51"/>
                  </a:lnTo>
                </a:path>
              </a:pathLst>
            </a:custGeom>
            <a:grp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4" name="Freeform 155"/>
            <p:cNvSpPr>
              <a:spLocks/>
            </p:cNvSpPr>
            <p:nvPr/>
          </p:nvSpPr>
          <p:spPr bwMode="auto">
            <a:xfrm>
              <a:off x="1924050" y="4352926"/>
              <a:ext cx="146050" cy="76200"/>
            </a:xfrm>
            <a:custGeom>
              <a:avLst/>
              <a:gdLst/>
              <a:ahLst/>
              <a:cxnLst>
                <a:cxn ang="0">
                  <a:pos x="81" y="46"/>
                </a:cxn>
                <a:cxn ang="0">
                  <a:pos x="81" y="46"/>
                </a:cxn>
                <a:cxn ang="0">
                  <a:pos x="80" y="47"/>
                </a:cxn>
                <a:cxn ang="0">
                  <a:pos x="79" y="48"/>
                </a:cxn>
                <a:cxn ang="0">
                  <a:pos x="2" y="48"/>
                </a:cxn>
                <a:cxn ang="0">
                  <a:pos x="2" y="48"/>
                </a:cxn>
                <a:cxn ang="0">
                  <a:pos x="1" y="47"/>
                </a:cxn>
                <a:cxn ang="0">
                  <a:pos x="0" y="46"/>
                </a:cxn>
                <a:cxn ang="0">
                  <a:pos x="0" y="46"/>
                </a:cxn>
                <a:cxn ang="0">
                  <a:pos x="11" y="2"/>
                </a:cxn>
                <a:cxn ang="0">
                  <a:pos x="11" y="2"/>
                </a:cxn>
                <a:cxn ang="0">
                  <a:pos x="12" y="1"/>
                </a:cxn>
                <a:cxn ang="0">
                  <a:pos x="13" y="0"/>
                </a:cxn>
                <a:cxn ang="0">
                  <a:pos x="89" y="0"/>
                </a:cxn>
                <a:cxn ang="0">
                  <a:pos x="89" y="0"/>
                </a:cxn>
                <a:cxn ang="0">
                  <a:pos x="91" y="1"/>
                </a:cxn>
                <a:cxn ang="0">
                  <a:pos x="92" y="2"/>
                </a:cxn>
                <a:cxn ang="0">
                  <a:pos x="92" y="2"/>
                </a:cxn>
                <a:cxn ang="0">
                  <a:pos x="92" y="2"/>
                </a:cxn>
                <a:cxn ang="0">
                  <a:pos x="87" y="25"/>
                </a:cxn>
                <a:cxn ang="0">
                  <a:pos x="81" y="46"/>
                </a:cxn>
                <a:cxn ang="0">
                  <a:pos x="81" y="46"/>
                </a:cxn>
              </a:cxnLst>
              <a:rect l="0" t="0" r="r" b="b"/>
              <a:pathLst>
                <a:path w="92" h="48">
                  <a:moveTo>
                    <a:pt x="81" y="46"/>
                  </a:moveTo>
                  <a:lnTo>
                    <a:pt x="81" y="46"/>
                  </a:lnTo>
                  <a:lnTo>
                    <a:pt x="80" y="47"/>
                  </a:lnTo>
                  <a:lnTo>
                    <a:pt x="79" y="48"/>
                  </a:lnTo>
                  <a:lnTo>
                    <a:pt x="2" y="48"/>
                  </a:lnTo>
                  <a:lnTo>
                    <a:pt x="2" y="48"/>
                  </a:lnTo>
                  <a:lnTo>
                    <a:pt x="1" y="47"/>
                  </a:lnTo>
                  <a:lnTo>
                    <a:pt x="0" y="46"/>
                  </a:lnTo>
                  <a:lnTo>
                    <a:pt x="0" y="46"/>
                  </a:lnTo>
                  <a:lnTo>
                    <a:pt x="11" y="2"/>
                  </a:lnTo>
                  <a:lnTo>
                    <a:pt x="11" y="2"/>
                  </a:lnTo>
                  <a:lnTo>
                    <a:pt x="12" y="1"/>
                  </a:lnTo>
                  <a:lnTo>
                    <a:pt x="13" y="0"/>
                  </a:lnTo>
                  <a:lnTo>
                    <a:pt x="89" y="0"/>
                  </a:lnTo>
                  <a:lnTo>
                    <a:pt x="89" y="0"/>
                  </a:lnTo>
                  <a:lnTo>
                    <a:pt x="91" y="1"/>
                  </a:lnTo>
                  <a:lnTo>
                    <a:pt x="92" y="2"/>
                  </a:lnTo>
                  <a:lnTo>
                    <a:pt x="92" y="2"/>
                  </a:lnTo>
                  <a:lnTo>
                    <a:pt x="92" y="2"/>
                  </a:lnTo>
                  <a:lnTo>
                    <a:pt x="87" y="25"/>
                  </a:lnTo>
                  <a:lnTo>
                    <a:pt x="81" y="46"/>
                  </a:lnTo>
                  <a:lnTo>
                    <a:pt x="81" y="46"/>
                  </a:lnTo>
                  <a:close/>
                </a:path>
              </a:pathLst>
            </a:custGeom>
            <a:grp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25" name="组合 24"/>
          <p:cNvGrpSpPr/>
          <p:nvPr/>
        </p:nvGrpSpPr>
        <p:grpSpPr>
          <a:xfrm>
            <a:off x="7052454" y="5392398"/>
            <a:ext cx="602894" cy="504602"/>
            <a:chOff x="1924050" y="4306887"/>
            <a:chExt cx="146050" cy="122239"/>
          </a:xfrm>
          <a:solidFill>
            <a:srgbClr val="92D050"/>
          </a:solidFill>
        </p:grpSpPr>
        <p:sp>
          <p:nvSpPr>
            <p:cNvPr id="26" name="Freeform 154"/>
            <p:cNvSpPr>
              <a:spLocks/>
            </p:cNvSpPr>
            <p:nvPr/>
          </p:nvSpPr>
          <p:spPr bwMode="auto">
            <a:xfrm>
              <a:off x="1924050" y="4306887"/>
              <a:ext cx="130175" cy="80963"/>
            </a:xfrm>
            <a:custGeom>
              <a:avLst/>
              <a:gdLst/>
              <a:ahLst/>
              <a:cxnLst>
                <a:cxn ang="0">
                  <a:pos x="82" y="22"/>
                </a:cxn>
                <a:cxn ang="0">
                  <a:pos x="82" y="12"/>
                </a:cxn>
                <a:cxn ang="0">
                  <a:pos x="82" y="12"/>
                </a:cxn>
                <a:cxn ang="0">
                  <a:pos x="81" y="11"/>
                </a:cxn>
                <a:cxn ang="0">
                  <a:pos x="80" y="10"/>
                </a:cxn>
                <a:cxn ang="0">
                  <a:pos x="36" y="10"/>
                </a:cxn>
                <a:cxn ang="0">
                  <a:pos x="36" y="10"/>
                </a:cxn>
                <a:cxn ang="0">
                  <a:pos x="35" y="8"/>
                </a:cxn>
                <a:cxn ang="0">
                  <a:pos x="34" y="7"/>
                </a:cxn>
                <a:cxn ang="0">
                  <a:pos x="31" y="2"/>
                </a:cxn>
                <a:cxn ang="0">
                  <a:pos x="31" y="2"/>
                </a:cxn>
                <a:cxn ang="0">
                  <a:pos x="31" y="1"/>
                </a:cxn>
                <a:cxn ang="0">
                  <a:pos x="29" y="0"/>
                </a:cxn>
                <a:cxn ang="0">
                  <a:pos x="6" y="0"/>
                </a:cxn>
                <a:cxn ang="0">
                  <a:pos x="6" y="0"/>
                </a:cxn>
                <a:cxn ang="0">
                  <a:pos x="4" y="1"/>
                </a:cxn>
                <a:cxn ang="0">
                  <a:pos x="2" y="2"/>
                </a:cxn>
                <a:cxn ang="0">
                  <a:pos x="2" y="2"/>
                </a:cxn>
                <a:cxn ang="0">
                  <a:pos x="0" y="13"/>
                </a:cxn>
                <a:cxn ang="0">
                  <a:pos x="0" y="22"/>
                </a:cxn>
                <a:cxn ang="0">
                  <a:pos x="0" y="51"/>
                </a:cxn>
              </a:cxnLst>
              <a:rect l="0" t="0" r="r" b="b"/>
              <a:pathLst>
                <a:path w="82" h="51">
                  <a:moveTo>
                    <a:pt x="82" y="22"/>
                  </a:moveTo>
                  <a:lnTo>
                    <a:pt x="82" y="12"/>
                  </a:lnTo>
                  <a:lnTo>
                    <a:pt x="82" y="12"/>
                  </a:lnTo>
                  <a:lnTo>
                    <a:pt x="81" y="11"/>
                  </a:lnTo>
                  <a:lnTo>
                    <a:pt x="80" y="10"/>
                  </a:lnTo>
                  <a:lnTo>
                    <a:pt x="36" y="10"/>
                  </a:lnTo>
                  <a:lnTo>
                    <a:pt x="36" y="10"/>
                  </a:lnTo>
                  <a:lnTo>
                    <a:pt x="35" y="8"/>
                  </a:lnTo>
                  <a:lnTo>
                    <a:pt x="34" y="7"/>
                  </a:lnTo>
                  <a:lnTo>
                    <a:pt x="31" y="2"/>
                  </a:lnTo>
                  <a:lnTo>
                    <a:pt x="31" y="2"/>
                  </a:lnTo>
                  <a:lnTo>
                    <a:pt x="31" y="1"/>
                  </a:lnTo>
                  <a:lnTo>
                    <a:pt x="29" y="0"/>
                  </a:lnTo>
                  <a:lnTo>
                    <a:pt x="6" y="0"/>
                  </a:lnTo>
                  <a:lnTo>
                    <a:pt x="6" y="0"/>
                  </a:lnTo>
                  <a:lnTo>
                    <a:pt x="4" y="1"/>
                  </a:lnTo>
                  <a:lnTo>
                    <a:pt x="2" y="2"/>
                  </a:lnTo>
                  <a:lnTo>
                    <a:pt x="2" y="2"/>
                  </a:lnTo>
                  <a:lnTo>
                    <a:pt x="0" y="13"/>
                  </a:lnTo>
                  <a:lnTo>
                    <a:pt x="0" y="22"/>
                  </a:lnTo>
                  <a:lnTo>
                    <a:pt x="0" y="51"/>
                  </a:lnTo>
                </a:path>
              </a:pathLst>
            </a:custGeom>
            <a:grp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7" name="Freeform 155"/>
            <p:cNvSpPr>
              <a:spLocks/>
            </p:cNvSpPr>
            <p:nvPr/>
          </p:nvSpPr>
          <p:spPr bwMode="auto">
            <a:xfrm>
              <a:off x="1924050" y="4352926"/>
              <a:ext cx="146050" cy="76200"/>
            </a:xfrm>
            <a:custGeom>
              <a:avLst/>
              <a:gdLst/>
              <a:ahLst/>
              <a:cxnLst>
                <a:cxn ang="0">
                  <a:pos x="81" y="46"/>
                </a:cxn>
                <a:cxn ang="0">
                  <a:pos x="81" y="46"/>
                </a:cxn>
                <a:cxn ang="0">
                  <a:pos x="80" y="47"/>
                </a:cxn>
                <a:cxn ang="0">
                  <a:pos x="79" y="48"/>
                </a:cxn>
                <a:cxn ang="0">
                  <a:pos x="2" y="48"/>
                </a:cxn>
                <a:cxn ang="0">
                  <a:pos x="2" y="48"/>
                </a:cxn>
                <a:cxn ang="0">
                  <a:pos x="1" y="47"/>
                </a:cxn>
                <a:cxn ang="0">
                  <a:pos x="0" y="46"/>
                </a:cxn>
                <a:cxn ang="0">
                  <a:pos x="0" y="46"/>
                </a:cxn>
                <a:cxn ang="0">
                  <a:pos x="11" y="2"/>
                </a:cxn>
                <a:cxn ang="0">
                  <a:pos x="11" y="2"/>
                </a:cxn>
                <a:cxn ang="0">
                  <a:pos x="12" y="1"/>
                </a:cxn>
                <a:cxn ang="0">
                  <a:pos x="13" y="0"/>
                </a:cxn>
                <a:cxn ang="0">
                  <a:pos x="89" y="0"/>
                </a:cxn>
                <a:cxn ang="0">
                  <a:pos x="89" y="0"/>
                </a:cxn>
                <a:cxn ang="0">
                  <a:pos x="91" y="1"/>
                </a:cxn>
                <a:cxn ang="0">
                  <a:pos x="92" y="2"/>
                </a:cxn>
                <a:cxn ang="0">
                  <a:pos x="92" y="2"/>
                </a:cxn>
                <a:cxn ang="0">
                  <a:pos x="92" y="2"/>
                </a:cxn>
                <a:cxn ang="0">
                  <a:pos x="87" y="25"/>
                </a:cxn>
                <a:cxn ang="0">
                  <a:pos x="81" y="46"/>
                </a:cxn>
                <a:cxn ang="0">
                  <a:pos x="81" y="46"/>
                </a:cxn>
              </a:cxnLst>
              <a:rect l="0" t="0" r="r" b="b"/>
              <a:pathLst>
                <a:path w="92" h="48">
                  <a:moveTo>
                    <a:pt x="81" y="46"/>
                  </a:moveTo>
                  <a:lnTo>
                    <a:pt x="81" y="46"/>
                  </a:lnTo>
                  <a:lnTo>
                    <a:pt x="80" y="47"/>
                  </a:lnTo>
                  <a:lnTo>
                    <a:pt x="79" y="48"/>
                  </a:lnTo>
                  <a:lnTo>
                    <a:pt x="2" y="48"/>
                  </a:lnTo>
                  <a:lnTo>
                    <a:pt x="2" y="48"/>
                  </a:lnTo>
                  <a:lnTo>
                    <a:pt x="1" y="47"/>
                  </a:lnTo>
                  <a:lnTo>
                    <a:pt x="0" y="46"/>
                  </a:lnTo>
                  <a:lnTo>
                    <a:pt x="0" y="46"/>
                  </a:lnTo>
                  <a:lnTo>
                    <a:pt x="11" y="2"/>
                  </a:lnTo>
                  <a:lnTo>
                    <a:pt x="11" y="2"/>
                  </a:lnTo>
                  <a:lnTo>
                    <a:pt x="12" y="1"/>
                  </a:lnTo>
                  <a:lnTo>
                    <a:pt x="13" y="0"/>
                  </a:lnTo>
                  <a:lnTo>
                    <a:pt x="89" y="0"/>
                  </a:lnTo>
                  <a:lnTo>
                    <a:pt x="89" y="0"/>
                  </a:lnTo>
                  <a:lnTo>
                    <a:pt x="91" y="1"/>
                  </a:lnTo>
                  <a:lnTo>
                    <a:pt x="92" y="2"/>
                  </a:lnTo>
                  <a:lnTo>
                    <a:pt x="92" y="2"/>
                  </a:lnTo>
                  <a:lnTo>
                    <a:pt x="92" y="2"/>
                  </a:lnTo>
                  <a:lnTo>
                    <a:pt x="87" y="25"/>
                  </a:lnTo>
                  <a:lnTo>
                    <a:pt x="81" y="46"/>
                  </a:lnTo>
                  <a:lnTo>
                    <a:pt x="81" y="46"/>
                  </a:lnTo>
                  <a:close/>
                </a:path>
              </a:pathLst>
            </a:custGeom>
            <a:grp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28" name="组合 27"/>
          <p:cNvGrpSpPr/>
          <p:nvPr/>
        </p:nvGrpSpPr>
        <p:grpSpPr>
          <a:xfrm>
            <a:off x="7052454" y="4534983"/>
            <a:ext cx="602894" cy="504602"/>
            <a:chOff x="1924050" y="4306887"/>
            <a:chExt cx="146050" cy="122239"/>
          </a:xfrm>
          <a:solidFill>
            <a:srgbClr val="92D050"/>
          </a:solidFill>
        </p:grpSpPr>
        <p:sp>
          <p:nvSpPr>
            <p:cNvPr id="29" name="Freeform 154"/>
            <p:cNvSpPr>
              <a:spLocks/>
            </p:cNvSpPr>
            <p:nvPr/>
          </p:nvSpPr>
          <p:spPr bwMode="auto">
            <a:xfrm>
              <a:off x="1924050" y="4306887"/>
              <a:ext cx="130175" cy="80963"/>
            </a:xfrm>
            <a:custGeom>
              <a:avLst/>
              <a:gdLst/>
              <a:ahLst/>
              <a:cxnLst>
                <a:cxn ang="0">
                  <a:pos x="82" y="22"/>
                </a:cxn>
                <a:cxn ang="0">
                  <a:pos x="82" y="12"/>
                </a:cxn>
                <a:cxn ang="0">
                  <a:pos x="82" y="12"/>
                </a:cxn>
                <a:cxn ang="0">
                  <a:pos x="81" y="11"/>
                </a:cxn>
                <a:cxn ang="0">
                  <a:pos x="80" y="10"/>
                </a:cxn>
                <a:cxn ang="0">
                  <a:pos x="36" y="10"/>
                </a:cxn>
                <a:cxn ang="0">
                  <a:pos x="36" y="10"/>
                </a:cxn>
                <a:cxn ang="0">
                  <a:pos x="35" y="8"/>
                </a:cxn>
                <a:cxn ang="0">
                  <a:pos x="34" y="7"/>
                </a:cxn>
                <a:cxn ang="0">
                  <a:pos x="31" y="2"/>
                </a:cxn>
                <a:cxn ang="0">
                  <a:pos x="31" y="2"/>
                </a:cxn>
                <a:cxn ang="0">
                  <a:pos x="31" y="1"/>
                </a:cxn>
                <a:cxn ang="0">
                  <a:pos x="29" y="0"/>
                </a:cxn>
                <a:cxn ang="0">
                  <a:pos x="6" y="0"/>
                </a:cxn>
                <a:cxn ang="0">
                  <a:pos x="6" y="0"/>
                </a:cxn>
                <a:cxn ang="0">
                  <a:pos x="4" y="1"/>
                </a:cxn>
                <a:cxn ang="0">
                  <a:pos x="2" y="2"/>
                </a:cxn>
                <a:cxn ang="0">
                  <a:pos x="2" y="2"/>
                </a:cxn>
                <a:cxn ang="0">
                  <a:pos x="0" y="13"/>
                </a:cxn>
                <a:cxn ang="0">
                  <a:pos x="0" y="22"/>
                </a:cxn>
                <a:cxn ang="0">
                  <a:pos x="0" y="51"/>
                </a:cxn>
              </a:cxnLst>
              <a:rect l="0" t="0" r="r" b="b"/>
              <a:pathLst>
                <a:path w="82" h="51">
                  <a:moveTo>
                    <a:pt x="82" y="22"/>
                  </a:moveTo>
                  <a:lnTo>
                    <a:pt x="82" y="12"/>
                  </a:lnTo>
                  <a:lnTo>
                    <a:pt x="82" y="12"/>
                  </a:lnTo>
                  <a:lnTo>
                    <a:pt x="81" y="11"/>
                  </a:lnTo>
                  <a:lnTo>
                    <a:pt x="80" y="10"/>
                  </a:lnTo>
                  <a:lnTo>
                    <a:pt x="36" y="10"/>
                  </a:lnTo>
                  <a:lnTo>
                    <a:pt x="36" y="10"/>
                  </a:lnTo>
                  <a:lnTo>
                    <a:pt x="35" y="8"/>
                  </a:lnTo>
                  <a:lnTo>
                    <a:pt x="34" y="7"/>
                  </a:lnTo>
                  <a:lnTo>
                    <a:pt x="31" y="2"/>
                  </a:lnTo>
                  <a:lnTo>
                    <a:pt x="31" y="2"/>
                  </a:lnTo>
                  <a:lnTo>
                    <a:pt x="31" y="1"/>
                  </a:lnTo>
                  <a:lnTo>
                    <a:pt x="29" y="0"/>
                  </a:lnTo>
                  <a:lnTo>
                    <a:pt x="6" y="0"/>
                  </a:lnTo>
                  <a:lnTo>
                    <a:pt x="6" y="0"/>
                  </a:lnTo>
                  <a:lnTo>
                    <a:pt x="4" y="1"/>
                  </a:lnTo>
                  <a:lnTo>
                    <a:pt x="2" y="2"/>
                  </a:lnTo>
                  <a:lnTo>
                    <a:pt x="2" y="2"/>
                  </a:lnTo>
                  <a:lnTo>
                    <a:pt x="0" y="13"/>
                  </a:lnTo>
                  <a:lnTo>
                    <a:pt x="0" y="22"/>
                  </a:lnTo>
                  <a:lnTo>
                    <a:pt x="0" y="51"/>
                  </a:lnTo>
                </a:path>
              </a:pathLst>
            </a:custGeom>
            <a:grp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30" name="Freeform 155"/>
            <p:cNvSpPr>
              <a:spLocks/>
            </p:cNvSpPr>
            <p:nvPr/>
          </p:nvSpPr>
          <p:spPr bwMode="auto">
            <a:xfrm>
              <a:off x="1924050" y="4352926"/>
              <a:ext cx="146050" cy="76200"/>
            </a:xfrm>
            <a:custGeom>
              <a:avLst/>
              <a:gdLst/>
              <a:ahLst/>
              <a:cxnLst>
                <a:cxn ang="0">
                  <a:pos x="81" y="46"/>
                </a:cxn>
                <a:cxn ang="0">
                  <a:pos x="81" y="46"/>
                </a:cxn>
                <a:cxn ang="0">
                  <a:pos x="80" y="47"/>
                </a:cxn>
                <a:cxn ang="0">
                  <a:pos x="79" y="48"/>
                </a:cxn>
                <a:cxn ang="0">
                  <a:pos x="2" y="48"/>
                </a:cxn>
                <a:cxn ang="0">
                  <a:pos x="2" y="48"/>
                </a:cxn>
                <a:cxn ang="0">
                  <a:pos x="1" y="47"/>
                </a:cxn>
                <a:cxn ang="0">
                  <a:pos x="0" y="46"/>
                </a:cxn>
                <a:cxn ang="0">
                  <a:pos x="0" y="46"/>
                </a:cxn>
                <a:cxn ang="0">
                  <a:pos x="11" y="2"/>
                </a:cxn>
                <a:cxn ang="0">
                  <a:pos x="11" y="2"/>
                </a:cxn>
                <a:cxn ang="0">
                  <a:pos x="12" y="1"/>
                </a:cxn>
                <a:cxn ang="0">
                  <a:pos x="13" y="0"/>
                </a:cxn>
                <a:cxn ang="0">
                  <a:pos x="89" y="0"/>
                </a:cxn>
                <a:cxn ang="0">
                  <a:pos x="89" y="0"/>
                </a:cxn>
                <a:cxn ang="0">
                  <a:pos x="91" y="1"/>
                </a:cxn>
                <a:cxn ang="0">
                  <a:pos x="92" y="2"/>
                </a:cxn>
                <a:cxn ang="0">
                  <a:pos x="92" y="2"/>
                </a:cxn>
                <a:cxn ang="0">
                  <a:pos x="92" y="2"/>
                </a:cxn>
                <a:cxn ang="0">
                  <a:pos x="87" y="25"/>
                </a:cxn>
                <a:cxn ang="0">
                  <a:pos x="81" y="46"/>
                </a:cxn>
                <a:cxn ang="0">
                  <a:pos x="81" y="46"/>
                </a:cxn>
              </a:cxnLst>
              <a:rect l="0" t="0" r="r" b="b"/>
              <a:pathLst>
                <a:path w="92" h="48">
                  <a:moveTo>
                    <a:pt x="81" y="46"/>
                  </a:moveTo>
                  <a:lnTo>
                    <a:pt x="81" y="46"/>
                  </a:lnTo>
                  <a:lnTo>
                    <a:pt x="80" y="47"/>
                  </a:lnTo>
                  <a:lnTo>
                    <a:pt x="79" y="48"/>
                  </a:lnTo>
                  <a:lnTo>
                    <a:pt x="2" y="48"/>
                  </a:lnTo>
                  <a:lnTo>
                    <a:pt x="2" y="48"/>
                  </a:lnTo>
                  <a:lnTo>
                    <a:pt x="1" y="47"/>
                  </a:lnTo>
                  <a:lnTo>
                    <a:pt x="0" y="46"/>
                  </a:lnTo>
                  <a:lnTo>
                    <a:pt x="0" y="46"/>
                  </a:lnTo>
                  <a:lnTo>
                    <a:pt x="11" y="2"/>
                  </a:lnTo>
                  <a:lnTo>
                    <a:pt x="11" y="2"/>
                  </a:lnTo>
                  <a:lnTo>
                    <a:pt x="12" y="1"/>
                  </a:lnTo>
                  <a:lnTo>
                    <a:pt x="13" y="0"/>
                  </a:lnTo>
                  <a:lnTo>
                    <a:pt x="89" y="0"/>
                  </a:lnTo>
                  <a:lnTo>
                    <a:pt x="89" y="0"/>
                  </a:lnTo>
                  <a:lnTo>
                    <a:pt x="91" y="1"/>
                  </a:lnTo>
                  <a:lnTo>
                    <a:pt x="92" y="2"/>
                  </a:lnTo>
                  <a:lnTo>
                    <a:pt x="92" y="2"/>
                  </a:lnTo>
                  <a:lnTo>
                    <a:pt x="92" y="2"/>
                  </a:lnTo>
                  <a:lnTo>
                    <a:pt x="87" y="25"/>
                  </a:lnTo>
                  <a:lnTo>
                    <a:pt x="81" y="46"/>
                  </a:lnTo>
                  <a:lnTo>
                    <a:pt x="81" y="46"/>
                  </a:lnTo>
                  <a:close/>
                </a:path>
              </a:pathLst>
            </a:custGeom>
            <a:grp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cxnSp>
        <p:nvCxnSpPr>
          <p:cNvPr id="31" name="直接连接符 30"/>
          <p:cNvCxnSpPr/>
          <p:nvPr/>
        </p:nvCxnSpPr>
        <p:spPr>
          <a:xfrm>
            <a:off x="6467695" y="4110391"/>
            <a:ext cx="16383" cy="156250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6484078" y="4738210"/>
            <a:ext cx="568376" cy="0"/>
          </a:xfrm>
          <a:prstGeom prst="line">
            <a:avLst/>
          </a:prstGeom>
          <a:ln>
            <a:solidFill>
              <a:schemeClr val="tx1"/>
            </a:solidFill>
            <a:prstDash val="lgDash"/>
          </a:ln>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6484078" y="5653234"/>
            <a:ext cx="568376" cy="0"/>
          </a:xfrm>
          <a:prstGeom prst="line">
            <a:avLst/>
          </a:prstGeom>
          <a:ln>
            <a:solidFill>
              <a:schemeClr val="tx1"/>
            </a:solidFill>
            <a:prstDash val="lgDash"/>
          </a:ln>
        </p:spPr>
        <p:style>
          <a:lnRef idx="1">
            <a:schemeClr val="dk1"/>
          </a:lnRef>
          <a:fillRef idx="0">
            <a:schemeClr val="dk1"/>
          </a:fillRef>
          <a:effectRef idx="0">
            <a:schemeClr val="dk1"/>
          </a:effectRef>
          <a:fontRef idx="minor">
            <a:schemeClr val="tx1"/>
          </a:fontRef>
        </p:style>
      </p:cxnSp>
      <p:sp>
        <p:nvSpPr>
          <p:cNvPr id="34" name="文本框 33"/>
          <p:cNvSpPr txBox="1"/>
          <p:nvPr/>
        </p:nvSpPr>
        <p:spPr>
          <a:xfrm>
            <a:off x="6949086" y="3592911"/>
            <a:ext cx="3928842" cy="523220"/>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vdesktop.huawei.com</a:t>
            </a:r>
            <a:endParaRPr lang="zh-CN" altLang="en-US" sz="2800"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7713738" y="4540985"/>
            <a:ext cx="1656298" cy="523220"/>
          </a:xfrm>
          <a:prstGeom prst="rect">
            <a:avLst/>
          </a:prstGeom>
          <a:noFill/>
        </p:spPr>
        <p:txBody>
          <a:bodyPr wrap="square" rtlCol="0">
            <a:spAutoFit/>
          </a:bodyPr>
          <a:lstStyle/>
          <a:p>
            <a:r>
              <a:rPr lang="en-US" altLang="zh-CN" sz="2800" dirty="0" err="1">
                <a:latin typeface="微软雅黑" panose="020B0503020204020204" pitchFamily="34" charset="-122"/>
                <a:ea typeface="微软雅黑" panose="020B0503020204020204" pitchFamily="34" charset="-122"/>
              </a:rPr>
              <a:t>UserOU</a:t>
            </a:r>
            <a:endParaRPr lang="zh-CN" altLang="en-US" sz="2800" dirty="0">
              <a:latin typeface="微软雅黑" panose="020B0503020204020204" pitchFamily="34" charset="-122"/>
              <a:ea typeface="微软雅黑" panose="020B0503020204020204" pitchFamily="34" charset="-122"/>
            </a:endParaRPr>
          </a:p>
        </p:txBody>
      </p:sp>
      <p:sp>
        <p:nvSpPr>
          <p:cNvPr id="36" name="圆角矩形 35"/>
          <p:cNvSpPr/>
          <p:nvPr/>
        </p:nvSpPr>
        <p:spPr>
          <a:xfrm>
            <a:off x="6549635" y="2868161"/>
            <a:ext cx="2830664" cy="394225"/>
          </a:xfrm>
          <a:prstGeom prst="roundRect">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组织架构</a:t>
            </a:r>
          </a:p>
        </p:txBody>
      </p:sp>
      <p:grpSp>
        <p:nvGrpSpPr>
          <p:cNvPr id="37" name="组合 36"/>
          <p:cNvGrpSpPr/>
          <p:nvPr/>
        </p:nvGrpSpPr>
        <p:grpSpPr>
          <a:xfrm>
            <a:off x="3293858" y="5848221"/>
            <a:ext cx="602894" cy="504602"/>
            <a:chOff x="1924050" y="4306887"/>
            <a:chExt cx="146050" cy="122239"/>
          </a:xfrm>
          <a:solidFill>
            <a:srgbClr val="92D050"/>
          </a:solidFill>
        </p:grpSpPr>
        <p:sp>
          <p:nvSpPr>
            <p:cNvPr id="38" name="Freeform 154"/>
            <p:cNvSpPr>
              <a:spLocks/>
            </p:cNvSpPr>
            <p:nvPr/>
          </p:nvSpPr>
          <p:spPr bwMode="auto">
            <a:xfrm>
              <a:off x="1924050" y="4306887"/>
              <a:ext cx="130175" cy="80963"/>
            </a:xfrm>
            <a:custGeom>
              <a:avLst/>
              <a:gdLst/>
              <a:ahLst/>
              <a:cxnLst>
                <a:cxn ang="0">
                  <a:pos x="82" y="22"/>
                </a:cxn>
                <a:cxn ang="0">
                  <a:pos x="82" y="12"/>
                </a:cxn>
                <a:cxn ang="0">
                  <a:pos x="82" y="12"/>
                </a:cxn>
                <a:cxn ang="0">
                  <a:pos x="81" y="11"/>
                </a:cxn>
                <a:cxn ang="0">
                  <a:pos x="80" y="10"/>
                </a:cxn>
                <a:cxn ang="0">
                  <a:pos x="36" y="10"/>
                </a:cxn>
                <a:cxn ang="0">
                  <a:pos x="36" y="10"/>
                </a:cxn>
                <a:cxn ang="0">
                  <a:pos x="35" y="8"/>
                </a:cxn>
                <a:cxn ang="0">
                  <a:pos x="34" y="7"/>
                </a:cxn>
                <a:cxn ang="0">
                  <a:pos x="31" y="2"/>
                </a:cxn>
                <a:cxn ang="0">
                  <a:pos x="31" y="2"/>
                </a:cxn>
                <a:cxn ang="0">
                  <a:pos x="31" y="1"/>
                </a:cxn>
                <a:cxn ang="0">
                  <a:pos x="29" y="0"/>
                </a:cxn>
                <a:cxn ang="0">
                  <a:pos x="6" y="0"/>
                </a:cxn>
                <a:cxn ang="0">
                  <a:pos x="6" y="0"/>
                </a:cxn>
                <a:cxn ang="0">
                  <a:pos x="4" y="1"/>
                </a:cxn>
                <a:cxn ang="0">
                  <a:pos x="2" y="2"/>
                </a:cxn>
                <a:cxn ang="0">
                  <a:pos x="2" y="2"/>
                </a:cxn>
                <a:cxn ang="0">
                  <a:pos x="0" y="13"/>
                </a:cxn>
                <a:cxn ang="0">
                  <a:pos x="0" y="22"/>
                </a:cxn>
                <a:cxn ang="0">
                  <a:pos x="0" y="51"/>
                </a:cxn>
              </a:cxnLst>
              <a:rect l="0" t="0" r="r" b="b"/>
              <a:pathLst>
                <a:path w="82" h="51">
                  <a:moveTo>
                    <a:pt x="82" y="22"/>
                  </a:moveTo>
                  <a:lnTo>
                    <a:pt x="82" y="12"/>
                  </a:lnTo>
                  <a:lnTo>
                    <a:pt x="82" y="12"/>
                  </a:lnTo>
                  <a:lnTo>
                    <a:pt x="81" y="11"/>
                  </a:lnTo>
                  <a:lnTo>
                    <a:pt x="80" y="10"/>
                  </a:lnTo>
                  <a:lnTo>
                    <a:pt x="36" y="10"/>
                  </a:lnTo>
                  <a:lnTo>
                    <a:pt x="36" y="10"/>
                  </a:lnTo>
                  <a:lnTo>
                    <a:pt x="35" y="8"/>
                  </a:lnTo>
                  <a:lnTo>
                    <a:pt x="34" y="7"/>
                  </a:lnTo>
                  <a:lnTo>
                    <a:pt x="31" y="2"/>
                  </a:lnTo>
                  <a:lnTo>
                    <a:pt x="31" y="2"/>
                  </a:lnTo>
                  <a:lnTo>
                    <a:pt x="31" y="1"/>
                  </a:lnTo>
                  <a:lnTo>
                    <a:pt x="29" y="0"/>
                  </a:lnTo>
                  <a:lnTo>
                    <a:pt x="6" y="0"/>
                  </a:lnTo>
                  <a:lnTo>
                    <a:pt x="6" y="0"/>
                  </a:lnTo>
                  <a:lnTo>
                    <a:pt x="4" y="1"/>
                  </a:lnTo>
                  <a:lnTo>
                    <a:pt x="2" y="2"/>
                  </a:lnTo>
                  <a:lnTo>
                    <a:pt x="2" y="2"/>
                  </a:lnTo>
                  <a:lnTo>
                    <a:pt x="0" y="13"/>
                  </a:lnTo>
                  <a:lnTo>
                    <a:pt x="0" y="22"/>
                  </a:lnTo>
                  <a:lnTo>
                    <a:pt x="0" y="51"/>
                  </a:lnTo>
                </a:path>
              </a:pathLst>
            </a:custGeom>
            <a:grp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39" name="Freeform 155"/>
            <p:cNvSpPr>
              <a:spLocks/>
            </p:cNvSpPr>
            <p:nvPr/>
          </p:nvSpPr>
          <p:spPr bwMode="auto">
            <a:xfrm>
              <a:off x="1924050" y="4352926"/>
              <a:ext cx="146050" cy="76200"/>
            </a:xfrm>
            <a:custGeom>
              <a:avLst/>
              <a:gdLst/>
              <a:ahLst/>
              <a:cxnLst>
                <a:cxn ang="0">
                  <a:pos x="81" y="46"/>
                </a:cxn>
                <a:cxn ang="0">
                  <a:pos x="81" y="46"/>
                </a:cxn>
                <a:cxn ang="0">
                  <a:pos x="80" y="47"/>
                </a:cxn>
                <a:cxn ang="0">
                  <a:pos x="79" y="48"/>
                </a:cxn>
                <a:cxn ang="0">
                  <a:pos x="2" y="48"/>
                </a:cxn>
                <a:cxn ang="0">
                  <a:pos x="2" y="48"/>
                </a:cxn>
                <a:cxn ang="0">
                  <a:pos x="1" y="47"/>
                </a:cxn>
                <a:cxn ang="0">
                  <a:pos x="0" y="46"/>
                </a:cxn>
                <a:cxn ang="0">
                  <a:pos x="0" y="46"/>
                </a:cxn>
                <a:cxn ang="0">
                  <a:pos x="11" y="2"/>
                </a:cxn>
                <a:cxn ang="0">
                  <a:pos x="11" y="2"/>
                </a:cxn>
                <a:cxn ang="0">
                  <a:pos x="12" y="1"/>
                </a:cxn>
                <a:cxn ang="0">
                  <a:pos x="13" y="0"/>
                </a:cxn>
                <a:cxn ang="0">
                  <a:pos x="89" y="0"/>
                </a:cxn>
                <a:cxn ang="0">
                  <a:pos x="89" y="0"/>
                </a:cxn>
                <a:cxn ang="0">
                  <a:pos x="91" y="1"/>
                </a:cxn>
                <a:cxn ang="0">
                  <a:pos x="92" y="2"/>
                </a:cxn>
                <a:cxn ang="0">
                  <a:pos x="92" y="2"/>
                </a:cxn>
                <a:cxn ang="0">
                  <a:pos x="92" y="2"/>
                </a:cxn>
                <a:cxn ang="0">
                  <a:pos x="87" y="25"/>
                </a:cxn>
                <a:cxn ang="0">
                  <a:pos x="81" y="46"/>
                </a:cxn>
                <a:cxn ang="0">
                  <a:pos x="81" y="46"/>
                </a:cxn>
              </a:cxnLst>
              <a:rect l="0" t="0" r="r" b="b"/>
              <a:pathLst>
                <a:path w="92" h="48">
                  <a:moveTo>
                    <a:pt x="81" y="46"/>
                  </a:moveTo>
                  <a:lnTo>
                    <a:pt x="81" y="46"/>
                  </a:lnTo>
                  <a:lnTo>
                    <a:pt x="80" y="47"/>
                  </a:lnTo>
                  <a:lnTo>
                    <a:pt x="79" y="48"/>
                  </a:lnTo>
                  <a:lnTo>
                    <a:pt x="2" y="48"/>
                  </a:lnTo>
                  <a:lnTo>
                    <a:pt x="2" y="48"/>
                  </a:lnTo>
                  <a:lnTo>
                    <a:pt x="1" y="47"/>
                  </a:lnTo>
                  <a:lnTo>
                    <a:pt x="0" y="46"/>
                  </a:lnTo>
                  <a:lnTo>
                    <a:pt x="0" y="46"/>
                  </a:lnTo>
                  <a:lnTo>
                    <a:pt x="11" y="2"/>
                  </a:lnTo>
                  <a:lnTo>
                    <a:pt x="11" y="2"/>
                  </a:lnTo>
                  <a:lnTo>
                    <a:pt x="12" y="1"/>
                  </a:lnTo>
                  <a:lnTo>
                    <a:pt x="13" y="0"/>
                  </a:lnTo>
                  <a:lnTo>
                    <a:pt x="89" y="0"/>
                  </a:lnTo>
                  <a:lnTo>
                    <a:pt x="89" y="0"/>
                  </a:lnTo>
                  <a:lnTo>
                    <a:pt x="91" y="1"/>
                  </a:lnTo>
                  <a:lnTo>
                    <a:pt x="92" y="2"/>
                  </a:lnTo>
                  <a:lnTo>
                    <a:pt x="92" y="2"/>
                  </a:lnTo>
                  <a:lnTo>
                    <a:pt x="92" y="2"/>
                  </a:lnTo>
                  <a:lnTo>
                    <a:pt x="87" y="25"/>
                  </a:lnTo>
                  <a:lnTo>
                    <a:pt x="81" y="46"/>
                  </a:lnTo>
                  <a:lnTo>
                    <a:pt x="81" y="46"/>
                  </a:lnTo>
                  <a:close/>
                </a:path>
              </a:pathLst>
            </a:custGeom>
            <a:grp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cxnSp>
        <p:nvCxnSpPr>
          <p:cNvPr id="40" name="直接连接符 39"/>
          <p:cNvCxnSpPr/>
          <p:nvPr/>
        </p:nvCxnSpPr>
        <p:spPr>
          <a:xfrm>
            <a:off x="2725482" y="6098491"/>
            <a:ext cx="568376" cy="0"/>
          </a:xfrm>
          <a:prstGeom prst="line">
            <a:avLst/>
          </a:prstGeom>
          <a:ln>
            <a:solidFill>
              <a:schemeClr val="tx1"/>
            </a:solidFill>
            <a:prstDash val="lgDash"/>
          </a:ln>
        </p:spPr>
        <p:style>
          <a:lnRef idx="1">
            <a:schemeClr val="dk1"/>
          </a:lnRef>
          <a:fillRef idx="0">
            <a:schemeClr val="dk1"/>
          </a:fillRef>
          <a:effectRef idx="0">
            <a:schemeClr val="dk1"/>
          </a:effectRef>
          <a:fontRef idx="minor">
            <a:schemeClr val="tx1"/>
          </a:fontRef>
        </p:style>
      </p:cxnSp>
      <p:sp>
        <p:nvSpPr>
          <p:cNvPr id="41" name="文本框 40"/>
          <p:cNvSpPr txBox="1"/>
          <p:nvPr/>
        </p:nvSpPr>
        <p:spPr>
          <a:xfrm>
            <a:off x="3955141" y="5920826"/>
            <a:ext cx="2329697" cy="523220"/>
          </a:xfrm>
          <a:prstGeom prst="rect">
            <a:avLst/>
          </a:prstGeom>
          <a:noFill/>
        </p:spPr>
        <p:txBody>
          <a:bodyPr wrap="square" rtlCol="0">
            <a:spAutoFit/>
          </a:bodyPr>
          <a:lstStyle/>
          <a:p>
            <a:r>
              <a:rPr lang="en-US" altLang="zh-CN" sz="2800" dirty="0" err="1" smtClean="0">
                <a:latin typeface="微软雅黑" panose="020B0503020204020204" pitchFamily="34" charset="-122"/>
                <a:ea typeface="微软雅黑" panose="020B0503020204020204" pitchFamily="34" charset="-122"/>
              </a:rPr>
              <a:t>UserGroups</a:t>
            </a:r>
            <a:endParaRPr lang="zh-CN" altLang="en-US" sz="2800"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7724001" y="5478113"/>
            <a:ext cx="1656298"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O</a:t>
            </a:r>
            <a:r>
              <a:rPr lang="en-US" altLang="zh-CN" sz="2800" dirty="0" smtClean="0">
                <a:latin typeface="微软雅黑" panose="020B0503020204020204" pitchFamily="34" charset="-122"/>
                <a:ea typeface="微软雅黑" panose="020B0503020204020204" pitchFamily="34" charset="-122"/>
              </a:rPr>
              <a:t>thers</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30024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创建组织单位</a:t>
            </a:r>
            <a:endParaRPr lang="zh-CN" altLang="en-US" dirty="0"/>
          </a:p>
        </p:txBody>
      </p:sp>
      <p:pic>
        <p:nvPicPr>
          <p:cNvPr id="4" name="图片 3"/>
          <p:cNvPicPr>
            <a:picLocks noChangeAspect="1"/>
          </p:cNvPicPr>
          <p:nvPr/>
        </p:nvPicPr>
        <p:blipFill>
          <a:blip r:embed="rId3"/>
          <a:stretch>
            <a:fillRect/>
          </a:stretch>
        </p:blipFill>
        <p:spPr>
          <a:xfrm>
            <a:off x="3071664" y="1234051"/>
            <a:ext cx="5763357" cy="5070831"/>
          </a:xfrm>
          <a:prstGeom prst="rect">
            <a:avLst/>
          </a:prstGeom>
        </p:spPr>
      </p:pic>
    </p:spTree>
    <p:extLst>
      <p:ext uri="{BB962C8B-B14F-4D97-AF65-F5344CB8AC3E}">
        <p14:creationId xmlns:p14="http://schemas.microsoft.com/office/powerpoint/2010/main" val="4504292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a:t>
            </a:r>
            <a:r>
              <a:rPr lang="zh-CN" altLang="en-US" dirty="0" smtClean="0"/>
              <a:t>之间移动</a:t>
            </a:r>
            <a:r>
              <a:rPr lang="en-US" altLang="zh-CN" dirty="0" smtClean="0"/>
              <a:t>AD</a:t>
            </a:r>
            <a:r>
              <a:rPr lang="zh-CN" altLang="en-US" dirty="0" smtClean="0"/>
              <a:t>对象</a:t>
            </a:r>
            <a:endParaRPr lang="zh-CN" altLang="en-US" dirty="0"/>
          </a:p>
        </p:txBody>
      </p:sp>
      <p:pic>
        <p:nvPicPr>
          <p:cNvPr id="5" name="图片 4"/>
          <p:cNvPicPr>
            <a:picLocks noChangeAspect="1"/>
          </p:cNvPicPr>
          <p:nvPr/>
        </p:nvPicPr>
        <p:blipFill>
          <a:blip r:embed="rId3"/>
          <a:stretch>
            <a:fillRect/>
          </a:stretch>
        </p:blipFill>
        <p:spPr>
          <a:xfrm>
            <a:off x="1008063" y="1233488"/>
            <a:ext cx="5736009" cy="5015174"/>
          </a:xfrm>
          <a:prstGeom prst="rect">
            <a:avLst/>
          </a:prstGeom>
        </p:spPr>
      </p:pic>
      <p:pic>
        <p:nvPicPr>
          <p:cNvPr id="3" name="图片 2"/>
          <p:cNvPicPr>
            <a:picLocks noChangeAspect="1"/>
          </p:cNvPicPr>
          <p:nvPr/>
        </p:nvPicPr>
        <p:blipFill>
          <a:blip r:embed="rId4"/>
          <a:stretch>
            <a:fillRect/>
          </a:stretch>
        </p:blipFill>
        <p:spPr>
          <a:xfrm>
            <a:off x="8169092" y="1912269"/>
            <a:ext cx="3297601" cy="3608137"/>
          </a:xfrm>
          <a:prstGeom prst="rect">
            <a:avLst/>
          </a:prstGeom>
        </p:spPr>
      </p:pic>
      <p:sp>
        <p:nvSpPr>
          <p:cNvPr id="6" name="右箭头 5"/>
          <p:cNvSpPr/>
          <p:nvPr/>
        </p:nvSpPr>
        <p:spPr bwMode="auto">
          <a:xfrm>
            <a:off x="7212124" y="3379186"/>
            <a:ext cx="792088" cy="503361"/>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14640874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用户组与组织单位</a:t>
            </a:r>
            <a:r>
              <a:rPr lang="en-US" altLang="zh-CN" dirty="0" smtClean="0"/>
              <a:t>OU</a:t>
            </a:r>
            <a:r>
              <a:rPr lang="zh-CN" altLang="en-US" dirty="0"/>
              <a:t>区别</a:t>
            </a:r>
          </a:p>
        </p:txBody>
      </p:sp>
      <p:sp>
        <p:nvSpPr>
          <p:cNvPr id="6" name="文本占位符 5"/>
          <p:cNvSpPr>
            <a:spLocks noGrp="1"/>
          </p:cNvSpPr>
          <p:nvPr>
            <p:ph type="body" sz="quarter" idx="10"/>
          </p:nvPr>
        </p:nvSpPr>
        <p:spPr/>
        <p:txBody>
          <a:bodyPr/>
          <a:lstStyle/>
          <a:p>
            <a:r>
              <a:rPr lang="zh-CN" altLang="en-US" dirty="0"/>
              <a:t>相同点：</a:t>
            </a:r>
          </a:p>
          <a:p>
            <a:pPr lvl="1"/>
            <a:r>
              <a:rPr lang="en-US" altLang="zh-CN" sz="1800" dirty="0"/>
              <a:t>OU</a:t>
            </a:r>
            <a:r>
              <a:rPr lang="zh-CN" altLang="en-US" sz="1800" dirty="0"/>
              <a:t>和用户组都是活动目录的对象。</a:t>
            </a:r>
          </a:p>
          <a:p>
            <a:r>
              <a:rPr lang="zh-CN" altLang="en-US" dirty="0"/>
              <a:t>不同点：</a:t>
            </a:r>
          </a:p>
          <a:p>
            <a:pPr lvl="1"/>
            <a:r>
              <a:rPr lang="zh-CN" altLang="en-US" sz="1800" dirty="0"/>
              <a:t>用户组中包含的对象类型有限，只能是账号。</a:t>
            </a:r>
          </a:p>
          <a:p>
            <a:pPr lvl="1"/>
            <a:r>
              <a:rPr lang="en-US" altLang="zh-CN" sz="1800" dirty="0"/>
              <a:t>OU</a:t>
            </a:r>
            <a:r>
              <a:rPr lang="zh-CN" altLang="en-US" sz="1800" dirty="0"/>
              <a:t>中可以包含账号、计算机、打印机、共享文件夹。</a:t>
            </a:r>
            <a:endParaRPr lang="en-US" altLang="zh-CN" sz="1800" dirty="0"/>
          </a:p>
          <a:p>
            <a:pPr lvl="1"/>
            <a:r>
              <a:rPr lang="en-US" altLang="zh-CN" sz="1800" dirty="0"/>
              <a:t>OU</a:t>
            </a:r>
            <a:r>
              <a:rPr lang="zh-CN" altLang="en-US" sz="1800" dirty="0"/>
              <a:t>还有组策略的功能。</a:t>
            </a:r>
          </a:p>
          <a:p>
            <a:endParaRPr lang="zh-CN" altLang="en-US" dirty="0">
              <a:effectLst/>
            </a:endParaRPr>
          </a:p>
        </p:txBody>
      </p:sp>
    </p:spTree>
    <p:extLst>
      <p:ext uri="{BB962C8B-B14F-4D97-AF65-F5344CB8AC3E}">
        <p14:creationId xmlns:p14="http://schemas.microsoft.com/office/powerpoint/2010/main" val="1853088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域</a:t>
            </a:r>
            <a:r>
              <a:rPr lang="zh-CN" altLang="en-US" dirty="0" smtClean="0"/>
              <a:t>与组织单位</a:t>
            </a:r>
            <a:r>
              <a:rPr lang="en-US" altLang="zh-CN" dirty="0" smtClean="0"/>
              <a:t>OU</a:t>
            </a:r>
            <a:r>
              <a:rPr lang="zh-CN" altLang="en-US" dirty="0" smtClean="0"/>
              <a:t>关系</a:t>
            </a:r>
            <a:endParaRPr lang="zh-CN" altLang="en-US" dirty="0"/>
          </a:p>
        </p:txBody>
      </p:sp>
      <p:sp>
        <p:nvSpPr>
          <p:cNvPr id="6" name="文本占位符 5"/>
          <p:cNvSpPr>
            <a:spLocks noGrp="1"/>
          </p:cNvSpPr>
          <p:nvPr>
            <p:ph type="body" sz="quarter" idx="10"/>
          </p:nvPr>
        </p:nvSpPr>
        <p:spPr/>
        <p:txBody>
          <a:bodyPr/>
          <a:lstStyle/>
          <a:p>
            <a:r>
              <a:rPr lang="zh-CN" altLang="en-US" dirty="0"/>
              <a:t>相同点：</a:t>
            </a:r>
            <a:endParaRPr lang="en-US" altLang="zh-CN" dirty="0"/>
          </a:p>
          <a:p>
            <a:pPr lvl="1"/>
            <a:r>
              <a:rPr lang="en-US" altLang="zh-CN" sz="1800" dirty="0">
                <a:latin typeface="+mn-ea"/>
              </a:rPr>
              <a:t>OU</a:t>
            </a:r>
            <a:r>
              <a:rPr lang="zh-CN" altLang="en-US" sz="1800" dirty="0">
                <a:latin typeface="+mn-ea"/>
              </a:rPr>
              <a:t>和域都属于活动目录的逻辑结构范畴。</a:t>
            </a:r>
            <a:endParaRPr lang="en-US" altLang="zh-CN" sz="1800" dirty="0">
              <a:latin typeface="+mn-ea"/>
            </a:endParaRPr>
          </a:p>
          <a:p>
            <a:pPr lvl="1"/>
            <a:r>
              <a:rPr lang="en-US" altLang="zh-CN" sz="1800" dirty="0">
                <a:latin typeface="+mn-ea"/>
              </a:rPr>
              <a:t>OU</a:t>
            </a:r>
            <a:r>
              <a:rPr lang="zh-CN" altLang="en-US" sz="1800" dirty="0">
                <a:latin typeface="+mn-ea"/>
              </a:rPr>
              <a:t>和域都是用户和计算机的管理单元，都可以容纳活动目录的对象，都可以对其设置组策略。</a:t>
            </a:r>
          </a:p>
          <a:p>
            <a:r>
              <a:rPr lang="zh-CN" altLang="en-US" dirty="0"/>
              <a:t>不同点：</a:t>
            </a:r>
            <a:endParaRPr lang="en-US" altLang="zh-CN" dirty="0"/>
          </a:p>
          <a:p>
            <a:pPr lvl="1"/>
            <a:r>
              <a:rPr lang="zh-CN" altLang="en-US" sz="1800" dirty="0">
                <a:latin typeface="+mn-ea"/>
              </a:rPr>
              <a:t>用户只能登录到域，而不能登录到</a:t>
            </a:r>
            <a:r>
              <a:rPr lang="en-US" altLang="zh-CN" sz="1800" dirty="0">
                <a:latin typeface="+mn-ea"/>
              </a:rPr>
              <a:t>OU</a:t>
            </a:r>
            <a:r>
              <a:rPr lang="zh-CN" altLang="en-US" sz="1800" dirty="0">
                <a:latin typeface="+mn-ea"/>
              </a:rPr>
              <a:t>。</a:t>
            </a:r>
            <a:endParaRPr lang="en-US" altLang="zh-CN" sz="1800" dirty="0">
              <a:latin typeface="+mn-ea"/>
            </a:endParaRPr>
          </a:p>
          <a:p>
            <a:pPr lvl="1"/>
            <a:r>
              <a:rPr lang="zh-CN" altLang="en-US" sz="1800" dirty="0">
                <a:latin typeface="+mn-ea"/>
              </a:rPr>
              <a:t>先有域，后有</a:t>
            </a:r>
            <a:r>
              <a:rPr lang="en-US" altLang="zh-CN" sz="1800" dirty="0">
                <a:latin typeface="+mn-ea"/>
              </a:rPr>
              <a:t>OU</a:t>
            </a:r>
            <a:r>
              <a:rPr lang="zh-CN" altLang="en-US" sz="1800" dirty="0">
                <a:latin typeface="+mn-ea"/>
              </a:rPr>
              <a:t>。</a:t>
            </a:r>
            <a:endParaRPr lang="en-US" altLang="zh-CN" sz="1800" dirty="0">
              <a:latin typeface="+mn-ea"/>
            </a:endParaRPr>
          </a:p>
          <a:p>
            <a:pPr lvl="1"/>
            <a:r>
              <a:rPr lang="en-US" altLang="zh-CN" sz="1800" dirty="0">
                <a:latin typeface="+mn-ea"/>
              </a:rPr>
              <a:t>OU</a:t>
            </a:r>
            <a:r>
              <a:rPr lang="zh-CN" altLang="en-US" sz="1800" dirty="0">
                <a:latin typeface="+mn-ea"/>
              </a:rPr>
              <a:t>只能存在域中，域不能在</a:t>
            </a:r>
            <a:r>
              <a:rPr lang="en-US" altLang="zh-CN" sz="1800" dirty="0">
                <a:latin typeface="+mn-ea"/>
              </a:rPr>
              <a:t>OU</a:t>
            </a:r>
            <a:r>
              <a:rPr lang="zh-CN" altLang="en-US" sz="1800" dirty="0">
                <a:latin typeface="+mn-ea"/>
              </a:rPr>
              <a:t>中存在。</a:t>
            </a:r>
          </a:p>
          <a:p>
            <a:pPr lvl="1"/>
            <a:r>
              <a:rPr lang="zh-CN" altLang="en-US" sz="1800" dirty="0">
                <a:latin typeface="+mn-ea"/>
              </a:rPr>
              <a:t>域的级别比</a:t>
            </a:r>
            <a:r>
              <a:rPr lang="en-US" altLang="zh-CN" sz="1800" dirty="0">
                <a:latin typeface="+mn-ea"/>
              </a:rPr>
              <a:t>OU</a:t>
            </a:r>
            <a:r>
              <a:rPr lang="zh-CN" altLang="en-US" sz="1800" dirty="0">
                <a:latin typeface="+mn-ea"/>
              </a:rPr>
              <a:t>高。</a:t>
            </a:r>
          </a:p>
          <a:p>
            <a:endParaRPr lang="zh-CN" altLang="en-US" dirty="0">
              <a:effectLst/>
            </a:endParaRPr>
          </a:p>
        </p:txBody>
      </p:sp>
    </p:spTree>
    <p:extLst>
      <p:ext uri="{BB962C8B-B14F-4D97-AF65-F5344CB8AC3E}">
        <p14:creationId xmlns:p14="http://schemas.microsoft.com/office/powerpoint/2010/main" val="23594307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AD</a:t>
            </a:r>
            <a:r>
              <a:rPr lang="zh-CN" altLang="en-US" dirty="0" smtClean="0"/>
              <a:t>典型应用模型 </a:t>
            </a:r>
            <a:r>
              <a:rPr lang="en-US" altLang="zh-CN" dirty="0" smtClean="0"/>
              <a:t>(1)</a:t>
            </a:r>
            <a:endParaRPr lang="zh-CN" altLang="en-US" dirty="0"/>
          </a:p>
        </p:txBody>
      </p:sp>
      <p:sp>
        <p:nvSpPr>
          <p:cNvPr id="4" name="圆角矩形 3"/>
          <p:cNvSpPr/>
          <p:nvPr/>
        </p:nvSpPr>
        <p:spPr>
          <a:xfrm>
            <a:off x="5209165" y="1834763"/>
            <a:ext cx="1533940" cy="755374"/>
          </a:xfrm>
          <a:prstGeom prst="roundRect">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800" dirty="0" smtClean="0">
                <a:latin typeface="微软雅黑" panose="020B0503020204020204" pitchFamily="34" charset="-122"/>
                <a:ea typeface="微软雅黑" panose="020B0503020204020204" pitchFamily="34" charset="-122"/>
              </a:rPr>
              <a:t>Central IT</a:t>
            </a:r>
            <a:endParaRPr lang="zh-CN" altLang="en-US" sz="1800" dirty="0">
              <a:latin typeface="微软雅黑" panose="020B0503020204020204" pitchFamily="34" charset="-122"/>
              <a:ea typeface="微软雅黑" panose="020B0503020204020204" pitchFamily="34" charset="-122"/>
            </a:endParaRPr>
          </a:p>
        </p:txBody>
      </p:sp>
      <p:sp>
        <p:nvSpPr>
          <p:cNvPr id="5" name="圆角矩形 4"/>
          <p:cNvSpPr/>
          <p:nvPr/>
        </p:nvSpPr>
        <p:spPr>
          <a:xfrm>
            <a:off x="3174956" y="4458695"/>
            <a:ext cx="1533940" cy="755374"/>
          </a:xfrm>
          <a:prstGeom prst="roundRect">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smtClean="0">
                <a:latin typeface="微软雅黑" panose="020B0503020204020204" pitchFamily="34" charset="-122"/>
                <a:ea typeface="微软雅黑" panose="020B0503020204020204" pitchFamily="34" charset="-122"/>
              </a:rPr>
              <a:t>Division 1</a:t>
            </a:r>
            <a:endParaRPr lang="zh-CN" altLang="en-US" sz="1600" dirty="0">
              <a:latin typeface="微软雅黑" panose="020B0503020204020204" pitchFamily="34" charset="-122"/>
              <a:ea typeface="微软雅黑" panose="020B0503020204020204" pitchFamily="34" charset="-122"/>
            </a:endParaRPr>
          </a:p>
        </p:txBody>
      </p:sp>
      <p:sp>
        <p:nvSpPr>
          <p:cNvPr id="6" name="圆角矩形 5"/>
          <p:cNvSpPr/>
          <p:nvPr/>
        </p:nvSpPr>
        <p:spPr>
          <a:xfrm>
            <a:off x="5209165" y="4458695"/>
            <a:ext cx="1533940" cy="755374"/>
          </a:xfrm>
          <a:prstGeom prst="roundRect">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smtClean="0">
                <a:latin typeface="微软雅黑" panose="020B0503020204020204" pitchFamily="34" charset="-122"/>
                <a:ea typeface="微软雅黑" panose="020B0503020204020204" pitchFamily="34" charset="-122"/>
              </a:rPr>
              <a:t>Division 2</a:t>
            </a:r>
            <a:endParaRPr lang="zh-CN" altLang="en-US" sz="1600" dirty="0">
              <a:latin typeface="微软雅黑" panose="020B0503020204020204" pitchFamily="34" charset="-122"/>
              <a:ea typeface="微软雅黑" panose="020B0503020204020204" pitchFamily="34" charset="-122"/>
            </a:endParaRPr>
          </a:p>
        </p:txBody>
      </p:sp>
      <p:sp>
        <p:nvSpPr>
          <p:cNvPr id="7" name="圆角矩形 6"/>
          <p:cNvSpPr/>
          <p:nvPr/>
        </p:nvSpPr>
        <p:spPr>
          <a:xfrm>
            <a:off x="7270871" y="4458695"/>
            <a:ext cx="1533940" cy="755374"/>
          </a:xfrm>
          <a:prstGeom prst="roundRect">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smtClean="0">
                <a:latin typeface="微软雅黑" panose="020B0503020204020204" pitchFamily="34" charset="-122"/>
                <a:ea typeface="微软雅黑" panose="020B0503020204020204" pitchFamily="34" charset="-122"/>
              </a:rPr>
              <a:t>Division 3</a:t>
            </a:r>
            <a:endParaRPr lang="zh-CN" altLang="en-US" sz="1600" dirty="0">
              <a:latin typeface="微软雅黑" panose="020B0503020204020204" pitchFamily="34" charset="-122"/>
              <a:ea typeface="微软雅黑" panose="020B0503020204020204" pitchFamily="34" charset="-122"/>
            </a:endParaRPr>
          </a:p>
        </p:txBody>
      </p:sp>
      <p:sp>
        <p:nvSpPr>
          <p:cNvPr id="8" name="等腰三角形 7"/>
          <p:cNvSpPr/>
          <p:nvPr/>
        </p:nvSpPr>
        <p:spPr>
          <a:xfrm>
            <a:off x="3647728" y="2319793"/>
            <a:ext cx="4656814" cy="2218414"/>
          </a:xfrm>
          <a:prstGeom prst="triangle">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9" name="圆角矩形 8"/>
          <p:cNvSpPr/>
          <p:nvPr/>
        </p:nvSpPr>
        <p:spPr>
          <a:xfrm>
            <a:off x="4014813" y="4212202"/>
            <a:ext cx="1001067" cy="3260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latin typeface="微软雅黑" panose="020B0503020204020204" pitchFamily="34" charset="-122"/>
                <a:ea typeface="微软雅黑" panose="020B0503020204020204" pitchFamily="34" charset="-122"/>
              </a:rPr>
              <a:t>OU=div1</a:t>
            </a:r>
            <a:endParaRPr lang="zh-CN" altLang="en-US" sz="12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4874879" y="3339750"/>
            <a:ext cx="2202512" cy="369332"/>
          </a:xfrm>
          <a:prstGeom prst="rect">
            <a:avLst/>
          </a:prstGeom>
          <a:noFill/>
        </p:spPr>
        <p:txBody>
          <a:bodyPr wrap="square" rtlCol="0">
            <a:spAutoFit/>
          </a:bodyPr>
          <a:lstStyle/>
          <a:p>
            <a:r>
              <a:rPr lang="en-US" altLang="zh-CN" sz="1800" dirty="0">
                <a:latin typeface="微软雅黑" panose="020B0503020204020204" pitchFamily="34" charset="-122"/>
                <a:ea typeface="微软雅黑" panose="020B0503020204020204" pitchFamily="34" charset="-122"/>
              </a:rPr>
              <a:t>c</a:t>
            </a:r>
            <a:r>
              <a:rPr lang="en-US" altLang="zh-CN" sz="1800" dirty="0" smtClean="0">
                <a:latin typeface="微软雅黑" panose="020B0503020204020204" pitchFamily="34" charset="-122"/>
                <a:ea typeface="微软雅黑" panose="020B0503020204020204" pitchFamily="34" charset="-122"/>
              </a:rPr>
              <a:t>orp.example.com</a:t>
            </a:r>
            <a:endParaRPr lang="zh-CN" altLang="en-US" sz="1800" dirty="0">
              <a:latin typeface="微软雅黑" panose="020B0503020204020204" pitchFamily="34" charset="-122"/>
              <a:ea typeface="微软雅黑" panose="020B0503020204020204" pitchFamily="34" charset="-122"/>
            </a:endParaRPr>
          </a:p>
        </p:txBody>
      </p:sp>
      <p:sp>
        <p:nvSpPr>
          <p:cNvPr id="11" name="圆角矩形 10"/>
          <p:cNvSpPr/>
          <p:nvPr/>
        </p:nvSpPr>
        <p:spPr>
          <a:xfrm>
            <a:off x="5629093" y="4212203"/>
            <a:ext cx="970963" cy="326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OU=div2</a:t>
            </a:r>
            <a:endParaRPr lang="zh-CN" altLang="en-US" sz="1200" dirty="0">
              <a:latin typeface="微软雅黑" panose="020B0503020204020204" pitchFamily="34" charset="-122"/>
              <a:ea typeface="微软雅黑" panose="020B0503020204020204" pitchFamily="34" charset="-122"/>
            </a:endParaRPr>
          </a:p>
        </p:txBody>
      </p:sp>
      <p:sp>
        <p:nvSpPr>
          <p:cNvPr id="12" name="圆角矩形 11"/>
          <p:cNvSpPr/>
          <p:nvPr/>
        </p:nvSpPr>
        <p:spPr>
          <a:xfrm>
            <a:off x="7072828" y="4212202"/>
            <a:ext cx="881359" cy="32600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OU=div3</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99893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329030" y="1297692"/>
            <a:ext cx="1533940" cy="755374"/>
          </a:xfrm>
          <a:prstGeom prst="roundRect">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800" dirty="0" smtClean="0">
                <a:latin typeface="微软雅黑" panose="020B0503020204020204" pitchFamily="34" charset="-122"/>
                <a:ea typeface="微软雅黑" panose="020B0503020204020204" pitchFamily="34" charset="-122"/>
              </a:rPr>
              <a:t>Central IT</a:t>
            </a:r>
            <a:endParaRPr lang="zh-CN" altLang="en-US" sz="1800" dirty="0">
              <a:latin typeface="微软雅黑" panose="020B0503020204020204" pitchFamily="34" charset="-122"/>
              <a:ea typeface="微软雅黑" panose="020B0503020204020204" pitchFamily="34" charset="-122"/>
            </a:endParaRPr>
          </a:p>
        </p:txBody>
      </p:sp>
      <p:sp>
        <p:nvSpPr>
          <p:cNvPr id="14" name="等腰三角形 13"/>
          <p:cNvSpPr/>
          <p:nvPr/>
        </p:nvSpPr>
        <p:spPr>
          <a:xfrm>
            <a:off x="4262429" y="1806681"/>
            <a:ext cx="3667141" cy="1594132"/>
          </a:xfrm>
          <a:prstGeom prst="triangle">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3" name="等腰三角形 12"/>
          <p:cNvSpPr/>
          <p:nvPr/>
        </p:nvSpPr>
        <p:spPr>
          <a:xfrm>
            <a:off x="6285371" y="3894452"/>
            <a:ext cx="2294905" cy="1589597"/>
          </a:xfrm>
          <a:prstGeom prst="triangle">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smtClean="0"/>
              <a:t>AD</a:t>
            </a:r>
            <a:r>
              <a:rPr lang="zh-CN" altLang="en-US" dirty="0" smtClean="0"/>
              <a:t>典型应用模型 </a:t>
            </a:r>
            <a:r>
              <a:rPr lang="en-US" altLang="zh-CN" dirty="0" smtClean="0"/>
              <a:t>(2)</a:t>
            </a:r>
            <a:endParaRPr lang="zh-CN" altLang="en-US" dirty="0"/>
          </a:p>
        </p:txBody>
      </p:sp>
      <p:sp>
        <p:nvSpPr>
          <p:cNvPr id="5" name="圆角矩形 4"/>
          <p:cNvSpPr/>
          <p:nvPr/>
        </p:nvSpPr>
        <p:spPr>
          <a:xfrm>
            <a:off x="3294821" y="5484049"/>
            <a:ext cx="1533940" cy="755374"/>
          </a:xfrm>
          <a:prstGeom prst="roundRect">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smtClean="0">
                <a:latin typeface="微软雅黑" panose="020B0503020204020204" pitchFamily="34" charset="-122"/>
                <a:ea typeface="微软雅黑" panose="020B0503020204020204" pitchFamily="34" charset="-122"/>
              </a:rPr>
              <a:t>Division 1</a:t>
            </a:r>
            <a:endParaRPr lang="zh-CN" altLang="en-US" sz="1600" dirty="0">
              <a:latin typeface="微软雅黑" panose="020B0503020204020204" pitchFamily="34" charset="-122"/>
              <a:ea typeface="微软雅黑" panose="020B0503020204020204" pitchFamily="34" charset="-122"/>
            </a:endParaRPr>
          </a:p>
        </p:txBody>
      </p:sp>
      <p:sp>
        <p:nvSpPr>
          <p:cNvPr id="6" name="圆角矩形 5"/>
          <p:cNvSpPr/>
          <p:nvPr/>
        </p:nvSpPr>
        <p:spPr>
          <a:xfrm>
            <a:off x="5329030" y="5484049"/>
            <a:ext cx="1699694" cy="755374"/>
          </a:xfrm>
          <a:prstGeom prst="roundRect">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smtClean="0">
                <a:latin typeface="微软雅黑" panose="020B0503020204020204" pitchFamily="34" charset="-122"/>
                <a:ea typeface="微软雅黑" panose="020B0503020204020204" pitchFamily="34" charset="-122"/>
              </a:rPr>
              <a:t>Division 2</a:t>
            </a:r>
            <a:endParaRPr lang="zh-CN" altLang="en-US" sz="1600" dirty="0">
              <a:latin typeface="微软雅黑" panose="020B0503020204020204" pitchFamily="34" charset="-122"/>
              <a:ea typeface="微软雅黑" panose="020B0503020204020204" pitchFamily="34" charset="-122"/>
            </a:endParaRPr>
          </a:p>
        </p:txBody>
      </p:sp>
      <p:sp>
        <p:nvSpPr>
          <p:cNvPr id="7" name="圆角矩形 6"/>
          <p:cNvSpPr/>
          <p:nvPr/>
        </p:nvSpPr>
        <p:spPr>
          <a:xfrm>
            <a:off x="7390736" y="5484049"/>
            <a:ext cx="1533940" cy="755374"/>
          </a:xfrm>
          <a:prstGeom prst="roundRect">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smtClean="0">
                <a:latin typeface="微软雅黑" panose="020B0503020204020204" pitchFamily="34" charset="-122"/>
                <a:ea typeface="微软雅黑" panose="020B0503020204020204" pitchFamily="34" charset="-122"/>
              </a:rPr>
              <a:t>Division 3</a:t>
            </a:r>
            <a:endParaRPr lang="zh-CN" altLang="en-US" sz="1600" dirty="0">
              <a:latin typeface="微软雅黑" panose="020B0503020204020204" pitchFamily="34" charset="-122"/>
              <a:ea typeface="微软雅黑" panose="020B0503020204020204" pitchFamily="34" charset="-122"/>
            </a:endParaRPr>
          </a:p>
        </p:txBody>
      </p:sp>
      <p:sp>
        <p:nvSpPr>
          <p:cNvPr id="8" name="等腰三角形 7"/>
          <p:cNvSpPr/>
          <p:nvPr/>
        </p:nvSpPr>
        <p:spPr>
          <a:xfrm>
            <a:off x="3704248" y="3892446"/>
            <a:ext cx="2131616" cy="1602091"/>
          </a:xfrm>
          <a:prstGeom prst="triangle">
            <a:avLst>
              <a:gd name="adj" fmla="val 50494"/>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9" name="圆角矩形 8"/>
          <p:cNvSpPr/>
          <p:nvPr/>
        </p:nvSpPr>
        <p:spPr>
          <a:xfrm>
            <a:off x="3703982" y="5152271"/>
            <a:ext cx="903585" cy="32600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latin typeface="微软雅黑" panose="020B0503020204020204" pitchFamily="34" charset="-122"/>
                <a:ea typeface="微软雅黑" panose="020B0503020204020204" pitchFamily="34" charset="-122"/>
              </a:rPr>
              <a:t>OU=div1</a:t>
            </a:r>
            <a:endParaRPr lang="zh-CN" altLang="en-US" sz="12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5031257" y="2616202"/>
            <a:ext cx="2202512" cy="646331"/>
          </a:xfrm>
          <a:prstGeom prst="rect">
            <a:avLst/>
          </a:prstGeom>
          <a:noFill/>
        </p:spPr>
        <p:txBody>
          <a:bodyPr wrap="square" rtlCol="0">
            <a:spAutoFit/>
          </a:bodyPr>
          <a:lstStyle/>
          <a:p>
            <a:r>
              <a:rPr lang="en-US" altLang="zh-CN" sz="1800" dirty="0" smtClean="0">
                <a:latin typeface="微软雅黑" panose="020B0503020204020204" pitchFamily="34" charset="-122"/>
                <a:ea typeface="微软雅黑" panose="020B0503020204020204" pitchFamily="34" charset="-122"/>
              </a:rPr>
              <a:t>corp.example.com</a:t>
            </a:r>
          </a:p>
          <a:p>
            <a:pPr algn="ctr"/>
            <a:r>
              <a:rPr lang="en-US" altLang="zh-CN" sz="1800" dirty="0">
                <a:latin typeface="微软雅黑" panose="020B0503020204020204" pitchFamily="34" charset="-122"/>
                <a:ea typeface="微软雅黑" panose="020B0503020204020204" pitchFamily="34" charset="-122"/>
              </a:rPr>
              <a:t>f</a:t>
            </a:r>
            <a:r>
              <a:rPr lang="en-US" altLang="zh-CN" sz="1800" dirty="0" smtClean="0">
                <a:latin typeface="微软雅黑" panose="020B0503020204020204" pitchFamily="34" charset="-122"/>
                <a:ea typeface="微软雅黑" panose="020B0503020204020204" pitchFamily="34" charset="-122"/>
              </a:rPr>
              <a:t>orest root</a:t>
            </a:r>
            <a:endParaRPr lang="zh-CN" altLang="en-US" sz="1800" dirty="0">
              <a:latin typeface="微软雅黑" panose="020B0503020204020204" pitchFamily="34" charset="-122"/>
              <a:ea typeface="微软雅黑" panose="020B0503020204020204" pitchFamily="34" charset="-122"/>
            </a:endParaRPr>
          </a:p>
        </p:txBody>
      </p:sp>
      <p:sp>
        <p:nvSpPr>
          <p:cNvPr id="11" name="圆角矩形 10"/>
          <p:cNvSpPr/>
          <p:nvPr/>
        </p:nvSpPr>
        <p:spPr>
          <a:xfrm>
            <a:off x="6246880" y="5152272"/>
            <a:ext cx="956450" cy="326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OU=div2</a:t>
            </a:r>
            <a:endParaRPr lang="zh-CN" altLang="en-US" sz="1200" dirty="0">
              <a:latin typeface="微软雅黑" panose="020B0503020204020204" pitchFamily="34" charset="-122"/>
              <a:ea typeface="微软雅黑" panose="020B0503020204020204" pitchFamily="34" charset="-122"/>
            </a:endParaRPr>
          </a:p>
        </p:txBody>
      </p:sp>
      <p:sp>
        <p:nvSpPr>
          <p:cNvPr id="12" name="圆角矩形 11"/>
          <p:cNvSpPr/>
          <p:nvPr/>
        </p:nvSpPr>
        <p:spPr>
          <a:xfrm>
            <a:off x="7652838" y="5152272"/>
            <a:ext cx="921820" cy="33177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OU=div3</a:t>
            </a:r>
            <a:endParaRPr lang="zh-CN" altLang="en-US" sz="1200" dirty="0">
              <a:latin typeface="微软雅黑" panose="020B0503020204020204" pitchFamily="34" charset="-122"/>
              <a:ea typeface="微软雅黑" panose="020B0503020204020204" pitchFamily="34" charset="-122"/>
            </a:endParaRPr>
          </a:p>
        </p:txBody>
      </p:sp>
      <p:sp>
        <p:nvSpPr>
          <p:cNvPr id="15" name="圆角矩形 14"/>
          <p:cNvSpPr/>
          <p:nvPr/>
        </p:nvSpPr>
        <p:spPr>
          <a:xfrm>
            <a:off x="5097405" y="5152271"/>
            <a:ext cx="880771" cy="32600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OU=div2</a:t>
            </a:r>
            <a:endParaRPr lang="zh-CN" altLang="en-US" sz="1200" dirty="0">
              <a:latin typeface="微软雅黑" panose="020B0503020204020204" pitchFamily="34" charset="-122"/>
              <a:ea typeface="微软雅黑" panose="020B0503020204020204" pitchFamily="34" charset="-122"/>
            </a:endParaRPr>
          </a:p>
        </p:txBody>
      </p:sp>
      <p:cxnSp>
        <p:nvCxnSpPr>
          <p:cNvPr id="16" name="直接箭头连接符 15"/>
          <p:cNvCxnSpPr>
            <a:endCxn id="8" idx="0"/>
          </p:cNvCxnSpPr>
          <p:nvPr/>
        </p:nvCxnSpPr>
        <p:spPr bwMode="auto">
          <a:xfrm flipH="1">
            <a:off x="4780586" y="3429000"/>
            <a:ext cx="250671" cy="463446"/>
          </a:xfrm>
          <a:prstGeom prst="straightConnector1">
            <a:avLst/>
          </a:prstGeom>
          <a:solidFill>
            <a:schemeClr val="accent1"/>
          </a:solidFill>
          <a:ln w="38100" cap="flat" cmpd="sng" algn="ctr">
            <a:solidFill>
              <a:schemeClr val="tx1"/>
            </a:solidFill>
            <a:prstDash val="solid"/>
            <a:round/>
            <a:headEnd type="triangle"/>
            <a:tailEnd type="triangle"/>
          </a:ln>
          <a:effectLst/>
        </p:spPr>
      </p:cxnSp>
      <p:cxnSp>
        <p:nvCxnSpPr>
          <p:cNvPr id="17" name="直接箭头连接符 16"/>
          <p:cNvCxnSpPr>
            <a:endCxn id="13" idx="0"/>
          </p:cNvCxnSpPr>
          <p:nvPr/>
        </p:nvCxnSpPr>
        <p:spPr bwMode="auto">
          <a:xfrm>
            <a:off x="7203330" y="3443824"/>
            <a:ext cx="229494" cy="450628"/>
          </a:xfrm>
          <a:prstGeom prst="straightConnector1">
            <a:avLst/>
          </a:prstGeom>
          <a:solidFill>
            <a:schemeClr val="accent1"/>
          </a:solidFill>
          <a:ln w="38100" cap="flat" cmpd="sng" algn="ctr">
            <a:solidFill>
              <a:schemeClr val="tx1"/>
            </a:solidFill>
            <a:prstDash val="solid"/>
            <a:round/>
            <a:headEnd type="triangle"/>
            <a:tailEnd type="triangle"/>
          </a:ln>
          <a:effectLst/>
        </p:spPr>
      </p:cxnSp>
      <p:sp>
        <p:nvSpPr>
          <p:cNvPr id="19" name="文本框 18"/>
          <p:cNvSpPr txBox="1"/>
          <p:nvPr/>
        </p:nvSpPr>
        <p:spPr bwMode="auto">
          <a:xfrm>
            <a:off x="4502631" y="4604341"/>
            <a:ext cx="1024285"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600" b="1" dirty="0" smtClean="0">
                <a:latin typeface="+mn-ea"/>
                <a:ea typeface="+mn-ea"/>
              </a:rPr>
              <a:t>CN</a:t>
            </a:r>
            <a:endParaRPr lang="zh-CN" altLang="en-US" sz="1600" b="1" dirty="0" smtClean="0">
              <a:latin typeface="+mn-ea"/>
              <a:ea typeface="+mn-ea"/>
            </a:endParaRPr>
          </a:p>
        </p:txBody>
      </p:sp>
      <p:sp>
        <p:nvSpPr>
          <p:cNvPr id="20" name="文本框 19"/>
          <p:cNvSpPr txBox="1"/>
          <p:nvPr/>
        </p:nvSpPr>
        <p:spPr bwMode="auto">
          <a:xfrm>
            <a:off x="7203330" y="4604341"/>
            <a:ext cx="1024285"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600" b="1" dirty="0">
                <a:latin typeface="+mn-ea"/>
                <a:ea typeface="+mn-ea"/>
              </a:rPr>
              <a:t>US</a:t>
            </a:r>
            <a:endParaRPr lang="zh-CN" altLang="en-US" sz="1600" b="1" dirty="0" smtClean="0">
              <a:latin typeface="+mn-ea"/>
              <a:ea typeface="+mn-ea"/>
            </a:endParaRPr>
          </a:p>
        </p:txBody>
      </p:sp>
    </p:spTree>
    <p:extLst>
      <p:ext uri="{BB962C8B-B14F-4D97-AF65-F5344CB8AC3E}">
        <p14:creationId xmlns:p14="http://schemas.microsoft.com/office/powerpoint/2010/main" val="7293144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把计算机加入到</a:t>
            </a:r>
            <a:r>
              <a:rPr lang="en-US" altLang="zh-CN" dirty="0" smtClean="0"/>
              <a:t>AD</a:t>
            </a:r>
            <a:r>
              <a:rPr lang="zh-CN" altLang="en-US" dirty="0" smtClean="0"/>
              <a:t>域</a:t>
            </a:r>
            <a:endParaRPr lang="zh-CN" altLang="en-US" dirty="0"/>
          </a:p>
        </p:txBody>
      </p:sp>
      <p:grpSp>
        <p:nvGrpSpPr>
          <p:cNvPr id="5" name="组合 19617"/>
          <p:cNvGrpSpPr/>
          <p:nvPr/>
        </p:nvGrpSpPr>
        <p:grpSpPr>
          <a:xfrm>
            <a:off x="2282640" y="1731844"/>
            <a:ext cx="1210636" cy="1116930"/>
            <a:chOff x="5173663" y="2378076"/>
            <a:chExt cx="506412" cy="474662"/>
          </a:xfrm>
          <a:solidFill>
            <a:srgbClr val="3C3C3B"/>
          </a:solidFill>
        </p:grpSpPr>
        <p:sp>
          <p:nvSpPr>
            <p:cNvPr id="6" name="Freeform 127"/>
            <p:cNvSpPr>
              <a:spLocks noEditPoints="1"/>
            </p:cNvSpPr>
            <p:nvPr/>
          </p:nvSpPr>
          <p:spPr bwMode="auto">
            <a:xfrm>
              <a:off x="5384800" y="2378076"/>
              <a:ext cx="212725" cy="212725"/>
            </a:xfrm>
            <a:custGeom>
              <a:avLst/>
              <a:gdLst>
                <a:gd name="T0" fmla="*/ 125 w 249"/>
                <a:gd name="T1" fmla="*/ 24 h 249"/>
                <a:gd name="T2" fmla="*/ 125 w 249"/>
                <a:gd name="T3" fmla="*/ 24 h 249"/>
                <a:gd name="T4" fmla="*/ 25 w 249"/>
                <a:gd name="T5" fmla="*/ 124 h 249"/>
                <a:gd name="T6" fmla="*/ 125 w 249"/>
                <a:gd name="T7" fmla="*/ 224 h 249"/>
                <a:gd name="T8" fmla="*/ 225 w 249"/>
                <a:gd name="T9" fmla="*/ 124 h 249"/>
                <a:gd name="T10" fmla="*/ 125 w 249"/>
                <a:gd name="T11" fmla="*/ 24 h 249"/>
                <a:gd name="T12" fmla="*/ 125 w 249"/>
                <a:gd name="T13" fmla="*/ 249 h 249"/>
                <a:gd name="T14" fmla="*/ 125 w 249"/>
                <a:gd name="T15" fmla="*/ 249 h 249"/>
                <a:gd name="T16" fmla="*/ 0 w 249"/>
                <a:gd name="T17" fmla="*/ 124 h 249"/>
                <a:gd name="T18" fmla="*/ 125 w 249"/>
                <a:gd name="T19" fmla="*/ 0 h 249"/>
                <a:gd name="T20" fmla="*/ 249 w 249"/>
                <a:gd name="T21" fmla="*/ 124 h 249"/>
                <a:gd name="T22" fmla="*/ 125 w 249"/>
                <a:gd name="T2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9">
                  <a:moveTo>
                    <a:pt x="125" y="24"/>
                  </a:moveTo>
                  <a:lnTo>
                    <a:pt x="125" y="24"/>
                  </a:lnTo>
                  <a:cubicBezTo>
                    <a:pt x="70" y="24"/>
                    <a:pt x="25" y="69"/>
                    <a:pt x="25" y="124"/>
                  </a:cubicBezTo>
                  <a:cubicBezTo>
                    <a:pt x="25" y="179"/>
                    <a:pt x="70" y="224"/>
                    <a:pt x="125" y="224"/>
                  </a:cubicBezTo>
                  <a:cubicBezTo>
                    <a:pt x="180" y="224"/>
                    <a:pt x="225" y="179"/>
                    <a:pt x="225" y="124"/>
                  </a:cubicBezTo>
                  <a:cubicBezTo>
                    <a:pt x="225" y="69"/>
                    <a:pt x="180" y="24"/>
                    <a:pt x="125" y="24"/>
                  </a:cubicBezTo>
                  <a:close/>
                  <a:moveTo>
                    <a:pt x="125" y="249"/>
                  </a:moveTo>
                  <a:lnTo>
                    <a:pt x="125" y="249"/>
                  </a:lnTo>
                  <a:cubicBezTo>
                    <a:pt x="56" y="249"/>
                    <a:pt x="0" y="193"/>
                    <a:pt x="0" y="124"/>
                  </a:cubicBezTo>
                  <a:cubicBezTo>
                    <a:pt x="0" y="56"/>
                    <a:pt x="56" y="0"/>
                    <a:pt x="125" y="0"/>
                  </a:cubicBezTo>
                  <a:cubicBezTo>
                    <a:pt x="194" y="0"/>
                    <a:pt x="249" y="56"/>
                    <a:pt x="249" y="124"/>
                  </a:cubicBezTo>
                  <a:cubicBezTo>
                    <a:pt x="249" y="193"/>
                    <a:pt x="194" y="249"/>
                    <a:pt x="125" y="249"/>
                  </a:cubicBezTo>
                  <a:close/>
                </a:path>
              </a:pathLst>
            </a:custGeom>
            <a:grpFill/>
            <a:ln w="0">
              <a:noFill/>
              <a:prstDash val="solid"/>
              <a:round/>
              <a:headEnd/>
              <a:tailEnd/>
            </a:ln>
          </p:spPr>
          <p:txBody>
            <a:bodyPr/>
            <a:lstStyle/>
            <a:p>
              <a:pPr defTabSz="543689">
                <a:defRPr/>
              </a:pPr>
              <a:endParaRPr lang="zh-CN" altLang="en-US" sz="3201"/>
            </a:p>
          </p:txBody>
        </p:sp>
        <p:sp>
          <p:nvSpPr>
            <p:cNvPr id="7" name="Freeform 128"/>
            <p:cNvSpPr>
              <a:spLocks noEditPoints="1"/>
            </p:cNvSpPr>
            <p:nvPr/>
          </p:nvSpPr>
          <p:spPr bwMode="auto">
            <a:xfrm>
              <a:off x="5189538" y="2625726"/>
              <a:ext cx="200025" cy="142875"/>
            </a:xfrm>
            <a:custGeom>
              <a:avLst/>
              <a:gdLst>
                <a:gd name="T0" fmla="*/ 19 w 235"/>
                <a:gd name="T1" fmla="*/ 147 h 167"/>
                <a:gd name="T2" fmla="*/ 19 w 235"/>
                <a:gd name="T3" fmla="*/ 147 h 167"/>
                <a:gd name="T4" fmla="*/ 215 w 235"/>
                <a:gd name="T5" fmla="*/ 147 h 167"/>
                <a:gd name="T6" fmla="*/ 215 w 235"/>
                <a:gd name="T7" fmla="*/ 19 h 167"/>
                <a:gd name="T8" fmla="*/ 19 w 235"/>
                <a:gd name="T9" fmla="*/ 19 h 167"/>
                <a:gd name="T10" fmla="*/ 19 w 235"/>
                <a:gd name="T11" fmla="*/ 147 h 167"/>
                <a:gd name="T12" fmla="*/ 225 w 235"/>
                <a:gd name="T13" fmla="*/ 167 h 167"/>
                <a:gd name="T14" fmla="*/ 225 w 235"/>
                <a:gd name="T15" fmla="*/ 167 h 167"/>
                <a:gd name="T16" fmla="*/ 9 w 235"/>
                <a:gd name="T17" fmla="*/ 167 h 167"/>
                <a:gd name="T18" fmla="*/ 0 w 235"/>
                <a:gd name="T19" fmla="*/ 157 h 167"/>
                <a:gd name="T20" fmla="*/ 0 w 235"/>
                <a:gd name="T21" fmla="*/ 10 h 167"/>
                <a:gd name="T22" fmla="*/ 9 w 235"/>
                <a:gd name="T23" fmla="*/ 0 h 167"/>
                <a:gd name="T24" fmla="*/ 225 w 235"/>
                <a:gd name="T25" fmla="*/ 0 h 167"/>
                <a:gd name="T26" fmla="*/ 235 w 235"/>
                <a:gd name="T27" fmla="*/ 10 h 167"/>
                <a:gd name="T28" fmla="*/ 235 w 235"/>
                <a:gd name="T29" fmla="*/ 157 h 167"/>
                <a:gd name="T30" fmla="*/ 225 w 235"/>
                <a:gd name="T3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5" h="167">
                  <a:moveTo>
                    <a:pt x="19" y="147"/>
                  </a:moveTo>
                  <a:lnTo>
                    <a:pt x="19" y="147"/>
                  </a:lnTo>
                  <a:lnTo>
                    <a:pt x="215" y="147"/>
                  </a:lnTo>
                  <a:lnTo>
                    <a:pt x="215" y="19"/>
                  </a:lnTo>
                  <a:lnTo>
                    <a:pt x="19" y="19"/>
                  </a:lnTo>
                  <a:lnTo>
                    <a:pt x="19" y="147"/>
                  </a:lnTo>
                  <a:close/>
                  <a:moveTo>
                    <a:pt x="225" y="167"/>
                  </a:moveTo>
                  <a:lnTo>
                    <a:pt x="225" y="167"/>
                  </a:lnTo>
                  <a:lnTo>
                    <a:pt x="9" y="167"/>
                  </a:lnTo>
                  <a:cubicBezTo>
                    <a:pt x="4" y="167"/>
                    <a:pt x="0" y="163"/>
                    <a:pt x="0" y="157"/>
                  </a:cubicBezTo>
                  <a:lnTo>
                    <a:pt x="0" y="10"/>
                  </a:lnTo>
                  <a:cubicBezTo>
                    <a:pt x="0" y="4"/>
                    <a:pt x="4" y="0"/>
                    <a:pt x="9" y="0"/>
                  </a:cubicBezTo>
                  <a:lnTo>
                    <a:pt x="225" y="0"/>
                  </a:lnTo>
                  <a:cubicBezTo>
                    <a:pt x="230" y="0"/>
                    <a:pt x="235" y="4"/>
                    <a:pt x="235" y="10"/>
                  </a:cubicBezTo>
                  <a:lnTo>
                    <a:pt x="235" y="157"/>
                  </a:lnTo>
                  <a:cubicBezTo>
                    <a:pt x="235" y="163"/>
                    <a:pt x="230" y="167"/>
                    <a:pt x="225" y="167"/>
                  </a:cubicBezTo>
                  <a:close/>
                </a:path>
              </a:pathLst>
            </a:custGeom>
            <a:grpFill/>
            <a:ln w="0">
              <a:noFill/>
              <a:prstDash val="solid"/>
              <a:round/>
              <a:headEnd/>
              <a:tailEnd/>
            </a:ln>
          </p:spPr>
          <p:txBody>
            <a:bodyPr/>
            <a:lstStyle/>
            <a:p>
              <a:pPr defTabSz="543689">
                <a:defRPr/>
              </a:pPr>
              <a:endParaRPr lang="zh-CN" altLang="en-US" sz="3201"/>
            </a:p>
          </p:txBody>
        </p:sp>
        <p:sp>
          <p:nvSpPr>
            <p:cNvPr id="8" name="Freeform 129"/>
            <p:cNvSpPr>
              <a:spLocks/>
            </p:cNvSpPr>
            <p:nvPr/>
          </p:nvSpPr>
          <p:spPr bwMode="auto">
            <a:xfrm>
              <a:off x="5173663" y="2778126"/>
              <a:ext cx="231775" cy="28575"/>
            </a:xfrm>
            <a:custGeom>
              <a:avLst/>
              <a:gdLst>
                <a:gd name="T0" fmla="*/ 244 w 272"/>
                <a:gd name="T1" fmla="*/ 0 h 34"/>
                <a:gd name="T2" fmla="*/ 244 w 272"/>
                <a:gd name="T3" fmla="*/ 0 h 34"/>
                <a:gd name="T4" fmla="*/ 19 w 272"/>
                <a:gd name="T5" fmla="*/ 0 h 34"/>
                <a:gd name="T6" fmla="*/ 0 w 272"/>
                <a:gd name="T7" fmla="*/ 18 h 34"/>
                <a:gd name="T8" fmla="*/ 0 w 272"/>
                <a:gd name="T9" fmla="*/ 34 h 34"/>
                <a:gd name="T10" fmla="*/ 272 w 272"/>
                <a:gd name="T11" fmla="*/ 34 h 34"/>
                <a:gd name="T12" fmla="*/ 272 w 272"/>
                <a:gd name="T13" fmla="*/ 18 h 34"/>
                <a:gd name="T14" fmla="*/ 244 w 272"/>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34">
                  <a:moveTo>
                    <a:pt x="244" y="0"/>
                  </a:moveTo>
                  <a:lnTo>
                    <a:pt x="244" y="0"/>
                  </a:lnTo>
                  <a:lnTo>
                    <a:pt x="19" y="0"/>
                  </a:lnTo>
                  <a:lnTo>
                    <a:pt x="0" y="18"/>
                  </a:lnTo>
                  <a:lnTo>
                    <a:pt x="0" y="34"/>
                  </a:lnTo>
                  <a:lnTo>
                    <a:pt x="272" y="34"/>
                  </a:lnTo>
                  <a:lnTo>
                    <a:pt x="272" y="18"/>
                  </a:lnTo>
                  <a:lnTo>
                    <a:pt x="244" y="0"/>
                  </a:lnTo>
                  <a:close/>
                </a:path>
              </a:pathLst>
            </a:custGeom>
            <a:grpFill/>
            <a:ln w="0">
              <a:noFill/>
              <a:prstDash val="solid"/>
              <a:round/>
              <a:headEnd/>
              <a:tailEnd/>
            </a:ln>
          </p:spPr>
          <p:txBody>
            <a:bodyPr/>
            <a:lstStyle/>
            <a:p>
              <a:pPr defTabSz="543689">
                <a:defRPr/>
              </a:pPr>
              <a:endParaRPr lang="zh-CN" altLang="en-US" sz="3201"/>
            </a:p>
          </p:txBody>
        </p:sp>
        <p:sp>
          <p:nvSpPr>
            <p:cNvPr id="9" name="Freeform 130"/>
            <p:cNvSpPr>
              <a:spLocks/>
            </p:cNvSpPr>
            <p:nvPr/>
          </p:nvSpPr>
          <p:spPr bwMode="auto">
            <a:xfrm>
              <a:off x="5305425" y="2800351"/>
              <a:ext cx="206375" cy="41275"/>
            </a:xfrm>
            <a:custGeom>
              <a:avLst/>
              <a:gdLst>
                <a:gd name="T0" fmla="*/ 241 w 241"/>
                <a:gd name="T1" fmla="*/ 48 h 48"/>
                <a:gd name="T2" fmla="*/ 241 w 241"/>
                <a:gd name="T3" fmla="*/ 48 h 48"/>
                <a:gd name="T4" fmla="*/ 12 w 241"/>
                <a:gd name="T5" fmla="*/ 48 h 48"/>
                <a:gd name="T6" fmla="*/ 0 w 241"/>
                <a:gd name="T7" fmla="*/ 36 h 48"/>
                <a:gd name="T8" fmla="*/ 0 w 241"/>
                <a:gd name="T9" fmla="*/ 0 h 48"/>
                <a:gd name="T10" fmla="*/ 25 w 241"/>
                <a:gd name="T11" fmla="*/ 0 h 48"/>
                <a:gd name="T12" fmla="*/ 25 w 241"/>
                <a:gd name="T13" fmla="*/ 24 h 48"/>
                <a:gd name="T14" fmla="*/ 241 w 241"/>
                <a:gd name="T15" fmla="*/ 24 h 48"/>
                <a:gd name="T16" fmla="*/ 241 w 241"/>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48">
                  <a:moveTo>
                    <a:pt x="241" y="48"/>
                  </a:moveTo>
                  <a:lnTo>
                    <a:pt x="241" y="48"/>
                  </a:lnTo>
                  <a:lnTo>
                    <a:pt x="12" y="48"/>
                  </a:lnTo>
                  <a:cubicBezTo>
                    <a:pt x="6" y="48"/>
                    <a:pt x="0" y="43"/>
                    <a:pt x="0" y="36"/>
                  </a:cubicBezTo>
                  <a:lnTo>
                    <a:pt x="0" y="0"/>
                  </a:lnTo>
                  <a:lnTo>
                    <a:pt x="25" y="0"/>
                  </a:lnTo>
                  <a:lnTo>
                    <a:pt x="25" y="24"/>
                  </a:lnTo>
                  <a:lnTo>
                    <a:pt x="241" y="24"/>
                  </a:lnTo>
                  <a:lnTo>
                    <a:pt x="241" y="48"/>
                  </a:lnTo>
                  <a:close/>
                </a:path>
              </a:pathLst>
            </a:custGeom>
            <a:grpFill/>
            <a:ln w="0">
              <a:noFill/>
              <a:prstDash val="solid"/>
              <a:round/>
              <a:headEnd/>
              <a:tailEnd/>
            </a:ln>
          </p:spPr>
          <p:txBody>
            <a:bodyPr/>
            <a:lstStyle/>
            <a:p>
              <a:pPr defTabSz="543689">
                <a:defRPr/>
              </a:pPr>
              <a:endParaRPr lang="zh-CN" altLang="en-US" sz="3201"/>
            </a:p>
          </p:txBody>
        </p:sp>
        <p:sp>
          <p:nvSpPr>
            <p:cNvPr id="10" name="Freeform 131"/>
            <p:cNvSpPr>
              <a:spLocks/>
            </p:cNvSpPr>
            <p:nvPr/>
          </p:nvSpPr>
          <p:spPr bwMode="auto">
            <a:xfrm>
              <a:off x="5324475" y="2584451"/>
              <a:ext cx="355600" cy="257175"/>
            </a:xfrm>
            <a:custGeom>
              <a:avLst/>
              <a:gdLst>
                <a:gd name="T0" fmla="*/ 406 w 418"/>
                <a:gd name="T1" fmla="*/ 300 h 300"/>
                <a:gd name="T2" fmla="*/ 406 w 418"/>
                <a:gd name="T3" fmla="*/ 300 h 300"/>
                <a:gd name="T4" fmla="*/ 328 w 418"/>
                <a:gd name="T5" fmla="*/ 300 h 300"/>
                <a:gd name="T6" fmla="*/ 328 w 418"/>
                <a:gd name="T7" fmla="*/ 276 h 300"/>
                <a:gd name="T8" fmla="*/ 394 w 418"/>
                <a:gd name="T9" fmla="*/ 276 h 300"/>
                <a:gd name="T10" fmla="*/ 394 w 418"/>
                <a:gd name="T11" fmla="*/ 73 h 300"/>
                <a:gd name="T12" fmla="*/ 317 w 418"/>
                <a:gd name="T13" fmla="*/ 29 h 300"/>
                <a:gd name="T14" fmla="*/ 266 w 418"/>
                <a:gd name="T15" fmla="*/ 84 h 300"/>
                <a:gd name="T16" fmla="*/ 249 w 418"/>
                <a:gd name="T17" fmla="*/ 86 h 300"/>
                <a:gd name="T18" fmla="*/ 216 w 418"/>
                <a:gd name="T19" fmla="*/ 61 h 300"/>
                <a:gd name="T20" fmla="*/ 173 w 418"/>
                <a:gd name="T21" fmla="*/ 61 h 300"/>
                <a:gd name="T22" fmla="*/ 141 w 418"/>
                <a:gd name="T23" fmla="*/ 86 h 300"/>
                <a:gd name="T24" fmla="*/ 124 w 418"/>
                <a:gd name="T25" fmla="*/ 85 h 300"/>
                <a:gd name="T26" fmla="*/ 73 w 418"/>
                <a:gd name="T27" fmla="*/ 29 h 300"/>
                <a:gd name="T28" fmla="*/ 14 w 418"/>
                <a:gd name="T29" fmla="*/ 68 h 300"/>
                <a:gd name="T30" fmla="*/ 0 w 418"/>
                <a:gd name="T31" fmla="*/ 47 h 300"/>
                <a:gd name="T32" fmla="*/ 69 w 418"/>
                <a:gd name="T33" fmla="*/ 3 h 300"/>
                <a:gd name="T34" fmla="*/ 85 w 418"/>
                <a:gd name="T35" fmla="*/ 5 h 300"/>
                <a:gd name="T36" fmla="*/ 134 w 418"/>
                <a:gd name="T37" fmla="*/ 60 h 300"/>
                <a:gd name="T38" fmla="*/ 161 w 418"/>
                <a:gd name="T39" fmla="*/ 39 h 300"/>
                <a:gd name="T40" fmla="*/ 168 w 418"/>
                <a:gd name="T41" fmla="*/ 36 h 300"/>
                <a:gd name="T42" fmla="*/ 220 w 418"/>
                <a:gd name="T43" fmla="*/ 36 h 300"/>
                <a:gd name="T44" fmla="*/ 227 w 418"/>
                <a:gd name="T45" fmla="*/ 39 h 300"/>
                <a:gd name="T46" fmla="*/ 255 w 418"/>
                <a:gd name="T47" fmla="*/ 59 h 300"/>
                <a:gd name="T48" fmla="*/ 306 w 418"/>
                <a:gd name="T49" fmla="*/ 5 h 300"/>
                <a:gd name="T50" fmla="*/ 321 w 418"/>
                <a:gd name="T51" fmla="*/ 3 h 300"/>
                <a:gd name="T52" fmla="*/ 413 w 418"/>
                <a:gd name="T53" fmla="*/ 57 h 300"/>
                <a:gd name="T54" fmla="*/ 418 w 418"/>
                <a:gd name="T55" fmla="*/ 67 h 300"/>
                <a:gd name="T56" fmla="*/ 418 w 418"/>
                <a:gd name="T57" fmla="*/ 288 h 300"/>
                <a:gd name="T58" fmla="*/ 406 w 418"/>
                <a:gd name="T59"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8" h="300">
                  <a:moveTo>
                    <a:pt x="406" y="300"/>
                  </a:moveTo>
                  <a:lnTo>
                    <a:pt x="406" y="300"/>
                  </a:lnTo>
                  <a:lnTo>
                    <a:pt x="328" y="300"/>
                  </a:lnTo>
                  <a:lnTo>
                    <a:pt x="328" y="276"/>
                  </a:lnTo>
                  <a:lnTo>
                    <a:pt x="394" y="276"/>
                  </a:lnTo>
                  <a:lnTo>
                    <a:pt x="394" y="73"/>
                  </a:lnTo>
                  <a:cubicBezTo>
                    <a:pt x="375" y="61"/>
                    <a:pt x="335" y="38"/>
                    <a:pt x="317" y="29"/>
                  </a:cubicBezTo>
                  <a:lnTo>
                    <a:pt x="266" y="84"/>
                  </a:lnTo>
                  <a:cubicBezTo>
                    <a:pt x="262" y="89"/>
                    <a:pt x="255" y="89"/>
                    <a:pt x="249" y="86"/>
                  </a:cubicBezTo>
                  <a:lnTo>
                    <a:pt x="216" y="61"/>
                  </a:lnTo>
                  <a:lnTo>
                    <a:pt x="173" y="61"/>
                  </a:lnTo>
                  <a:lnTo>
                    <a:pt x="141" y="86"/>
                  </a:lnTo>
                  <a:cubicBezTo>
                    <a:pt x="136" y="90"/>
                    <a:pt x="128" y="90"/>
                    <a:pt x="124" y="85"/>
                  </a:cubicBezTo>
                  <a:lnTo>
                    <a:pt x="73" y="29"/>
                  </a:lnTo>
                  <a:lnTo>
                    <a:pt x="14" y="68"/>
                  </a:lnTo>
                  <a:lnTo>
                    <a:pt x="0" y="47"/>
                  </a:lnTo>
                  <a:lnTo>
                    <a:pt x="69" y="3"/>
                  </a:lnTo>
                  <a:cubicBezTo>
                    <a:pt x="74" y="0"/>
                    <a:pt x="80" y="1"/>
                    <a:pt x="85" y="5"/>
                  </a:cubicBezTo>
                  <a:lnTo>
                    <a:pt x="134" y="60"/>
                  </a:lnTo>
                  <a:lnTo>
                    <a:pt x="161" y="39"/>
                  </a:lnTo>
                  <a:cubicBezTo>
                    <a:pt x="163" y="37"/>
                    <a:pt x="166" y="36"/>
                    <a:pt x="168" y="36"/>
                  </a:cubicBezTo>
                  <a:lnTo>
                    <a:pt x="220" y="36"/>
                  </a:lnTo>
                  <a:cubicBezTo>
                    <a:pt x="223" y="36"/>
                    <a:pt x="225" y="37"/>
                    <a:pt x="227" y="39"/>
                  </a:cubicBezTo>
                  <a:lnTo>
                    <a:pt x="255" y="59"/>
                  </a:lnTo>
                  <a:lnTo>
                    <a:pt x="306" y="5"/>
                  </a:lnTo>
                  <a:cubicBezTo>
                    <a:pt x="309" y="1"/>
                    <a:pt x="316" y="0"/>
                    <a:pt x="321" y="3"/>
                  </a:cubicBezTo>
                  <a:cubicBezTo>
                    <a:pt x="323" y="4"/>
                    <a:pt x="393" y="42"/>
                    <a:pt x="413" y="57"/>
                  </a:cubicBezTo>
                  <a:cubicBezTo>
                    <a:pt x="417" y="59"/>
                    <a:pt x="418" y="63"/>
                    <a:pt x="418" y="67"/>
                  </a:cubicBezTo>
                  <a:lnTo>
                    <a:pt x="418" y="288"/>
                  </a:lnTo>
                  <a:cubicBezTo>
                    <a:pt x="418" y="295"/>
                    <a:pt x="413" y="300"/>
                    <a:pt x="406" y="300"/>
                  </a:cubicBezTo>
                  <a:close/>
                </a:path>
              </a:pathLst>
            </a:custGeom>
            <a:grpFill/>
            <a:ln w="0">
              <a:noFill/>
              <a:prstDash val="solid"/>
              <a:round/>
              <a:headEnd/>
              <a:tailEnd/>
            </a:ln>
          </p:spPr>
          <p:txBody>
            <a:bodyPr/>
            <a:lstStyle/>
            <a:p>
              <a:pPr defTabSz="543689">
                <a:defRPr/>
              </a:pPr>
              <a:endParaRPr lang="zh-CN" altLang="en-US" sz="3201"/>
            </a:p>
          </p:txBody>
        </p:sp>
        <p:sp>
          <p:nvSpPr>
            <p:cNvPr id="11" name="Freeform 132"/>
            <p:cNvSpPr>
              <a:spLocks/>
            </p:cNvSpPr>
            <p:nvPr/>
          </p:nvSpPr>
          <p:spPr bwMode="auto">
            <a:xfrm>
              <a:off x="5500688" y="2808288"/>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12" name="Freeform 133"/>
            <p:cNvSpPr>
              <a:spLocks/>
            </p:cNvSpPr>
            <p:nvPr/>
          </p:nvSpPr>
          <p:spPr bwMode="auto">
            <a:xfrm>
              <a:off x="5567363" y="2808288"/>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13" name="Freeform 134"/>
            <p:cNvSpPr>
              <a:spLocks/>
            </p:cNvSpPr>
            <p:nvPr/>
          </p:nvSpPr>
          <p:spPr bwMode="auto">
            <a:xfrm>
              <a:off x="5459413" y="2625726"/>
              <a:ext cx="63500" cy="152400"/>
            </a:xfrm>
            <a:custGeom>
              <a:avLst/>
              <a:gdLst>
                <a:gd name="T0" fmla="*/ 6 w 75"/>
                <a:gd name="T1" fmla="*/ 0 h 177"/>
                <a:gd name="T2" fmla="*/ 6 w 75"/>
                <a:gd name="T3" fmla="*/ 0 h 177"/>
                <a:gd name="T4" fmla="*/ 16 w 75"/>
                <a:gd name="T5" fmla="*/ 36 h 177"/>
                <a:gd name="T6" fmla="*/ 0 w 75"/>
                <a:gd name="T7" fmla="*/ 137 h 177"/>
                <a:gd name="T8" fmla="*/ 39 w 75"/>
                <a:gd name="T9" fmla="*/ 177 h 177"/>
                <a:gd name="T10" fmla="*/ 75 w 75"/>
                <a:gd name="T11" fmla="*/ 137 h 177"/>
                <a:gd name="T12" fmla="*/ 56 w 75"/>
                <a:gd name="T13" fmla="*/ 37 h 177"/>
                <a:gd name="T14" fmla="*/ 64 w 75"/>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77">
                  <a:moveTo>
                    <a:pt x="6" y="0"/>
                  </a:moveTo>
                  <a:lnTo>
                    <a:pt x="6" y="0"/>
                  </a:lnTo>
                  <a:lnTo>
                    <a:pt x="16" y="36"/>
                  </a:lnTo>
                  <a:lnTo>
                    <a:pt x="0" y="137"/>
                  </a:lnTo>
                  <a:lnTo>
                    <a:pt x="39" y="177"/>
                  </a:lnTo>
                  <a:lnTo>
                    <a:pt x="75" y="137"/>
                  </a:lnTo>
                  <a:lnTo>
                    <a:pt x="56" y="37"/>
                  </a:lnTo>
                  <a:lnTo>
                    <a:pt x="64" y="0"/>
                  </a:lnTo>
                </a:path>
              </a:pathLst>
            </a:custGeom>
            <a:grpFill/>
            <a:ln w="0">
              <a:noFill/>
              <a:prstDash val="solid"/>
              <a:round/>
              <a:headEnd/>
              <a:tailEnd/>
            </a:ln>
          </p:spPr>
          <p:txBody>
            <a:bodyPr/>
            <a:lstStyle/>
            <a:p>
              <a:pPr defTabSz="543689">
                <a:defRPr/>
              </a:pPr>
              <a:endParaRPr lang="zh-CN" altLang="en-US" sz="3201"/>
            </a:p>
          </p:txBody>
        </p:sp>
      </p:grpSp>
      <p:grpSp>
        <p:nvGrpSpPr>
          <p:cNvPr id="14" name="组合 18401"/>
          <p:cNvGrpSpPr/>
          <p:nvPr/>
        </p:nvGrpSpPr>
        <p:grpSpPr>
          <a:xfrm>
            <a:off x="6003528" y="1774866"/>
            <a:ext cx="692754" cy="1131148"/>
            <a:chOff x="7499351" y="736601"/>
            <a:chExt cx="227013" cy="428625"/>
          </a:xfrm>
          <a:solidFill>
            <a:srgbClr val="3C3C3B"/>
          </a:solidFill>
        </p:grpSpPr>
        <p:sp>
          <p:nvSpPr>
            <p:cNvPr id="15"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3201"/>
            </a:p>
          </p:txBody>
        </p:sp>
        <p:sp>
          <p:nvSpPr>
            <p:cNvPr id="16"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17"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3201"/>
            </a:p>
          </p:txBody>
        </p:sp>
        <p:sp>
          <p:nvSpPr>
            <p:cNvPr id="18"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19"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20"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21"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22"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23"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24"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25"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26"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27"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grpSp>
      <p:grpSp>
        <p:nvGrpSpPr>
          <p:cNvPr id="28" name="组合 18396"/>
          <p:cNvGrpSpPr/>
          <p:nvPr/>
        </p:nvGrpSpPr>
        <p:grpSpPr>
          <a:xfrm>
            <a:off x="9660396" y="1765986"/>
            <a:ext cx="847133" cy="1186078"/>
            <a:chOff x="1463676" y="588963"/>
            <a:chExt cx="274638" cy="638175"/>
          </a:xfrm>
          <a:solidFill>
            <a:srgbClr val="3C3C3B"/>
          </a:solidFill>
        </p:grpSpPr>
        <p:sp>
          <p:nvSpPr>
            <p:cNvPr id="29"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30"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31"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32"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33"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34"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35"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36"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37"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38"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39"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40"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41"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42"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43"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44"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45"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46"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47"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48"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49"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50"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51"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52"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53"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cxnSp>
        <p:nvCxnSpPr>
          <p:cNvPr id="54" name="直接连接符 53"/>
          <p:cNvCxnSpPr/>
          <p:nvPr/>
        </p:nvCxnSpPr>
        <p:spPr>
          <a:xfrm>
            <a:off x="3064431" y="2822626"/>
            <a:ext cx="26564" cy="3226236"/>
          </a:xfrm>
          <a:prstGeom prst="line">
            <a:avLst/>
          </a:prstGeom>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6310270" y="2924186"/>
            <a:ext cx="28648" cy="3117865"/>
          </a:xfrm>
          <a:prstGeom prst="line">
            <a:avLst/>
          </a:prstGeom>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10167207" y="2989439"/>
            <a:ext cx="7342" cy="3059423"/>
          </a:xfrm>
          <a:prstGeom prst="line">
            <a:avLst/>
          </a:prstGeom>
        </p:spPr>
        <p:style>
          <a:lnRef idx="1">
            <a:schemeClr val="dk1"/>
          </a:lnRef>
          <a:fillRef idx="0">
            <a:schemeClr val="dk1"/>
          </a:fillRef>
          <a:effectRef idx="0">
            <a:schemeClr val="dk1"/>
          </a:effectRef>
          <a:fontRef idx="minor">
            <a:schemeClr val="tx1"/>
          </a:fontRef>
        </p:style>
      </p:cxnSp>
      <p:cxnSp>
        <p:nvCxnSpPr>
          <p:cNvPr id="57" name="直接箭头连接符 56"/>
          <p:cNvCxnSpPr/>
          <p:nvPr/>
        </p:nvCxnSpPr>
        <p:spPr>
          <a:xfrm>
            <a:off x="3064431" y="3771917"/>
            <a:ext cx="3258829" cy="16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p:cNvCxnSpPr/>
          <p:nvPr/>
        </p:nvCxnSpPr>
        <p:spPr>
          <a:xfrm flipV="1">
            <a:off x="6324230" y="5258338"/>
            <a:ext cx="3835631" cy="41561"/>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9" name="直接箭头连接符 58"/>
          <p:cNvCxnSpPr/>
          <p:nvPr/>
        </p:nvCxnSpPr>
        <p:spPr>
          <a:xfrm flipH="1" flipV="1">
            <a:off x="3104882" y="5764228"/>
            <a:ext cx="3245021" cy="503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p:nvPr/>
        </p:nvCxnSpPr>
        <p:spPr>
          <a:xfrm flipH="1" flipV="1">
            <a:off x="3077714" y="4381954"/>
            <a:ext cx="3245546" cy="6258"/>
          </a:xfrm>
          <a:prstGeom prst="straightConnector1">
            <a:avLst/>
          </a:prstGeom>
          <a:ln>
            <a:solidFill>
              <a:srgbClr val="92D050"/>
            </a:solidFill>
            <a:tailEnd type="triangle"/>
          </a:ln>
        </p:spPr>
        <p:style>
          <a:lnRef idx="1">
            <a:schemeClr val="dk1"/>
          </a:lnRef>
          <a:fillRef idx="0">
            <a:schemeClr val="dk1"/>
          </a:fillRef>
          <a:effectRef idx="0">
            <a:schemeClr val="dk1"/>
          </a:effectRef>
          <a:fontRef idx="minor">
            <a:schemeClr val="tx1"/>
          </a:fontRef>
        </p:style>
      </p:cxnSp>
      <p:sp>
        <p:nvSpPr>
          <p:cNvPr id="61" name="文本框 60"/>
          <p:cNvSpPr txBox="1"/>
          <p:nvPr/>
        </p:nvSpPr>
        <p:spPr>
          <a:xfrm>
            <a:off x="9007965" y="2474091"/>
            <a:ext cx="772828" cy="400110"/>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AD</a:t>
            </a:r>
            <a:endParaRPr lang="zh-CN" altLang="en-US" sz="2000" dirty="0">
              <a:latin typeface="微软雅黑" panose="020B0503020204020204" pitchFamily="34" charset="-122"/>
              <a:ea typeface="微软雅黑" panose="020B0503020204020204" pitchFamily="34" charset="-122"/>
            </a:endParaRPr>
          </a:p>
        </p:txBody>
      </p:sp>
      <p:sp>
        <p:nvSpPr>
          <p:cNvPr id="62" name="文本框 61"/>
          <p:cNvSpPr txBox="1"/>
          <p:nvPr/>
        </p:nvSpPr>
        <p:spPr>
          <a:xfrm>
            <a:off x="4578780" y="2396282"/>
            <a:ext cx="1642327"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主机</a:t>
            </a:r>
            <a:r>
              <a:rPr lang="en-US" altLang="zh-CN" sz="2000" dirty="0" smtClean="0">
                <a:latin typeface="微软雅黑" panose="020B0503020204020204" pitchFamily="34" charset="-122"/>
                <a:ea typeface="微软雅黑" panose="020B0503020204020204" pitchFamily="34" charset="-122"/>
              </a:rPr>
              <a:t>/VM</a:t>
            </a:r>
            <a:endParaRPr lang="zh-CN" altLang="en-US" sz="2000" dirty="0">
              <a:latin typeface="微软雅黑" panose="020B0503020204020204" pitchFamily="34" charset="-122"/>
              <a:ea typeface="微软雅黑" panose="020B0503020204020204" pitchFamily="34" charset="-122"/>
            </a:endParaRPr>
          </a:p>
        </p:txBody>
      </p:sp>
      <p:sp>
        <p:nvSpPr>
          <p:cNvPr id="63" name="文本框 62"/>
          <p:cNvSpPr txBox="1"/>
          <p:nvPr/>
        </p:nvSpPr>
        <p:spPr>
          <a:xfrm>
            <a:off x="4218467" y="3329726"/>
            <a:ext cx="906449" cy="369332"/>
          </a:xfrm>
          <a:prstGeom prst="rect">
            <a:avLst/>
          </a:prstGeom>
          <a:noFill/>
        </p:spPr>
        <p:txBody>
          <a:bodyPr wrap="square" rtlCol="0">
            <a:spAutoFit/>
          </a:bodyPr>
          <a:lstStyle/>
          <a:p>
            <a:r>
              <a:rPr lang="zh-CN" altLang="en-US" sz="1800" dirty="0" smtClean="0">
                <a:latin typeface="微软雅黑" panose="020B0503020204020204" pitchFamily="34" charset="-122"/>
                <a:ea typeface="微软雅黑" panose="020B0503020204020204" pitchFamily="34" charset="-122"/>
              </a:rPr>
              <a:t>登录</a:t>
            </a:r>
            <a:endParaRPr lang="zh-CN" altLang="en-US" sz="1800" dirty="0">
              <a:latin typeface="微软雅黑" panose="020B0503020204020204" pitchFamily="34" charset="-122"/>
              <a:ea typeface="微软雅黑" panose="020B0503020204020204" pitchFamily="34" charset="-122"/>
            </a:endParaRPr>
          </a:p>
        </p:txBody>
      </p:sp>
      <p:sp>
        <p:nvSpPr>
          <p:cNvPr id="64" name="文本框 63"/>
          <p:cNvSpPr txBox="1"/>
          <p:nvPr/>
        </p:nvSpPr>
        <p:spPr>
          <a:xfrm>
            <a:off x="3752955" y="3996701"/>
            <a:ext cx="2067289" cy="369332"/>
          </a:xfrm>
          <a:prstGeom prst="rect">
            <a:avLst/>
          </a:prstGeom>
          <a:noFill/>
        </p:spPr>
        <p:txBody>
          <a:bodyPr wrap="square" rtlCol="0">
            <a:spAutoFit/>
          </a:bodyPr>
          <a:lstStyle/>
          <a:p>
            <a:r>
              <a:rPr lang="zh-CN" altLang="en-US" sz="1800" dirty="0" smtClean="0">
                <a:latin typeface="微软雅黑" panose="020B0503020204020204" pitchFamily="34" charset="-122"/>
                <a:ea typeface="微软雅黑" panose="020B0503020204020204" pitchFamily="34" charset="-122"/>
              </a:rPr>
              <a:t>返回本地登录结果</a:t>
            </a:r>
            <a:endParaRPr lang="zh-CN" altLang="en-US" sz="1800" dirty="0">
              <a:latin typeface="微软雅黑" panose="020B0503020204020204" pitchFamily="34" charset="-122"/>
              <a:ea typeface="微软雅黑" panose="020B0503020204020204" pitchFamily="34" charset="-122"/>
            </a:endParaRPr>
          </a:p>
        </p:txBody>
      </p:sp>
      <p:sp>
        <p:nvSpPr>
          <p:cNvPr id="65" name="文本框 64"/>
          <p:cNvSpPr txBox="1"/>
          <p:nvPr/>
        </p:nvSpPr>
        <p:spPr>
          <a:xfrm>
            <a:off x="7539223" y="4852449"/>
            <a:ext cx="1867699" cy="369332"/>
          </a:xfrm>
          <a:prstGeom prst="rect">
            <a:avLst/>
          </a:prstGeom>
          <a:noFill/>
        </p:spPr>
        <p:txBody>
          <a:bodyPr wrap="square" rtlCol="0">
            <a:spAutoFit/>
          </a:bodyPr>
          <a:lstStyle/>
          <a:p>
            <a:r>
              <a:rPr lang="zh-CN" altLang="en-US" sz="1800" dirty="0" smtClean="0">
                <a:latin typeface="微软雅黑" panose="020B0503020204020204" pitchFamily="34" charset="-122"/>
                <a:ea typeface="微软雅黑" panose="020B0503020204020204" pitchFamily="34" charset="-122"/>
              </a:rPr>
              <a:t>进行域信息验证</a:t>
            </a:r>
            <a:endParaRPr lang="zh-CN" altLang="en-US" sz="1800" dirty="0">
              <a:latin typeface="微软雅黑" panose="020B0503020204020204" pitchFamily="34" charset="-122"/>
              <a:ea typeface="微软雅黑" panose="020B0503020204020204" pitchFamily="34" charset="-122"/>
            </a:endParaRPr>
          </a:p>
        </p:txBody>
      </p:sp>
      <p:sp>
        <p:nvSpPr>
          <p:cNvPr id="66" name="文本框 65"/>
          <p:cNvSpPr txBox="1"/>
          <p:nvPr/>
        </p:nvSpPr>
        <p:spPr>
          <a:xfrm>
            <a:off x="3889510" y="5339024"/>
            <a:ext cx="1818971" cy="369332"/>
          </a:xfrm>
          <a:prstGeom prst="rect">
            <a:avLst/>
          </a:prstGeom>
          <a:noFill/>
        </p:spPr>
        <p:txBody>
          <a:bodyPr wrap="square" rtlCol="0">
            <a:spAutoFit/>
          </a:bodyPr>
          <a:lstStyle/>
          <a:p>
            <a:r>
              <a:rPr lang="zh-CN" altLang="en-US" sz="1800" dirty="0" smtClean="0">
                <a:latin typeface="微软雅黑" panose="020B0503020204020204" pitchFamily="34" charset="-122"/>
                <a:ea typeface="微软雅黑" panose="020B0503020204020204" pitchFamily="34" charset="-122"/>
              </a:rPr>
              <a:t>返回域登录结果</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30404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FusionAccess</a:t>
            </a:r>
            <a:r>
              <a:rPr lang="zh-CN" altLang="en-US" dirty="0"/>
              <a:t>全景图</a:t>
            </a:r>
          </a:p>
        </p:txBody>
      </p:sp>
      <p:sp>
        <p:nvSpPr>
          <p:cNvPr id="44" name="文本框 43"/>
          <p:cNvSpPr txBox="1"/>
          <p:nvPr/>
        </p:nvSpPr>
        <p:spPr>
          <a:xfrm>
            <a:off x="8674147" y="4837848"/>
            <a:ext cx="1781504" cy="276999"/>
          </a:xfrm>
          <a:prstGeom prst="rect">
            <a:avLst/>
          </a:prstGeom>
          <a:noFill/>
        </p:spPr>
        <p:txBody>
          <a:bodyPr wrap="square" rtlCol="0">
            <a:spAutoFit/>
          </a:bodyPr>
          <a:lstStyle>
            <a:defPPr>
              <a:defRPr lang="zh-CN"/>
            </a:defPPr>
            <a:lvl1pPr>
              <a:defRPr sz="1200">
                <a:latin typeface="+mn-ea"/>
                <a:ea typeface="+mn-ea"/>
              </a:defRPr>
            </a:lvl1pPr>
          </a:lstStyle>
          <a:p>
            <a:r>
              <a:rPr lang="en-US" altLang="zh-CN" dirty="0" err="1"/>
              <a:t>FusionCompute</a:t>
            </a:r>
            <a:endParaRPr lang="zh-CN" altLang="en-US" dirty="0"/>
          </a:p>
        </p:txBody>
      </p:sp>
      <p:sp>
        <p:nvSpPr>
          <p:cNvPr id="4" name="矩形 3"/>
          <p:cNvSpPr/>
          <p:nvPr/>
        </p:nvSpPr>
        <p:spPr>
          <a:xfrm>
            <a:off x="4712823" y="4844960"/>
            <a:ext cx="2657320" cy="1135416"/>
          </a:xfrm>
          <a:prstGeom prst="rect">
            <a:avLst/>
          </a:prstGeom>
          <a:solidFill>
            <a:srgbClr val="92D050"/>
          </a:solidFill>
          <a:ln>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圆角矩形 4"/>
          <p:cNvSpPr/>
          <p:nvPr/>
        </p:nvSpPr>
        <p:spPr>
          <a:xfrm>
            <a:off x="8958455" y="1264875"/>
            <a:ext cx="2059273" cy="931271"/>
          </a:xfrm>
          <a:prstGeom prst="roundRect">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Freeform 8"/>
          <p:cNvSpPr>
            <a:spLocks noEditPoints="1"/>
          </p:cNvSpPr>
          <p:nvPr/>
        </p:nvSpPr>
        <p:spPr bwMode="auto">
          <a:xfrm>
            <a:off x="8568849" y="2551515"/>
            <a:ext cx="2857551" cy="2237196"/>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4"/>
                  <a:pt x="109" y="0"/>
                  <a:pt x="88" y="0"/>
                </a:cubicBezTo>
                <a:cubicBezTo>
                  <a:pt x="67" y="0"/>
                  <a:pt x="49" y="14"/>
                  <a:pt x="43" y="32"/>
                </a:cubicBezTo>
                <a:cubicBezTo>
                  <a:pt x="19" y="35"/>
                  <a:pt x="0" y="55"/>
                  <a:pt x="0" y="80"/>
                </a:cubicBezTo>
                <a:cubicBezTo>
                  <a:pt x="0" y="107"/>
                  <a:pt x="22" y="128"/>
                  <a:pt x="48" y="128"/>
                </a:cubicBezTo>
                <a:cubicBezTo>
                  <a:pt x="128" y="128"/>
                  <a:pt x="128" y="128"/>
                  <a:pt x="128" y="128"/>
                </a:cubicBezTo>
                <a:cubicBezTo>
                  <a:pt x="155" y="128"/>
                  <a:pt x="176" y="107"/>
                  <a:pt x="176" y="80"/>
                </a:cubicBezTo>
                <a:cubicBezTo>
                  <a:pt x="176" y="55"/>
                  <a:pt x="157" y="35"/>
                  <a:pt x="133" y="32"/>
                </a:cubicBezTo>
                <a:close/>
                <a:moveTo>
                  <a:pt x="128" y="120"/>
                </a:move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3"/>
                  <a:pt x="168" y="60"/>
                  <a:pt x="168" y="80"/>
                </a:cubicBezTo>
                <a:cubicBezTo>
                  <a:pt x="168" y="102"/>
                  <a:pt x="150" y="120"/>
                  <a:pt x="128" y="120"/>
                </a:cubicBezTo>
                <a:close/>
              </a:path>
            </a:pathLst>
          </a:custGeom>
          <a:solidFill>
            <a:srgbClr val="454545"/>
          </a:solidFill>
          <a:ln w="6350">
            <a:solidFill>
              <a:schemeClr val="tx1">
                <a:lumMod val="50000"/>
                <a:lumOff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latin typeface="+mn-ea"/>
            </a:endParaRPr>
          </a:p>
        </p:txBody>
      </p:sp>
      <p:grpSp>
        <p:nvGrpSpPr>
          <p:cNvPr id="7" name="组合 18401"/>
          <p:cNvGrpSpPr/>
          <p:nvPr/>
        </p:nvGrpSpPr>
        <p:grpSpPr>
          <a:xfrm>
            <a:off x="9053983" y="3947265"/>
            <a:ext cx="297455" cy="561628"/>
            <a:chOff x="7499351" y="736601"/>
            <a:chExt cx="227013" cy="428625"/>
          </a:xfrm>
          <a:solidFill>
            <a:srgbClr val="3C3C3B"/>
          </a:solidFill>
        </p:grpSpPr>
        <p:sp>
          <p:nvSpPr>
            <p:cNvPr id="8"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3201"/>
            </a:p>
          </p:txBody>
        </p:sp>
        <p:sp>
          <p:nvSpPr>
            <p:cNvPr id="9"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10"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3201"/>
            </a:p>
          </p:txBody>
        </p:sp>
        <p:sp>
          <p:nvSpPr>
            <p:cNvPr id="11"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12"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13"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14"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15"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16"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17"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18"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19"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20"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grpSp>
      <p:grpSp>
        <p:nvGrpSpPr>
          <p:cNvPr id="21" name="组合 18401"/>
          <p:cNvGrpSpPr/>
          <p:nvPr/>
        </p:nvGrpSpPr>
        <p:grpSpPr>
          <a:xfrm>
            <a:off x="9440653" y="3953067"/>
            <a:ext cx="297455" cy="561628"/>
            <a:chOff x="7499351" y="736601"/>
            <a:chExt cx="227013" cy="428625"/>
          </a:xfrm>
          <a:solidFill>
            <a:srgbClr val="3C3C3B"/>
          </a:solidFill>
        </p:grpSpPr>
        <p:sp>
          <p:nvSpPr>
            <p:cNvPr id="22"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3201"/>
            </a:p>
          </p:txBody>
        </p:sp>
        <p:sp>
          <p:nvSpPr>
            <p:cNvPr id="23"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24"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3201"/>
            </a:p>
          </p:txBody>
        </p:sp>
        <p:sp>
          <p:nvSpPr>
            <p:cNvPr id="25"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26"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27"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28"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29"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30"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31"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32"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33"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34"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grpSp>
      <p:grpSp>
        <p:nvGrpSpPr>
          <p:cNvPr id="35" name="组合 16582"/>
          <p:cNvGrpSpPr/>
          <p:nvPr/>
        </p:nvGrpSpPr>
        <p:grpSpPr>
          <a:xfrm>
            <a:off x="9880279" y="5349602"/>
            <a:ext cx="513416" cy="623549"/>
            <a:chOff x="8407400" y="2055813"/>
            <a:chExt cx="360363" cy="458788"/>
          </a:xfrm>
          <a:solidFill>
            <a:srgbClr val="3C3C3B"/>
          </a:solidFill>
        </p:grpSpPr>
        <p:sp>
          <p:nvSpPr>
            <p:cNvPr id="36"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689">
                <a:defRPr/>
              </a:pPr>
              <a:endParaRPr lang="zh-CN" altLang="en-US" sz="3201"/>
            </a:p>
          </p:txBody>
        </p:sp>
        <p:sp>
          <p:nvSpPr>
            <p:cNvPr id="37"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689">
                <a:defRPr/>
              </a:pPr>
              <a:endParaRPr lang="zh-CN" altLang="en-US" sz="3201"/>
            </a:p>
          </p:txBody>
        </p:sp>
        <p:sp>
          <p:nvSpPr>
            <p:cNvPr id="38"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689">
                <a:defRPr/>
              </a:pPr>
              <a:endParaRPr lang="zh-CN" altLang="en-US" sz="3201"/>
            </a:p>
          </p:txBody>
        </p:sp>
        <p:sp>
          <p:nvSpPr>
            <p:cNvPr id="39"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689">
                <a:defRPr/>
              </a:pPr>
              <a:endParaRPr lang="zh-CN" altLang="en-US" sz="3201"/>
            </a:p>
          </p:txBody>
        </p:sp>
      </p:grpSp>
      <p:sp>
        <p:nvSpPr>
          <p:cNvPr id="40" name="圆角矩形 39"/>
          <p:cNvSpPr/>
          <p:nvPr/>
        </p:nvSpPr>
        <p:spPr>
          <a:xfrm>
            <a:off x="9457865" y="3004327"/>
            <a:ext cx="1081414" cy="859673"/>
          </a:xfrm>
          <a:prstGeom prst="roundRect">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1" name="矩形 40"/>
          <p:cNvSpPr/>
          <p:nvPr/>
        </p:nvSpPr>
        <p:spPr>
          <a:xfrm>
            <a:off x="9587162" y="3345540"/>
            <a:ext cx="856911" cy="194946"/>
          </a:xfrm>
          <a:prstGeom prst="rect">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HDA</a:t>
            </a:r>
            <a:endParaRPr lang="zh-CN" altLang="en-US" sz="1200" dirty="0"/>
          </a:p>
        </p:txBody>
      </p:sp>
      <p:sp>
        <p:nvSpPr>
          <p:cNvPr id="42" name="矩形 41"/>
          <p:cNvSpPr/>
          <p:nvPr/>
        </p:nvSpPr>
        <p:spPr>
          <a:xfrm>
            <a:off x="9598740" y="3602890"/>
            <a:ext cx="856911" cy="182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smtClean="0"/>
              <a:t>OS</a:t>
            </a:r>
            <a:endParaRPr lang="zh-CN" altLang="en-US" sz="1400" dirty="0"/>
          </a:p>
        </p:txBody>
      </p:sp>
      <p:sp>
        <p:nvSpPr>
          <p:cNvPr id="43" name="文本框 42"/>
          <p:cNvSpPr txBox="1"/>
          <p:nvPr/>
        </p:nvSpPr>
        <p:spPr>
          <a:xfrm>
            <a:off x="9521776" y="3046759"/>
            <a:ext cx="1073242" cy="257031"/>
          </a:xfrm>
          <a:prstGeom prst="rect">
            <a:avLst/>
          </a:prstGeom>
          <a:noFill/>
        </p:spPr>
        <p:txBody>
          <a:bodyPr wrap="square" rtlCol="0">
            <a:spAutoFit/>
          </a:bodyPr>
          <a:lstStyle/>
          <a:p>
            <a:r>
              <a:rPr lang="zh-CN" altLang="en-US" sz="1100" dirty="0" smtClean="0">
                <a:latin typeface="+mn-ea"/>
                <a:ea typeface="+mn-ea"/>
              </a:rPr>
              <a:t>桌面云虚拟机</a:t>
            </a:r>
            <a:endParaRPr lang="zh-CN" altLang="en-US" sz="1100" dirty="0">
              <a:latin typeface="+mn-ea"/>
              <a:ea typeface="+mn-ea"/>
            </a:endParaRPr>
          </a:p>
        </p:txBody>
      </p:sp>
      <p:sp>
        <p:nvSpPr>
          <p:cNvPr id="45" name="上下箭头 44"/>
          <p:cNvSpPr/>
          <p:nvPr/>
        </p:nvSpPr>
        <p:spPr>
          <a:xfrm>
            <a:off x="10006138" y="4835968"/>
            <a:ext cx="261698" cy="478514"/>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6" name="文本框 45"/>
          <p:cNvSpPr txBox="1"/>
          <p:nvPr/>
        </p:nvSpPr>
        <p:spPr>
          <a:xfrm>
            <a:off x="9672582" y="5981139"/>
            <a:ext cx="1024185" cy="276999"/>
          </a:xfrm>
          <a:prstGeom prst="rect">
            <a:avLst/>
          </a:prstGeom>
          <a:noFill/>
        </p:spPr>
        <p:txBody>
          <a:bodyPr wrap="square" rtlCol="0">
            <a:spAutoFit/>
          </a:bodyPr>
          <a:lstStyle>
            <a:defPPr>
              <a:defRPr lang="zh-CN"/>
            </a:defPPr>
            <a:lvl1pPr>
              <a:defRPr sz="1200">
                <a:latin typeface="+mn-ea"/>
                <a:ea typeface="+mn-ea"/>
              </a:defRPr>
            </a:lvl1pPr>
          </a:lstStyle>
          <a:p>
            <a:r>
              <a:rPr lang="zh-CN" altLang="en-US" dirty="0"/>
              <a:t>存储资源池</a:t>
            </a:r>
          </a:p>
        </p:txBody>
      </p:sp>
      <p:grpSp>
        <p:nvGrpSpPr>
          <p:cNvPr id="47" name="组合 18396"/>
          <p:cNvGrpSpPr/>
          <p:nvPr/>
        </p:nvGrpSpPr>
        <p:grpSpPr>
          <a:xfrm>
            <a:off x="5188050" y="5079356"/>
            <a:ext cx="360690" cy="519050"/>
            <a:chOff x="1463676" y="588963"/>
            <a:chExt cx="274638" cy="638175"/>
          </a:xfrm>
          <a:solidFill>
            <a:srgbClr val="3C3C3B"/>
          </a:solidFill>
        </p:grpSpPr>
        <p:sp>
          <p:nvSpPr>
            <p:cNvPr id="48"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49"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50"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51"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52"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53"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54"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55"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56"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57"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58"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59"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60"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61"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62"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63"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64"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65"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66"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67"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68"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69"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70"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71"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72"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grpSp>
        <p:nvGrpSpPr>
          <p:cNvPr id="73" name="组合 18396"/>
          <p:cNvGrpSpPr/>
          <p:nvPr/>
        </p:nvGrpSpPr>
        <p:grpSpPr>
          <a:xfrm>
            <a:off x="4246081" y="2185186"/>
            <a:ext cx="357263" cy="605014"/>
            <a:chOff x="1463676" y="588963"/>
            <a:chExt cx="274638" cy="638175"/>
          </a:xfrm>
          <a:solidFill>
            <a:srgbClr val="3C3C3B"/>
          </a:solidFill>
        </p:grpSpPr>
        <p:sp>
          <p:nvSpPr>
            <p:cNvPr id="74"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75"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76"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77"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78"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79"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80"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81"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82"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83"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84"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85"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86"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87"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88"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89"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90"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91"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92"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93"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94"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95"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96"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97"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98"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grpSp>
        <p:nvGrpSpPr>
          <p:cNvPr id="99" name="组合 19612"/>
          <p:cNvGrpSpPr/>
          <p:nvPr/>
        </p:nvGrpSpPr>
        <p:grpSpPr>
          <a:xfrm>
            <a:off x="2459366" y="3797517"/>
            <a:ext cx="576189" cy="465943"/>
            <a:chOff x="6245225" y="965201"/>
            <a:chExt cx="439738" cy="355600"/>
          </a:xfrm>
          <a:solidFill>
            <a:srgbClr val="3C3C3B"/>
          </a:solidFill>
        </p:grpSpPr>
        <p:sp>
          <p:nvSpPr>
            <p:cNvPr id="100" name="Freeform 58"/>
            <p:cNvSpPr>
              <a:spLocks/>
            </p:cNvSpPr>
            <p:nvPr/>
          </p:nvSpPr>
          <p:spPr bwMode="auto">
            <a:xfrm>
              <a:off x="6245225" y="965201"/>
              <a:ext cx="439738" cy="344488"/>
            </a:xfrm>
            <a:custGeom>
              <a:avLst/>
              <a:gdLst>
                <a:gd name="T0" fmla="*/ 492 w 517"/>
                <a:gd name="T1" fmla="*/ 402 h 402"/>
                <a:gd name="T2" fmla="*/ 492 w 517"/>
                <a:gd name="T3" fmla="*/ 402 h 402"/>
                <a:gd name="T4" fmla="*/ 418 w 517"/>
                <a:gd name="T5" fmla="*/ 402 h 402"/>
                <a:gd name="T6" fmla="*/ 406 w 517"/>
                <a:gd name="T7" fmla="*/ 389 h 402"/>
                <a:gd name="T8" fmla="*/ 418 w 517"/>
                <a:gd name="T9" fmla="*/ 377 h 402"/>
                <a:gd name="T10" fmla="*/ 492 w 517"/>
                <a:gd name="T11" fmla="*/ 377 h 402"/>
                <a:gd name="T12" fmla="*/ 492 w 517"/>
                <a:gd name="T13" fmla="*/ 24 h 402"/>
                <a:gd name="T14" fmla="*/ 25 w 517"/>
                <a:gd name="T15" fmla="*/ 24 h 402"/>
                <a:gd name="T16" fmla="*/ 25 w 517"/>
                <a:gd name="T17" fmla="*/ 377 h 402"/>
                <a:gd name="T18" fmla="*/ 333 w 517"/>
                <a:gd name="T19" fmla="*/ 377 h 402"/>
                <a:gd name="T20" fmla="*/ 345 w 517"/>
                <a:gd name="T21" fmla="*/ 389 h 402"/>
                <a:gd name="T22" fmla="*/ 333 w 517"/>
                <a:gd name="T23" fmla="*/ 402 h 402"/>
                <a:gd name="T24" fmla="*/ 25 w 517"/>
                <a:gd name="T25" fmla="*/ 402 h 402"/>
                <a:gd name="T26" fmla="*/ 0 w 517"/>
                <a:gd name="T27" fmla="*/ 377 h 402"/>
                <a:gd name="T28" fmla="*/ 0 w 517"/>
                <a:gd name="T29" fmla="*/ 24 h 402"/>
                <a:gd name="T30" fmla="*/ 25 w 517"/>
                <a:gd name="T31" fmla="*/ 0 h 402"/>
                <a:gd name="T32" fmla="*/ 492 w 517"/>
                <a:gd name="T33" fmla="*/ 0 h 402"/>
                <a:gd name="T34" fmla="*/ 517 w 517"/>
                <a:gd name="T35" fmla="*/ 24 h 402"/>
                <a:gd name="T36" fmla="*/ 517 w 517"/>
                <a:gd name="T37" fmla="*/ 377 h 402"/>
                <a:gd name="T38" fmla="*/ 492 w 517"/>
                <a:gd name="T39"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7" h="402">
                  <a:moveTo>
                    <a:pt x="492" y="402"/>
                  </a:moveTo>
                  <a:lnTo>
                    <a:pt x="492" y="402"/>
                  </a:lnTo>
                  <a:lnTo>
                    <a:pt x="418" y="402"/>
                  </a:lnTo>
                  <a:cubicBezTo>
                    <a:pt x="412" y="402"/>
                    <a:pt x="406" y="396"/>
                    <a:pt x="406" y="389"/>
                  </a:cubicBezTo>
                  <a:cubicBezTo>
                    <a:pt x="406" y="383"/>
                    <a:pt x="412" y="377"/>
                    <a:pt x="418" y="377"/>
                  </a:cubicBezTo>
                  <a:lnTo>
                    <a:pt x="492" y="377"/>
                  </a:lnTo>
                  <a:lnTo>
                    <a:pt x="492" y="24"/>
                  </a:lnTo>
                  <a:lnTo>
                    <a:pt x="25" y="24"/>
                  </a:lnTo>
                  <a:lnTo>
                    <a:pt x="25" y="377"/>
                  </a:lnTo>
                  <a:lnTo>
                    <a:pt x="333" y="377"/>
                  </a:lnTo>
                  <a:cubicBezTo>
                    <a:pt x="339" y="377"/>
                    <a:pt x="345" y="383"/>
                    <a:pt x="345" y="389"/>
                  </a:cubicBezTo>
                  <a:cubicBezTo>
                    <a:pt x="345" y="396"/>
                    <a:pt x="339" y="402"/>
                    <a:pt x="333" y="402"/>
                  </a:cubicBezTo>
                  <a:lnTo>
                    <a:pt x="25" y="402"/>
                  </a:lnTo>
                  <a:cubicBezTo>
                    <a:pt x="11" y="402"/>
                    <a:pt x="0" y="391"/>
                    <a:pt x="0" y="377"/>
                  </a:cubicBezTo>
                  <a:lnTo>
                    <a:pt x="0" y="24"/>
                  </a:lnTo>
                  <a:cubicBezTo>
                    <a:pt x="0" y="11"/>
                    <a:pt x="11" y="0"/>
                    <a:pt x="25" y="0"/>
                  </a:cubicBezTo>
                  <a:lnTo>
                    <a:pt x="492" y="0"/>
                  </a:lnTo>
                  <a:cubicBezTo>
                    <a:pt x="506" y="0"/>
                    <a:pt x="517" y="11"/>
                    <a:pt x="517" y="24"/>
                  </a:cubicBezTo>
                  <a:lnTo>
                    <a:pt x="517" y="377"/>
                  </a:lnTo>
                  <a:cubicBezTo>
                    <a:pt x="517" y="391"/>
                    <a:pt x="506" y="402"/>
                    <a:pt x="492" y="402"/>
                  </a:cubicBezTo>
                  <a:close/>
                </a:path>
              </a:pathLst>
            </a:custGeom>
            <a:grpFill/>
            <a:ln w="0">
              <a:noFill/>
              <a:prstDash val="solid"/>
              <a:round/>
              <a:headEnd/>
              <a:tailEnd/>
            </a:ln>
          </p:spPr>
          <p:txBody>
            <a:bodyPr/>
            <a:lstStyle/>
            <a:p>
              <a:pPr defTabSz="543689">
                <a:defRPr/>
              </a:pPr>
              <a:endParaRPr lang="zh-CN" altLang="en-US" sz="3201"/>
            </a:p>
          </p:txBody>
        </p:sp>
        <p:sp>
          <p:nvSpPr>
            <p:cNvPr id="101" name="Freeform 59"/>
            <p:cNvSpPr>
              <a:spLocks/>
            </p:cNvSpPr>
            <p:nvPr/>
          </p:nvSpPr>
          <p:spPr bwMode="auto">
            <a:xfrm>
              <a:off x="6516688" y="1277938"/>
              <a:ext cx="42863" cy="42863"/>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1" y="51"/>
                    <a:pt x="0" y="39"/>
                    <a:pt x="0" y="25"/>
                  </a:cubicBezTo>
                  <a:cubicBezTo>
                    <a:pt x="0" y="11"/>
                    <a:pt x="11" y="0"/>
                    <a:pt x="26" y="0"/>
                  </a:cubicBezTo>
                  <a:cubicBezTo>
                    <a:pt x="40" y="0"/>
                    <a:pt x="51" y="11"/>
                    <a:pt x="51" y="25"/>
                  </a:cubicBezTo>
                  <a:cubicBezTo>
                    <a:pt x="51" y="39"/>
                    <a:pt x="40" y="51"/>
                    <a:pt x="26" y="51"/>
                  </a:cubicBezTo>
                  <a:close/>
                </a:path>
              </a:pathLst>
            </a:custGeom>
            <a:grpFill/>
            <a:ln w="0">
              <a:noFill/>
              <a:prstDash val="solid"/>
              <a:round/>
              <a:headEnd/>
              <a:tailEnd/>
            </a:ln>
          </p:spPr>
          <p:txBody>
            <a:bodyPr/>
            <a:lstStyle/>
            <a:p>
              <a:pPr defTabSz="543689">
                <a:defRPr/>
              </a:pPr>
              <a:endParaRPr lang="zh-CN" altLang="en-US" sz="3201"/>
            </a:p>
          </p:txBody>
        </p:sp>
        <p:sp>
          <p:nvSpPr>
            <p:cNvPr id="102" name="Freeform 60"/>
            <p:cNvSpPr>
              <a:spLocks/>
            </p:cNvSpPr>
            <p:nvPr/>
          </p:nvSpPr>
          <p:spPr bwMode="auto">
            <a:xfrm>
              <a:off x="6583363" y="1277938"/>
              <a:ext cx="42863" cy="42863"/>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40" y="0"/>
                    <a:pt x="51" y="11"/>
                    <a:pt x="51" y="25"/>
                  </a:cubicBezTo>
                  <a:cubicBezTo>
                    <a:pt x="51" y="39"/>
                    <a:pt x="40" y="51"/>
                    <a:pt x="25" y="51"/>
                  </a:cubicBezTo>
                  <a:close/>
                </a:path>
              </a:pathLst>
            </a:custGeom>
            <a:grpFill/>
            <a:ln w="0">
              <a:noFill/>
              <a:prstDash val="solid"/>
              <a:round/>
              <a:headEnd/>
              <a:tailEnd/>
            </a:ln>
          </p:spPr>
          <p:txBody>
            <a:bodyPr/>
            <a:lstStyle/>
            <a:p>
              <a:pPr defTabSz="543689">
                <a:defRPr/>
              </a:pPr>
              <a:endParaRPr lang="zh-CN" altLang="en-US" sz="3201"/>
            </a:p>
          </p:txBody>
        </p:sp>
        <p:sp>
          <p:nvSpPr>
            <p:cNvPr id="103" name="Freeform 61"/>
            <p:cNvSpPr>
              <a:spLocks/>
            </p:cNvSpPr>
            <p:nvPr/>
          </p:nvSpPr>
          <p:spPr bwMode="auto">
            <a:xfrm>
              <a:off x="6513513" y="1127126"/>
              <a:ext cx="80963" cy="22225"/>
            </a:xfrm>
            <a:custGeom>
              <a:avLst/>
              <a:gdLst>
                <a:gd name="T0" fmla="*/ 96 w 96"/>
                <a:gd name="T1" fmla="*/ 25 h 25"/>
                <a:gd name="T2" fmla="*/ 96 w 96"/>
                <a:gd name="T3" fmla="*/ 25 h 25"/>
                <a:gd name="T4" fmla="*/ 0 w 96"/>
                <a:gd name="T5" fmla="*/ 24 h 25"/>
                <a:gd name="T6" fmla="*/ 0 w 96"/>
                <a:gd name="T7" fmla="*/ 0 h 25"/>
                <a:gd name="T8" fmla="*/ 96 w 96"/>
                <a:gd name="T9" fmla="*/ 0 h 25"/>
                <a:gd name="T10" fmla="*/ 96 w 96"/>
                <a:gd name="T11" fmla="*/ 25 h 25"/>
              </a:gdLst>
              <a:ahLst/>
              <a:cxnLst>
                <a:cxn ang="0">
                  <a:pos x="T0" y="T1"/>
                </a:cxn>
                <a:cxn ang="0">
                  <a:pos x="T2" y="T3"/>
                </a:cxn>
                <a:cxn ang="0">
                  <a:pos x="T4" y="T5"/>
                </a:cxn>
                <a:cxn ang="0">
                  <a:pos x="T6" y="T7"/>
                </a:cxn>
                <a:cxn ang="0">
                  <a:pos x="T8" y="T9"/>
                </a:cxn>
                <a:cxn ang="0">
                  <a:pos x="T10" y="T11"/>
                </a:cxn>
              </a:cxnLst>
              <a:rect l="0" t="0" r="r" b="b"/>
              <a:pathLst>
                <a:path w="96" h="25">
                  <a:moveTo>
                    <a:pt x="96" y="25"/>
                  </a:moveTo>
                  <a:lnTo>
                    <a:pt x="96" y="25"/>
                  </a:lnTo>
                  <a:lnTo>
                    <a:pt x="0" y="24"/>
                  </a:lnTo>
                  <a:lnTo>
                    <a:pt x="0" y="0"/>
                  </a:lnTo>
                  <a:lnTo>
                    <a:pt x="96" y="0"/>
                  </a:lnTo>
                  <a:lnTo>
                    <a:pt x="96" y="25"/>
                  </a:lnTo>
                  <a:close/>
                </a:path>
              </a:pathLst>
            </a:custGeom>
            <a:grpFill/>
            <a:ln w="0">
              <a:noFill/>
              <a:prstDash val="solid"/>
              <a:round/>
              <a:headEnd/>
              <a:tailEnd/>
            </a:ln>
          </p:spPr>
          <p:txBody>
            <a:bodyPr/>
            <a:lstStyle/>
            <a:p>
              <a:pPr defTabSz="543689">
                <a:defRPr/>
              </a:pPr>
              <a:endParaRPr lang="zh-CN" altLang="en-US" sz="3201"/>
            </a:p>
          </p:txBody>
        </p:sp>
        <p:sp>
          <p:nvSpPr>
            <p:cNvPr id="104" name="Freeform 62"/>
            <p:cNvSpPr>
              <a:spLocks/>
            </p:cNvSpPr>
            <p:nvPr/>
          </p:nvSpPr>
          <p:spPr bwMode="auto">
            <a:xfrm>
              <a:off x="6578600" y="1103313"/>
              <a:ext cx="38100" cy="69850"/>
            </a:xfrm>
            <a:custGeom>
              <a:avLst/>
              <a:gdLst>
                <a:gd name="T0" fmla="*/ 0 w 46"/>
                <a:gd name="T1" fmla="*/ 0 h 81"/>
                <a:gd name="T2" fmla="*/ 0 w 46"/>
                <a:gd name="T3" fmla="*/ 0 h 81"/>
                <a:gd name="T4" fmla="*/ 46 w 46"/>
                <a:gd name="T5" fmla="*/ 40 h 81"/>
                <a:gd name="T6" fmla="*/ 0 w 46"/>
                <a:gd name="T7" fmla="*/ 81 h 81"/>
                <a:gd name="T8" fmla="*/ 0 w 46"/>
                <a:gd name="T9" fmla="*/ 0 h 81"/>
              </a:gdLst>
              <a:ahLst/>
              <a:cxnLst>
                <a:cxn ang="0">
                  <a:pos x="T0" y="T1"/>
                </a:cxn>
                <a:cxn ang="0">
                  <a:pos x="T2" y="T3"/>
                </a:cxn>
                <a:cxn ang="0">
                  <a:pos x="T4" y="T5"/>
                </a:cxn>
                <a:cxn ang="0">
                  <a:pos x="T6" y="T7"/>
                </a:cxn>
                <a:cxn ang="0">
                  <a:pos x="T8" y="T9"/>
                </a:cxn>
              </a:cxnLst>
              <a:rect l="0" t="0" r="r" b="b"/>
              <a:pathLst>
                <a:path w="46" h="81">
                  <a:moveTo>
                    <a:pt x="0" y="0"/>
                  </a:moveTo>
                  <a:lnTo>
                    <a:pt x="0" y="0"/>
                  </a:lnTo>
                  <a:lnTo>
                    <a:pt x="46" y="40"/>
                  </a:lnTo>
                  <a:lnTo>
                    <a:pt x="0" y="81"/>
                  </a:lnTo>
                  <a:lnTo>
                    <a:pt x="0" y="0"/>
                  </a:lnTo>
                  <a:close/>
                </a:path>
              </a:pathLst>
            </a:custGeom>
            <a:grpFill/>
            <a:ln w="0">
              <a:noFill/>
              <a:prstDash val="solid"/>
              <a:round/>
              <a:headEnd/>
              <a:tailEnd/>
            </a:ln>
          </p:spPr>
          <p:txBody>
            <a:bodyPr/>
            <a:lstStyle/>
            <a:p>
              <a:pPr defTabSz="543689">
                <a:defRPr/>
              </a:pPr>
              <a:endParaRPr lang="zh-CN" altLang="en-US" sz="3201"/>
            </a:p>
          </p:txBody>
        </p:sp>
        <p:sp>
          <p:nvSpPr>
            <p:cNvPr id="105" name="Freeform 63"/>
            <p:cNvSpPr>
              <a:spLocks/>
            </p:cNvSpPr>
            <p:nvPr/>
          </p:nvSpPr>
          <p:spPr bwMode="auto">
            <a:xfrm>
              <a:off x="6515100" y="1052513"/>
              <a:ext cx="84138" cy="49213"/>
            </a:xfrm>
            <a:custGeom>
              <a:avLst/>
              <a:gdLst>
                <a:gd name="T0" fmla="*/ 9 w 98"/>
                <a:gd name="T1" fmla="*/ 58 h 58"/>
                <a:gd name="T2" fmla="*/ 9 w 98"/>
                <a:gd name="T3" fmla="*/ 58 h 58"/>
                <a:gd name="T4" fmla="*/ 0 w 98"/>
                <a:gd name="T5" fmla="*/ 35 h 58"/>
                <a:gd name="T6" fmla="*/ 89 w 98"/>
                <a:gd name="T7" fmla="*/ 0 h 58"/>
                <a:gd name="T8" fmla="*/ 98 w 98"/>
                <a:gd name="T9" fmla="*/ 23 h 58"/>
                <a:gd name="T10" fmla="*/ 9 w 98"/>
                <a:gd name="T11" fmla="*/ 58 h 58"/>
              </a:gdLst>
              <a:ahLst/>
              <a:cxnLst>
                <a:cxn ang="0">
                  <a:pos x="T0" y="T1"/>
                </a:cxn>
                <a:cxn ang="0">
                  <a:pos x="T2" y="T3"/>
                </a:cxn>
                <a:cxn ang="0">
                  <a:pos x="T4" y="T5"/>
                </a:cxn>
                <a:cxn ang="0">
                  <a:pos x="T6" y="T7"/>
                </a:cxn>
                <a:cxn ang="0">
                  <a:pos x="T8" y="T9"/>
                </a:cxn>
                <a:cxn ang="0">
                  <a:pos x="T10" y="T11"/>
                </a:cxn>
              </a:cxnLst>
              <a:rect l="0" t="0" r="r" b="b"/>
              <a:pathLst>
                <a:path w="98" h="58">
                  <a:moveTo>
                    <a:pt x="9" y="58"/>
                  </a:moveTo>
                  <a:lnTo>
                    <a:pt x="9" y="58"/>
                  </a:lnTo>
                  <a:lnTo>
                    <a:pt x="0" y="35"/>
                  </a:lnTo>
                  <a:lnTo>
                    <a:pt x="89" y="0"/>
                  </a:lnTo>
                  <a:lnTo>
                    <a:pt x="98" y="23"/>
                  </a:lnTo>
                  <a:lnTo>
                    <a:pt x="9" y="58"/>
                  </a:lnTo>
                  <a:close/>
                </a:path>
              </a:pathLst>
            </a:custGeom>
            <a:grpFill/>
            <a:ln w="0">
              <a:noFill/>
              <a:prstDash val="solid"/>
              <a:round/>
              <a:headEnd/>
              <a:tailEnd/>
            </a:ln>
          </p:spPr>
          <p:txBody>
            <a:bodyPr/>
            <a:lstStyle/>
            <a:p>
              <a:pPr defTabSz="543689">
                <a:defRPr/>
              </a:pPr>
              <a:endParaRPr lang="zh-CN" altLang="en-US" sz="3201"/>
            </a:p>
          </p:txBody>
        </p:sp>
        <p:sp>
          <p:nvSpPr>
            <p:cNvPr id="106" name="Freeform 64"/>
            <p:cNvSpPr>
              <a:spLocks/>
            </p:cNvSpPr>
            <p:nvPr/>
          </p:nvSpPr>
          <p:spPr bwMode="auto">
            <a:xfrm>
              <a:off x="6567488" y="1036638"/>
              <a:ext cx="47625" cy="63500"/>
            </a:xfrm>
            <a:custGeom>
              <a:avLst/>
              <a:gdLst>
                <a:gd name="T0" fmla="*/ 0 w 57"/>
                <a:gd name="T1" fmla="*/ 0 h 75"/>
                <a:gd name="T2" fmla="*/ 0 w 57"/>
                <a:gd name="T3" fmla="*/ 0 h 75"/>
                <a:gd name="T4" fmla="*/ 57 w 57"/>
                <a:gd name="T5" fmla="*/ 21 h 75"/>
                <a:gd name="T6" fmla="*/ 30 w 57"/>
                <a:gd name="T7" fmla="*/ 75 h 75"/>
                <a:gd name="T8" fmla="*/ 0 w 57"/>
                <a:gd name="T9" fmla="*/ 0 h 75"/>
              </a:gdLst>
              <a:ahLst/>
              <a:cxnLst>
                <a:cxn ang="0">
                  <a:pos x="T0" y="T1"/>
                </a:cxn>
                <a:cxn ang="0">
                  <a:pos x="T2" y="T3"/>
                </a:cxn>
                <a:cxn ang="0">
                  <a:pos x="T4" y="T5"/>
                </a:cxn>
                <a:cxn ang="0">
                  <a:pos x="T6" y="T7"/>
                </a:cxn>
                <a:cxn ang="0">
                  <a:pos x="T8" y="T9"/>
                </a:cxn>
              </a:cxnLst>
              <a:rect l="0" t="0" r="r" b="b"/>
              <a:pathLst>
                <a:path w="57" h="75">
                  <a:moveTo>
                    <a:pt x="0" y="0"/>
                  </a:moveTo>
                  <a:lnTo>
                    <a:pt x="0" y="0"/>
                  </a:lnTo>
                  <a:lnTo>
                    <a:pt x="57" y="21"/>
                  </a:lnTo>
                  <a:lnTo>
                    <a:pt x="30" y="75"/>
                  </a:lnTo>
                  <a:lnTo>
                    <a:pt x="0" y="0"/>
                  </a:lnTo>
                  <a:close/>
                </a:path>
              </a:pathLst>
            </a:custGeom>
            <a:grpFill/>
            <a:ln w="0">
              <a:noFill/>
              <a:prstDash val="solid"/>
              <a:round/>
              <a:headEnd/>
              <a:tailEnd/>
            </a:ln>
          </p:spPr>
          <p:txBody>
            <a:bodyPr/>
            <a:lstStyle/>
            <a:p>
              <a:pPr defTabSz="543689">
                <a:defRPr/>
              </a:pPr>
              <a:endParaRPr lang="zh-CN" altLang="en-US" sz="3201"/>
            </a:p>
          </p:txBody>
        </p:sp>
        <p:sp>
          <p:nvSpPr>
            <p:cNvPr id="107" name="Freeform 65"/>
            <p:cNvSpPr>
              <a:spLocks/>
            </p:cNvSpPr>
            <p:nvPr/>
          </p:nvSpPr>
          <p:spPr bwMode="auto">
            <a:xfrm>
              <a:off x="6515100" y="1173163"/>
              <a:ext cx="84138" cy="50800"/>
            </a:xfrm>
            <a:custGeom>
              <a:avLst/>
              <a:gdLst>
                <a:gd name="T0" fmla="*/ 89 w 98"/>
                <a:gd name="T1" fmla="*/ 59 h 59"/>
                <a:gd name="T2" fmla="*/ 89 w 98"/>
                <a:gd name="T3" fmla="*/ 59 h 59"/>
                <a:gd name="T4" fmla="*/ 0 w 98"/>
                <a:gd name="T5" fmla="*/ 23 h 59"/>
                <a:gd name="T6" fmla="*/ 9 w 98"/>
                <a:gd name="T7" fmla="*/ 0 h 59"/>
                <a:gd name="T8" fmla="*/ 98 w 98"/>
                <a:gd name="T9" fmla="*/ 36 h 59"/>
                <a:gd name="T10" fmla="*/ 89 w 98"/>
                <a:gd name="T11" fmla="*/ 59 h 59"/>
              </a:gdLst>
              <a:ahLst/>
              <a:cxnLst>
                <a:cxn ang="0">
                  <a:pos x="T0" y="T1"/>
                </a:cxn>
                <a:cxn ang="0">
                  <a:pos x="T2" y="T3"/>
                </a:cxn>
                <a:cxn ang="0">
                  <a:pos x="T4" y="T5"/>
                </a:cxn>
                <a:cxn ang="0">
                  <a:pos x="T6" y="T7"/>
                </a:cxn>
                <a:cxn ang="0">
                  <a:pos x="T8" y="T9"/>
                </a:cxn>
                <a:cxn ang="0">
                  <a:pos x="T10" y="T11"/>
                </a:cxn>
              </a:cxnLst>
              <a:rect l="0" t="0" r="r" b="b"/>
              <a:pathLst>
                <a:path w="98" h="59">
                  <a:moveTo>
                    <a:pt x="89" y="59"/>
                  </a:moveTo>
                  <a:lnTo>
                    <a:pt x="89" y="59"/>
                  </a:lnTo>
                  <a:lnTo>
                    <a:pt x="0" y="23"/>
                  </a:lnTo>
                  <a:lnTo>
                    <a:pt x="9" y="0"/>
                  </a:lnTo>
                  <a:lnTo>
                    <a:pt x="98" y="36"/>
                  </a:lnTo>
                  <a:lnTo>
                    <a:pt x="89" y="59"/>
                  </a:lnTo>
                  <a:close/>
                </a:path>
              </a:pathLst>
            </a:custGeom>
            <a:grpFill/>
            <a:ln w="0">
              <a:noFill/>
              <a:prstDash val="solid"/>
              <a:round/>
              <a:headEnd/>
              <a:tailEnd/>
            </a:ln>
          </p:spPr>
          <p:txBody>
            <a:bodyPr/>
            <a:lstStyle/>
            <a:p>
              <a:pPr defTabSz="543689">
                <a:defRPr/>
              </a:pPr>
              <a:endParaRPr lang="zh-CN" altLang="en-US" sz="3201"/>
            </a:p>
          </p:txBody>
        </p:sp>
        <p:sp>
          <p:nvSpPr>
            <p:cNvPr id="108" name="Freeform 66"/>
            <p:cNvSpPr>
              <a:spLocks/>
            </p:cNvSpPr>
            <p:nvPr/>
          </p:nvSpPr>
          <p:spPr bwMode="auto">
            <a:xfrm>
              <a:off x="6567488" y="1174751"/>
              <a:ext cx="47625" cy="65088"/>
            </a:xfrm>
            <a:custGeom>
              <a:avLst/>
              <a:gdLst>
                <a:gd name="T0" fmla="*/ 0 w 57"/>
                <a:gd name="T1" fmla="*/ 75 h 75"/>
                <a:gd name="T2" fmla="*/ 0 w 57"/>
                <a:gd name="T3" fmla="*/ 75 h 75"/>
                <a:gd name="T4" fmla="*/ 57 w 57"/>
                <a:gd name="T5" fmla="*/ 55 h 75"/>
                <a:gd name="T6" fmla="*/ 30 w 57"/>
                <a:gd name="T7" fmla="*/ 0 h 75"/>
                <a:gd name="T8" fmla="*/ 0 w 57"/>
                <a:gd name="T9" fmla="*/ 75 h 75"/>
              </a:gdLst>
              <a:ahLst/>
              <a:cxnLst>
                <a:cxn ang="0">
                  <a:pos x="T0" y="T1"/>
                </a:cxn>
                <a:cxn ang="0">
                  <a:pos x="T2" y="T3"/>
                </a:cxn>
                <a:cxn ang="0">
                  <a:pos x="T4" y="T5"/>
                </a:cxn>
                <a:cxn ang="0">
                  <a:pos x="T6" y="T7"/>
                </a:cxn>
                <a:cxn ang="0">
                  <a:pos x="T8" y="T9"/>
                </a:cxn>
              </a:cxnLst>
              <a:rect l="0" t="0" r="r" b="b"/>
              <a:pathLst>
                <a:path w="57" h="75">
                  <a:moveTo>
                    <a:pt x="0" y="75"/>
                  </a:moveTo>
                  <a:lnTo>
                    <a:pt x="0" y="75"/>
                  </a:lnTo>
                  <a:lnTo>
                    <a:pt x="57" y="55"/>
                  </a:lnTo>
                  <a:lnTo>
                    <a:pt x="30" y="0"/>
                  </a:lnTo>
                  <a:lnTo>
                    <a:pt x="0" y="75"/>
                  </a:lnTo>
                  <a:close/>
                </a:path>
              </a:pathLst>
            </a:custGeom>
            <a:grpFill/>
            <a:ln w="0">
              <a:noFill/>
              <a:prstDash val="solid"/>
              <a:round/>
              <a:headEnd/>
              <a:tailEnd/>
            </a:ln>
          </p:spPr>
          <p:txBody>
            <a:bodyPr/>
            <a:lstStyle/>
            <a:p>
              <a:pPr defTabSz="543689">
                <a:defRPr/>
              </a:pPr>
              <a:endParaRPr lang="zh-CN" altLang="en-US" sz="3201"/>
            </a:p>
          </p:txBody>
        </p:sp>
        <p:sp>
          <p:nvSpPr>
            <p:cNvPr id="109" name="Freeform 67"/>
            <p:cNvSpPr>
              <a:spLocks/>
            </p:cNvSpPr>
            <p:nvPr/>
          </p:nvSpPr>
          <p:spPr bwMode="auto">
            <a:xfrm>
              <a:off x="6299200" y="1120776"/>
              <a:ext cx="112713" cy="33338"/>
            </a:xfrm>
            <a:custGeom>
              <a:avLst/>
              <a:gdLst>
                <a:gd name="T0" fmla="*/ 132 w 132"/>
                <a:gd name="T1" fmla="*/ 39 h 39"/>
                <a:gd name="T2" fmla="*/ 132 w 132"/>
                <a:gd name="T3" fmla="*/ 39 h 39"/>
                <a:gd name="T4" fmla="*/ 0 w 132"/>
                <a:gd name="T5" fmla="*/ 39 h 39"/>
                <a:gd name="T6" fmla="*/ 0 w 132"/>
                <a:gd name="T7" fmla="*/ 0 h 39"/>
                <a:gd name="T8" fmla="*/ 132 w 132"/>
                <a:gd name="T9" fmla="*/ 0 h 39"/>
                <a:gd name="T10" fmla="*/ 132 w 132"/>
                <a:gd name="T11" fmla="*/ 39 h 39"/>
              </a:gdLst>
              <a:ahLst/>
              <a:cxnLst>
                <a:cxn ang="0">
                  <a:pos x="T0" y="T1"/>
                </a:cxn>
                <a:cxn ang="0">
                  <a:pos x="T2" y="T3"/>
                </a:cxn>
                <a:cxn ang="0">
                  <a:pos x="T4" y="T5"/>
                </a:cxn>
                <a:cxn ang="0">
                  <a:pos x="T6" y="T7"/>
                </a:cxn>
                <a:cxn ang="0">
                  <a:pos x="T8" y="T9"/>
                </a:cxn>
                <a:cxn ang="0">
                  <a:pos x="T10" y="T11"/>
                </a:cxn>
              </a:cxnLst>
              <a:rect l="0" t="0" r="r" b="b"/>
              <a:pathLst>
                <a:path w="132" h="39">
                  <a:moveTo>
                    <a:pt x="132" y="39"/>
                  </a:moveTo>
                  <a:lnTo>
                    <a:pt x="132" y="39"/>
                  </a:lnTo>
                  <a:lnTo>
                    <a:pt x="0" y="39"/>
                  </a:lnTo>
                  <a:lnTo>
                    <a:pt x="0" y="0"/>
                  </a:lnTo>
                  <a:lnTo>
                    <a:pt x="132" y="0"/>
                  </a:lnTo>
                  <a:lnTo>
                    <a:pt x="132" y="39"/>
                  </a:lnTo>
                  <a:close/>
                </a:path>
              </a:pathLst>
            </a:custGeom>
            <a:grpFill/>
            <a:ln w="0">
              <a:noFill/>
              <a:prstDash val="solid"/>
              <a:round/>
              <a:headEnd/>
              <a:tailEnd/>
            </a:ln>
          </p:spPr>
          <p:txBody>
            <a:bodyPr/>
            <a:lstStyle/>
            <a:p>
              <a:pPr defTabSz="543689">
                <a:defRPr/>
              </a:pPr>
              <a:endParaRPr lang="zh-CN" altLang="en-US" sz="3201"/>
            </a:p>
          </p:txBody>
        </p:sp>
        <p:sp>
          <p:nvSpPr>
            <p:cNvPr id="110" name="Freeform 68"/>
            <p:cNvSpPr>
              <a:spLocks/>
            </p:cNvSpPr>
            <p:nvPr/>
          </p:nvSpPr>
          <p:spPr bwMode="auto">
            <a:xfrm>
              <a:off x="6388100" y="1087438"/>
              <a:ext cx="57150" cy="101600"/>
            </a:xfrm>
            <a:custGeom>
              <a:avLst/>
              <a:gdLst>
                <a:gd name="T0" fmla="*/ 0 w 67"/>
                <a:gd name="T1" fmla="*/ 0 h 118"/>
                <a:gd name="T2" fmla="*/ 0 w 67"/>
                <a:gd name="T3" fmla="*/ 0 h 118"/>
                <a:gd name="T4" fmla="*/ 67 w 67"/>
                <a:gd name="T5" fmla="*/ 59 h 118"/>
                <a:gd name="T6" fmla="*/ 0 w 67"/>
                <a:gd name="T7" fmla="*/ 118 h 118"/>
                <a:gd name="T8" fmla="*/ 0 w 67"/>
                <a:gd name="T9" fmla="*/ 0 h 118"/>
              </a:gdLst>
              <a:ahLst/>
              <a:cxnLst>
                <a:cxn ang="0">
                  <a:pos x="T0" y="T1"/>
                </a:cxn>
                <a:cxn ang="0">
                  <a:pos x="T2" y="T3"/>
                </a:cxn>
                <a:cxn ang="0">
                  <a:pos x="T4" y="T5"/>
                </a:cxn>
                <a:cxn ang="0">
                  <a:pos x="T6" y="T7"/>
                </a:cxn>
                <a:cxn ang="0">
                  <a:pos x="T8" y="T9"/>
                </a:cxn>
              </a:cxnLst>
              <a:rect l="0" t="0" r="r" b="b"/>
              <a:pathLst>
                <a:path w="67" h="118">
                  <a:moveTo>
                    <a:pt x="0" y="0"/>
                  </a:moveTo>
                  <a:lnTo>
                    <a:pt x="0" y="0"/>
                  </a:lnTo>
                  <a:lnTo>
                    <a:pt x="67" y="59"/>
                  </a:lnTo>
                  <a:lnTo>
                    <a:pt x="0" y="118"/>
                  </a:lnTo>
                  <a:lnTo>
                    <a:pt x="0" y="0"/>
                  </a:lnTo>
                  <a:close/>
                </a:path>
              </a:pathLst>
            </a:custGeom>
            <a:grpFill/>
            <a:ln w="0">
              <a:noFill/>
              <a:prstDash val="solid"/>
              <a:round/>
              <a:headEnd/>
              <a:tailEnd/>
            </a:ln>
          </p:spPr>
          <p:txBody>
            <a:bodyPr/>
            <a:lstStyle/>
            <a:p>
              <a:pPr defTabSz="543689">
                <a:defRPr/>
              </a:pPr>
              <a:endParaRPr lang="zh-CN" altLang="en-US" sz="3201"/>
            </a:p>
          </p:txBody>
        </p:sp>
        <p:sp>
          <p:nvSpPr>
            <p:cNvPr id="111" name="Freeform 69"/>
            <p:cNvSpPr>
              <a:spLocks/>
            </p:cNvSpPr>
            <p:nvPr/>
          </p:nvSpPr>
          <p:spPr bwMode="auto">
            <a:xfrm>
              <a:off x="6457950" y="1071563"/>
              <a:ext cx="33338" cy="131763"/>
            </a:xfrm>
            <a:custGeom>
              <a:avLst/>
              <a:gdLst>
                <a:gd name="T0" fmla="*/ 40 w 40"/>
                <a:gd name="T1" fmla="*/ 138 h 153"/>
                <a:gd name="T2" fmla="*/ 40 w 40"/>
                <a:gd name="T3" fmla="*/ 138 h 153"/>
                <a:gd name="T4" fmla="*/ 23 w 40"/>
                <a:gd name="T5" fmla="*/ 153 h 153"/>
                <a:gd name="T6" fmla="*/ 18 w 40"/>
                <a:gd name="T7" fmla="*/ 153 h 153"/>
                <a:gd name="T8" fmla="*/ 0 w 40"/>
                <a:gd name="T9" fmla="*/ 138 h 153"/>
                <a:gd name="T10" fmla="*/ 0 w 40"/>
                <a:gd name="T11" fmla="*/ 15 h 153"/>
                <a:gd name="T12" fmla="*/ 18 w 40"/>
                <a:gd name="T13" fmla="*/ 0 h 153"/>
                <a:gd name="T14" fmla="*/ 23 w 40"/>
                <a:gd name="T15" fmla="*/ 0 h 153"/>
                <a:gd name="T16" fmla="*/ 40 w 40"/>
                <a:gd name="T17" fmla="*/ 15 h 153"/>
                <a:gd name="T18" fmla="*/ 40 w 40"/>
                <a:gd name="T19" fmla="*/ 1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53">
                  <a:moveTo>
                    <a:pt x="40" y="138"/>
                  </a:moveTo>
                  <a:lnTo>
                    <a:pt x="40" y="138"/>
                  </a:lnTo>
                  <a:cubicBezTo>
                    <a:pt x="40" y="146"/>
                    <a:pt x="32" y="153"/>
                    <a:pt x="23" y="153"/>
                  </a:cubicBezTo>
                  <a:lnTo>
                    <a:pt x="18" y="153"/>
                  </a:lnTo>
                  <a:cubicBezTo>
                    <a:pt x="8" y="153"/>
                    <a:pt x="0" y="146"/>
                    <a:pt x="0" y="138"/>
                  </a:cubicBezTo>
                  <a:lnTo>
                    <a:pt x="0" y="15"/>
                  </a:lnTo>
                  <a:cubicBezTo>
                    <a:pt x="0" y="7"/>
                    <a:pt x="8" y="0"/>
                    <a:pt x="18" y="0"/>
                  </a:cubicBezTo>
                  <a:lnTo>
                    <a:pt x="23" y="0"/>
                  </a:lnTo>
                  <a:cubicBezTo>
                    <a:pt x="32" y="0"/>
                    <a:pt x="40" y="7"/>
                    <a:pt x="40" y="15"/>
                  </a:cubicBezTo>
                  <a:lnTo>
                    <a:pt x="40" y="138"/>
                  </a:lnTo>
                  <a:close/>
                </a:path>
              </a:pathLst>
            </a:custGeom>
            <a:grpFill/>
            <a:ln w="0">
              <a:noFill/>
              <a:prstDash val="solid"/>
              <a:round/>
              <a:headEnd/>
              <a:tailEnd/>
            </a:ln>
          </p:spPr>
          <p:txBody>
            <a:bodyPr/>
            <a:lstStyle/>
            <a:p>
              <a:pPr defTabSz="543689">
                <a:defRPr/>
              </a:pPr>
              <a:endParaRPr lang="zh-CN" altLang="en-US" sz="3201"/>
            </a:p>
          </p:txBody>
        </p:sp>
      </p:grpSp>
      <p:grpSp>
        <p:nvGrpSpPr>
          <p:cNvPr id="112" name="组合 19617"/>
          <p:cNvGrpSpPr/>
          <p:nvPr/>
        </p:nvGrpSpPr>
        <p:grpSpPr>
          <a:xfrm>
            <a:off x="1202343" y="1337442"/>
            <a:ext cx="663552" cy="621950"/>
            <a:chOff x="5173663" y="2378076"/>
            <a:chExt cx="506412" cy="474662"/>
          </a:xfrm>
          <a:solidFill>
            <a:srgbClr val="3C3C3B"/>
          </a:solidFill>
        </p:grpSpPr>
        <p:sp>
          <p:nvSpPr>
            <p:cNvPr id="113" name="Freeform 127"/>
            <p:cNvSpPr>
              <a:spLocks noEditPoints="1"/>
            </p:cNvSpPr>
            <p:nvPr/>
          </p:nvSpPr>
          <p:spPr bwMode="auto">
            <a:xfrm>
              <a:off x="5384800" y="2378076"/>
              <a:ext cx="212725" cy="212725"/>
            </a:xfrm>
            <a:custGeom>
              <a:avLst/>
              <a:gdLst>
                <a:gd name="T0" fmla="*/ 125 w 249"/>
                <a:gd name="T1" fmla="*/ 24 h 249"/>
                <a:gd name="T2" fmla="*/ 125 w 249"/>
                <a:gd name="T3" fmla="*/ 24 h 249"/>
                <a:gd name="T4" fmla="*/ 25 w 249"/>
                <a:gd name="T5" fmla="*/ 124 h 249"/>
                <a:gd name="T6" fmla="*/ 125 w 249"/>
                <a:gd name="T7" fmla="*/ 224 h 249"/>
                <a:gd name="T8" fmla="*/ 225 w 249"/>
                <a:gd name="T9" fmla="*/ 124 h 249"/>
                <a:gd name="T10" fmla="*/ 125 w 249"/>
                <a:gd name="T11" fmla="*/ 24 h 249"/>
                <a:gd name="T12" fmla="*/ 125 w 249"/>
                <a:gd name="T13" fmla="*/ 249 h 249"/>
                <a:gd name="T14" fmla="*/ 125 w 249"/>
                <a:gd name="T15" fmla="*/ 249 h 249"/>
                <a:gd name="T16" fmla="*/ 0 w 249"/>
                <a:gd name="T17" fmla="*/ 124 h 249"/>
                <a:gd name="T18" fmla="*/ 125 w 249"/>
                <a:gd name="T19" fmla="*/ 0 h 249"/>
                <a:gd name="T20" fmla="*/ 249 w 249"/>
                <a:gd name="T21" fmla="*/ 124 h 249"/>
                <a:gd name="T22" fmla="*/ 125 w 249"/>
                <a:gd name="T2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9">
                  <a:moveTo>
                    <a:pt x="125" y="24"/>
                  </a:moveTo>
                  <a:lnTo>
                    <a:pt x="125" y="24"/>
                  </a:lnTo>
                  <a:cubicBezTo>
                    <a:pt x="70" y="24"/>
                    <a:pt x="25" y="69"/>
                    <a:pt x="25" y="124"/>
                  </a:cubicBezTo>
                  <a:cubicBezTo>
                    <a:pt x="25" y="179"/>
                    <a:pt x="70" y="224"/>
                    <a:pt x="125" y="224"/>
                  </a:cubicBezTo>
                  <a:cubicBezTo>
                    <a:pt x="180" y="224"/>
                    <a:pt x="225" y="179"/>
                    <a:pt x="225" y="124"/>
                  </a:cubicBezTo>
                  <a:cubicBezTo>
                    <a:pt x="225" y="69"/>
                    <a:pt x="180" y="24"/>
                    <a:pt x="125" y="24"/>
                  </a:cubicBezTo>
                  <a:close/>
                  <a:moveTo>
                    <a:pt x="125" y="249"/>
                  </a:moveTo>
                  <a:lnTo>
                    <a:pt x="125" y="249"/>
                  </a:lnTo>
                  <a:cubicBezTo>
                    <a:pt x="56" y="249"/>
                    <a:pt x="0" y="193"/>
                    <a:pt x="0" y="124"/>
                  </a:cubicBezTo>
                  <a:cubicBezTo>
                    <a:pt x="0" y="56"/>
                    <a:pt x="56" y="0"/>
                    <a:pt x="125" y="0"/>
                  </a:cubicBezTo>
                  <a:cubicBezTo>
                    <a:pt x="194" y="0"/>
                    <a:pt x="249" y="56"/>
                    <a:pt x="249" y="124"/>
                  </a:cubicBezTo>
                  <a:cubicBezTo>
                    <a:pt x="249" y="193"/>
                    <a:pt x="194" y="249"/>
                    <a:pt x="125" y="249"/>
                  </a:cubicBezTo>
                  <a:close/>
                </a:path>
              </a:pathLst>
            </a:custGeom>
            <a:grpFill/>
            <a:ln w="0">
              <a:noFill/>
              <a:prstDash val="solid"/>
              <a:round/>
              <a:headEnd/>
              <a:tailEnd/>
            </a:ln>
          </p:spPr>
          <p:txBody>
            <a:bodyPr/>
            <a:lstStyle/>
            <a:p>
              <a:pPr defTabSz="543689">
                <a:defRPr/>
              </a:pPr>
              <a:endParaRPr lang="zh-CN" altLang="en-US" sz="3201"/>
            </a:p>
          </p:txBody>
        </p:sp>
        <p:sp>
          <p:nvSpPr>
            <p:cNvPr id="114" name="Freeform 128"/>
            <p:cNvSpPr>
              <a:spLocks noEditPoints="1"/>
            </p:cNvSpPr>
            <p:nvPr/>
          </p:nvSpPr>
          <p:spPr bwMode="auto">
            <a:xfrm>
              <a:off x="5189538" y="2625726"/>
              <a:ext cx="200025" cy="142875"/>
            </a:xfrm>
            <a:custGeom>
              <a:avLst/>
              <a:gdLst>
                <a:gd name="T0" fmla="*/ 19 w 235"/>
                <a:gd name="T1" fmla="*/ 147 h 167"/>
                <a:gd name="T2" fmla="*/ 19 w 235"/>
                <a:gd name="T3" fmla="*/ 147 h 167"/>
                <a:gd name="T4" fmla="*/ 215 w 235"/>
                <a:gd name="T5" fmla="*/ 147 h 167"/>
                <a:gd name="T6" fmla="*/ 215 w 235"/>
                <a:gd name="T7" fmla="*/ 19 h 167"/>
                <a:gd name="T8" fmla="*/ 19 w 235"/>
                <a:gd name="T9" fmla="*/ 19 h 167"/>
                <a:gd name="T10" fmla="*/ 19 w 235"/>
                <a:gd name="T11" fmla="*/ 147 h 167"/>
                <a:gd name="T12" fmla="*/ 225 w 235"/>
                <a:gd name="T13" fmla="*/ 167 h 167"/>
                <a:gd name="T14" fmla="*/ 225 w 235"/>
                <a:gd name="T15" fmla="*/ 167 h 167"/>
                <a:gd name="T16" fmla="*/ 9 w 235"/>
                <a:gd name="T17" fmla="*/ 167 h 167"/>
                <a:gd name="T18" fmla="*/ 0 w 235"/>
                <a:gd name="T19" fmla="*/ 157 h 167"/>
                <a:gd name="T20" fmla="*/ 0 w 235"/>
                <a:gd name="T21" fmla="*/ 10 h 167"/>
                <a:gd name="T22" fmla="*/ 9 w 235"/>
                <a:gd name="T23" fmla="*/ 0 h 167"/>
                <a:gd name="T24" fmla="*/ 225 w 235"/>
                <a:gd name="T25" fmla="*/ 0 h 167"/>
                <a:gd name="T26" fmla="*/ 235 w 235"/>
                <a:gd name="T27" fmla="*/ 10 h 167"/>
                <a:gd name="T28" fmla="*/ 235 w 235"/>
                <a:gd name="T29" fmla="*/ 157 h 167"/>
                <a:gd name="T30" fmla="*/ 225 w 235"/>
                <a:gd name="T3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5" h="167">
                  <a:moveTo>
                    <a:pt x="19" y="147"/>
                  </a:moveTo>
                  <a:lnTo>
                    <a:pt x="19" y="147"/>
                  </a:lnTo>
                  <a:lnTo>
                    <a:pt x="215" y="147"/>
                  </a:lnTo>
                  <a:lnTo>
                    <a:pt x="215" y="19"/>
                  </a:lnTo>
                  <a:lnTo>
                    <a:pt x="19" y="19"/>
                  </a:lnTo>
                  <a:lnTo>
                    <a:pt x="19" y="147"/>
                  </a:lnTo>
                  <a:close/>
                  <a:moveTo>
                    <a:pt x="225" y="167"/>
                  </a:moveTo>
                  <a:lnTo>
                    <a:pt x="225" y="167"/>
                  </a:lnTo>
                  <a:lnTo>
                    <a:pt x="9" y="167"/>
                  </a:lnTo>
                  <a:cubicBezTo>
                    <a:pt x="4" y="167"/>
                    <a:pt x="0" y="163"/>
                    <a:pt x="0" y="157"/>
                  </a:cubicBezTo>
                  <a:lnTo>
                    <a:pt x="0" y="10"/>
                  </a:lnTo>
                  <a:cubicBezTo>
                    <a:pt x="0" y="4"/>
                    <a:pt x="4" y="0"/>
                    <a:pt x="9" y="0"/>
                  </a:cubicBezTo>
                  <a:lnTo>
                    <a:pt x="225" y="0"/>
                  </a:lnTo>
                  <a:cubicBezTo>
                    <a:pt x="230" y="0"/>
                    <a:pt x="235" y="4"/>
                    <a:pt x="235" y="10"/>
                  </a:cubicBezTo>
                  <a:lnTo>
                    <a:pt x="235" y="157"/>
                  </a:lnTo>
                  <a:cubicBezTo>
                    <a:pt x="235" y="163"/>
                    <a:pt x="230" y="167"/>
                    <a:pt x="225" y="167"/>
                  </a:cubicBezTo>
                  <a:close/>
                </a:path>
              </a:pathLst>
            </a:custGeom>
            <a:grpFill/>
            <a:ln w="0">
              <a:noFill/>
              <a:prstDash val="solid"/>
              <a:round/>
              <a:headEnd/>
              <a:tailEnd/>
            </a:ln>
          </p:spPr>
          <p:txBody>
            <a:bodyPr/>
            <a:lstStyle/>
            <a:p>
              <a:pPr defTabSz="543689">
                <a:defRPr/>
              </a:pPr>
              <a:endParaRPr lang="zh-CN" altLang="en-US" sz="3201"/>
            </a:p>
          </p:txBody>
        </p:sp>
        <p:sp>
          <p:nvSpPr>
            <p:cNvPr id="115" name="Freeform 129"/>
            <p:cNvSpPr>
              <a:spLocks/>
            </p:cNvSpPr>
            <p:nvPr/>
          </p:nvSpPr>
          <p:spPr bwMode="auto">
            <a:xfrm>
              <a:off x="5173663" y="2778126"/>
              <a:ext cx="231775" cy="28575"/>
            </a:xfrm>
            <a:custGeom>
              <a:avLst/>
              <a:gdLst>
                <a:gd name="T0" fmla="*/ 244 w 272"/>
                <a:gd name="T1" fmla="*/ 0 h 34"/>
                <a:gd name="T2" fmla="*/ 244 w 272"/>
                <a:gd name="T3" fmla="*/ 0 h 34"/>
                <a:gd name="T4" fmla="*/ 19 w 272"/>
                <a:gd name="T5" fmla="*/ 0 h 34"/>
                <a:gd name="T6" fmla="*/ 0 w 272"/>
                <a:gd name="T7" fmla="*/ 18 h 34"/>
                <a:gd name="T8" fmla="*/ 0 w 272"/>
                <a:gd name="T9" fmla="*/ 34 h 34"/>
                <a:gd name="T10" fmla="*/ 272 w 272"/>
                <a:gd name="T11" fmla="*/ 34 h 34"/>
                <a:gd name="T12" fmla="*/ 272 w 272"/>
                <a:gd name="T13" fmla="*/ 18 h 34"/>
                <a:gd name="T14" fmla="*/ 244 w 272"/>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34">
                  <a:moveTo>
                    <a:pt x="244" y="0"/>
                  </a:moveTo>
                  <a:lnTo>
                    <a:pt x="244" y="0"/>
                  </a:lnTo>
                  <a:lnTo>
                    <a:pt x="19" y="0"/>
                  </a:lnTo>
                  <a:lnTo>
                    <a:pt x="0" y="18"/>
                  </a:lnTo>
                  <a:lnTo>
                    <a:pt x="0" y="34"/>
                  </a:lnTo>
                  <a:lnTo>
                    <a:pt x="272" y="34"/>
                  </a:lnTo>
                  <a:lnTo>
                    <a:pt x="272" y="18"/>
                  </a:lnTo>
                  <a:lnTo>
                    <a:pt x="244" y="0"/>
                  </a:lnTo>
                  <a:close/>
                </a:path>
              </a:pathLst>
            </a:custGeom>
            <a:grpFill/>
            <a:ln w="0">
              <a:noFill/>
              <a:prstDash val="solid"/>
              <a:round/>
              <a:headEnd/>
              <a:tailEnd/>
            </a:ln>
          </p:spPr>
          <p:txBody>
            <a:bodyPr/>
            <a:lstStyle/>
            <a:p>
              <a:pPr defTabSz="543689">
                <a:defRPr/>
              </a:pPr>
              <a:endParaRPr lang="zh-CN" altLang="en-US" sz="3201"/>
            </a:p>
          </p:txBody>
        </p:sp>
        <p:sp>
          <p:nvSpPr>
            <p:cNvPr id="116" name="Freeform 130"/>
            <p:cNvSpPr>
              <a:spLocks/>
            </p:cNvSpPr>
            <p:nvPr/>
          </p:nvSpPr>
          <p:spPr bwMode="auto">
            <a:xfrm>
              <a:off x="5305425" y="2800351"/>
              <a:ext cx="206375" cy="41275"/>
            </a:xfrm>
            <a:custGeom>
              <a:avLst/>
              <a:gdLst>
                <a:gd name="T0" fmla="*/ 241 w 241"/>
                <a:gd name="T1" fmla="*/ 48 h 48"/>
                <a:gd name="T2" fmla="*/ 241 w 241"/>
                <a:gd name="T3" fmla="*/ 48 h 48"/>
                <a:gd name="T4" fmla="*/ 12 w 241"/>
                <a:gd name="T5" fmla="*/ 48 h 48"/>
                <a:gd name="T6" fmla="*/ 0 w 241"/>
                <a:gd name="T7" fmla="*/ 36 h 48"/>
                <a:gd name="T8" fmla="*/ 0 w 241"/>
                <a:gd name="T9" fmla="*/ 0 h 48"/>
                <a:gd name="T10" fmla="*/ 25 w 241"/>
                <a:gd name="T11" fmla="*/ 0 h 48"/>
                <a:gd name="T12" fmla="*/ 25 w 241"/>
                <a:gd name="T13" fmla="*/ 24 h 48"/>
                <a:gd name="T14" fmla="*/ 241 w 241"/>
                <a:gd name="T15" fmla="*/ 24 h 48"/>
                <a:gd name="T16" fmla="*/ 241 w 241"/>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48">
                  <a:moveTo>
                    <a:pt x="241" y="48"/>
                  </a:moveTo>
                  <a:lnTo>
                    <a:pt x="241" y="48"/>
                  </a:lnTo>
                  <a:lnTo>
                    <a:pt x="12" y="48"/>
                  </a:lnTo>
                  <a:cubicBezTo>
                    <a:pt x="6" y="48"/>
                    <a:pt x="0" y="43"/>
                    <a:pt x="0" y="36"/>
                  </a:cubicBezTo>
                  <a:lnTo>
                    <a:pt x="0" y="0"/>
                  </a:lnTo>
                  <a:lnTo>
                    <a:pt x="25" y="0"/>
                  </a:lnTo>
                  <a:lnTo>
                    <a:pt x="25" y="24"/>
                  </a:lnTo>
                  <a:lnTo>
                    <a:pt x="241" y="24"/>
                  </a:lnTo>
                  <a:lnTo>
                    <a:pt x="241" y="48"/>
                  </a:lnTo>
                  <a:close/>
                </a:path>
              </a:pathLst>
            </a:custGeom>
            <a:grpFill/>
            <a:ln w="0">
              <a:noFill/>
              <a:prstDash val="solid"/>
              <a:round/>
              <a:headEnd/>
              <a:tailEnd/>
            </a:ln>
          </p:spPr>
          <p:txBody>
            <a:bodyPr/>
            <a:lstStyle/>
            <a:p>
              <a:pPr defTabSz="543689">
                <a:defRPr/>
              </a:pPr>
              <a:endParaRPr lang="zh-CN" altLang="en-US" sz="3201"/>
            </a:p>
          </p:txBody>
        </p:sp>
        <p:sp>
          <p:nvSpPr>
            <p:cNvPr id="117" name="Freeform 131"/>
            <p:cNvSpPr>
              <a:spLocks/>
            </p:cNvSpPr>
            <p:nvPr/>
          </p:nvSpPr>
          <p:spPr bwMode="auto">
            <a:xfrm>
              <a:off x="5324475" y="2584451"/>
              <a:ext cx="355600" cy="257175"/>
            </a:xfrm>
            <a:custGeom>
              <a:avLst/>
              <a:gdLst>
                <a:gd name="T0" fmla="*/ 406 w 418"/>
                <a:gd name="T1" fmla="*/ 300 h 300"/>
                <a:gd name="T2" fmla="*/ 406 w 418"/>
                <a:gd name="T3" fmla="*/ 300 h 300"/>
                <a:gd name="T4" fmla="*/ 328 w 418"/>
                <a:gd name="T5" fmla="*/ 300 h 300"/>
                <a:gd name="T6" fmla="*/ 328 w 418"/>
                <a:gd name="T7" fmla="*/ 276 h 300"/>
                <a:gd name="T8" fmla="*/ 394 w 418"/>
                <a:gd name="T9" fmla="*/ 276 h 300"/>
                <a:gd name="T10" fmla="*/ 394 w 418"/>
                <a:gd name="T11" fmla="*/ 73 h 300"/>
                <a:gd name="T12" fmla="*/ 317 w 418"/>
                <a:gd name="T13" fmla="*/ 29 h 300"/>
                <a:gd name="T14" fmla="*/ 266 w 418"/>
                <a:gd name="T15" fmla="*/ 84 h 300"/>
                <a:gd name="T16" fmla="*/ 249 w 418"/>
                <a:gd name="T17" fmla="*/ 86 h 300"/>
                <a:gd name="T18" fmla="*/ 216 w 418"/>
                <a:gd name="T19" fmla="*/ 61 h 300"/>
                <a:gd name="T20" fmla="*/ 173 w 418"/>
                <a:gd name="T21" fmla="*/ 61 h 300"/>
                <a:gd name="T22" fmla="*/ 141 w 418"/>
                <a:gd name="T23" fmla="*/ 86 h 300"/>
                <a:gd name="T24" fmla="*/ 124 w 418"/>
                <a:gd name="T25" fmla="*/ 85 h 300"/>
                <a:gd name="T26" fmla="*/ 73 w 418"/>
                <a:gd name="T27" fmla="*/ 29 h 300"/>
                <a:gd name="T28" fmla="*/ 14 w 418"/>
                <a:gd name="T29" fmla="*/ 68 h 300"/>
                <a:gd name="T30" fmla="*/ 0 w 418"/>
                <a:gd name="T31" fmla="*/ 47 h 300"/>
                <a:gd name="T32" fmla="*/ 69 w 418"/>
                <a:gd name="T33" fmla="*/ 3 h 300"/>
                <a:gd name="T34" fmla="*/ 85 w 418"/>
                <a:gd name="T35" fmla="*/ 5 h 300"/>
                <a:gd name="T36" fmla="*/ 134 w 418"/>
                <a:gd name="T37" fmla="*/ 60 h 300"/>
                <a:gd name="T38" fmla="*/ 161 w 418"/>
                <a:gd name="T39" fmla="*/ 39 h 300"/>
                <a:gd name="T40" fmla="*/ 168 w 418"/>
                <a:gd name="T41" fmla="*/ 36 h 300"/>
                <a:gd name="T42" fmla="*/ 220 w 418"/>
                <a:gd name="T43" fmla="*/ 36 h 300"/>
                <a:gd name="T44" fmla="*/ 227 w 418"/>
                <a:gd name="T45" fmla="*/ 39 h 300"/>
                <a:gd name="T46" fmla="*/ 255 w 418"/>
                <a:gd name="T47" fmla="*/ 59 h 300"/>
                <a:gd name="T48" fmla="*/ 306 w 418"/>
                <a:gd name="T49" fmla="*/ 5 h 300"/>
                <a:gd name="T50" fmla="*/ 321 w 418"/>
                <a:gd name="T51" fmla="*/ 3 h 300"/>
                <a:gd name="T52" fmla="*/ 413 w 418"/>
                <a:gd name="T53" fmla="*/ 57 h 300"/>
                <a:gd name="T54" fmla="*/ 418 w 418"/>
                <a:gd name="T55" fmla="*/ 67 h 300"/>
                <a:gd name="T56" fmla="*/ 418 w 418"/>
                <a:gd name="T57" fmla="*/ 288 h 300"/>
                <a:gd name="T58" fmla="*/ 406 w 418"/>
                <a:gd name="T59"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8" h="300">
                  <a:moveTo>
                    <a:pt x="406" y="300"/>
                  </a:moveTo>
                  <a:lnTo>
                    <a:pt x="406" y="300"/>
                  </a:lnTo>
                  <a:lnTo>
                    <a:pt x="328" y="300"/>
                  </a:lnTo>
                  <a:lnTo>
                    <a:pt x="328" y="276"/>
                  </a:lnTo>
                  <a:lnTo>
                    <a:pt x="394" y="276"/>
                  </a:lnTo>
                  <a:lnTo>
                    <a:pt x="394" y="73"/>
                  </a:lnTo>
                  <a:cubicBezTo>
                    <a:pt x="375" y="61"/>
                    <a:pt x="335" y="38"/>
                    <a:pt x="317" y="29"/>
                  </a:cubicBezTo>
                  <a:lnTo>
                    <a:pt x="266" y="84"/>
                  </a:lnTo>
                  <a:cubicBezTo>
                    <a:pt x="262" y="89"/>
                    <a:pt x="255" y="89"/>
                    <a:pt x="249" y="86"/>
                  </a:cubicBezTo>
                  <a:lnTo>
                    <a:pt x="216" y="61"/>
                  </a:lnTo>
                  <a:lnTo>
                    <a:pt x="173" y="61"/>
                  </a:lnTo>
                  <a:lnTo>
                    <a:pt x="141" y="86"/>
                  </a:lnTo>
                  <a:cubicBezTo>
                    <a:pt x="136" y="90"/>
                    <a:pt x="128" y="90"/>
                    <a:pt x="124" y="85"/>
                  </a:cubicBezTo>
                  <a:lnTo>
                    <a:pt x="73" y="29"/>
                  </a:lnTo>
                  <a:lnTo>
                    <a:pt x="14" y="68"/>
                  </a:lnTo>
                  <a:lnTo>
                    <a:pt x="0" y="47"/>
                  </a:lnTo>
                  <a:lnTo>
                    <a:pt x="69" y="3"/>
                  </a:lnTo>
                  <a:cubicBezTo>
                    <a:pt x="74" y="0"/>
                    <a:pt x="80" y="1"/>
                    <a:pt x="85" y="5"/>
                  </a:cubicBezTo>
                  <a:lnTo>
                    <a:pt x="134" y="60"/>
                  </a:lnTo>
                  <a:lnTo>
                    <a:pt x="161" y="39"/>
                  </a:lnTo>
                  <a:cubicBezTo>
                    <a:pt x="163" y="37"/>
                    <a:pt x="166" y="36"/>
                    <a:pt x="168" y="36"/>
                  </a:cubicBezTo>
                  <a:lnTo>
                    <a:pt x="220" y="36"/>
                  </a:lnTo>
                  <a:cubicBezTo>
                    <a:pt x="223" y="36"/>
                    <a:pt x="225" y="37"/>
                    <a:pt x="227" y="39"/>
                  </a:cubicBezTo>
                  <a:lnTo>
                    <a:pt x="255" y="59"/>
                  </a:lnTo>
                  <a:lnTo>
                    <a:pt x="306" y="5"/>
                  </a:lnTo>
                  <a:cubicBezTo>
                    <a:pt x="309" y="1"/>
                    <a:pt x="316" y="0"/>
                    <a:pt x="321" y="3"/>
                  </a:cubicBezTo>
                  <a:cubicBezTo>
                    <a:pt x="323" y="4"/>
                    <a:pt x="393" y="42"/>
                    <a:pt x="413" y="57"/>
                  </a:cubicBezTo>
                  <a:cubicBezTo>
                    <a:pt x="417" y="59"/>
                    <a:pt x="418" y="63"/>
                    <a:pt x="418" y="67"/>
                  </a:cubicBezTo>
                  <a:lnTo>
                    <a:pt x="418" y="288"/>
                  </a:lnTo>
                  <a:cubicBezTo>
                    <a:pt x="418" y="295"/>
                    <a:pt x="413" y="300"/>
                    <a:pt x="406" y="300"/>
                  </a:cubicBezTo>
                  <a:close/>
                </a:path>
              </a:pathLst>
            </a:custGeom>
            <a:grpFill/>
            <a:ln w="0">
              <a:noFill/>
              <a:prstDash val="solid"/>
              <a:round/>
              <a:headEnd/>
              <a:tailEnd/>
            </a:ln>
          </p:spPr>
          <p:txBody>
            <a:bodyPr/>
            <a:lstStyle/>
            <a:p>
              <a:pPr defTabSz="543689">
                <a:defRPr/>
              </a:pPr>
              <a:endParaRPr lang="zh-CN" altLang="en-US" sz="3201"/>
            </a:p>
          </p:txBody>
        </p:sp>
        <p:sp>
          <p:nvSpPr>
            <p:cNvPr id="118" name="Freeform 132"/>
            <p:cNvSpPr>
              <a:spLocks/>
            </p:cNvSpPr>
            <p:nvPr/>
          </p:nvSpPr>
          <p:spPr bwMode="auto">
            <a:xfrm>
              <a:off x="5500688" y="2808288"/>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119" name="Freeform 133"/>
            <p:cNvSpPr>
              <a:spLocks/>
            </p:cNvSpPr>
            <p:nvPr/>
          </p:nvSpPr>
          <p:spPr bwMode="auto">
            <a:xfrm>
              <a:off x="5567363" y="2808288"/>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120" name="Freeform 134"/>
            <p:cNvSpPr>
              <a:spLocks/>
            </p:cNvSpPr>
            <p:nvPr/>
          </p:nvSpPr>
          <p:spPr bwMode="auto">
            <a:xfrm>
              <a:off x="5459413" y="2625726"/>
              <a:ext cx="63500" cy="152400"/>
            </a:xfrm>
            <a:custGeom>
              <a:avLst/>
              <a:gdLst>
                <a:gd name="T0" fmla="*/ 6 w 75"/>
                <a:gd name="T1" fmla="*/ 0 h 177"/>
                <a:gd name="T2" fmla="*/ 6 w 75"/>
                <a:gd name="T3" fmla="*/ 0 h 177"/>
                <a:gd name="T4" fmla="*/ 16 w 75"/>
                <a:gd name="T5" fmla="*/ 36 h 177"/>
                <a:gd name="T6" fmla="*/ 0 w 75"/>
                <a:gd name="T7" fmla="*/ 137 h 177"/>
                <a:gd name="T8" fmla="*/ 39 w 75"/>
                <a:gd name="T9" fmla="*/ 177 h 177"/>
                <a:gd name="T10" fmla="*/ 75 w 75"/>
                <a:gd name="T11" fmla="*/ 137 h 177"/>
                <a:gd name="T12" fmla="*/ 56 w 75"/>
                <a:gd name="T13" fmla="*/ 37 h 177"/>
                <a:gd name="T14" fmla="*/ 64 w 75"/>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77">
                  <a:moveTo>
                    <a:pt x="6" y="0"/>
                  </a:moveTo>
                  <a:lnTo>
                    <a:pt x="6" y="0"/>
                  </a:lnTo>
                  <a:lnTo>
                    <a:pt x="16" y="36"/>
                  </a:lnTo>
                  <a:lnTo>
                    <a:pt x="0" y="137"/>
                  </a:lnTo>
                  <a:lnTo>
                    <a:pt x="39" y="177"/>
                  </a:lnTo>
                  <a:lnTo>
                    <a:pt x="75" y="137"/>
                  </a:lnTo>
                  <a:lnTo>
                    <a:pt x="56" y="37"/>
                  </a:lnTo>
                  <a:lnTo>
                    <a:pt x="64" y="0"/>
                  </a:lnTo>
                </a:path>
              </a:pathLst>
            </a:custGeom>
            <a:grpFill/>
            <a:ln w="0">
              <a:noFill/>
              <a:prstDash val="solid"/>
              <a:round/>
              <a:headEnd/>
              <a:tailEnd/>
            </a:ln>
          </p:spPr>
          <p:txBody>
            <a:bodyPr/>
            <a:lstStyle/>
            <a:p>
              <a:pPr defTabSz="543689">
                <a:defRPr/>
              </a:pPr>
              <a:endParaRPr lang="zh-CN" altLang="en-US" sz="3201"/>
            </a:p>
          </p:txBody>
        </p:sp>
      </p:grpSp>
      <p:sp>
        <p:nvSpPr>
          <p:cNvPr id="121" name="文本框 120"/>
          <p:cNvSpPr txBox="1"/>
          <p:nvPr/>
        </p:nvSpPr>
        <p:spPr>
          <a:xfrm>
            <a:off x="1294598" y="1961723"/>
            <a:ext cx="902155" cy="272151"/>
          </a:xfrm>
          <a:prstGeom prst="rect">
            <a:avLst/>
          </a:prstGeom>
          <a:noFill/>
        </p:spPr>
        <p:txBody>
          <a:bodyPr wrap="square" rtlCol="0">
            <a:spAutoFit/>
          </a:bodyPr>
          <a:lstStyle/>
          <a:p>
            <a:r>
              <a:rPr lang="zh-CN" altLang="en-US" sz="1200" dirty="0" smtClean="0">
                <a:latin typeface="+mn-ea"/>
                <a:ea typeface="+mn-ea"/>
              </a:rPr>
              <a:t>管理员</a:t>
            </a:r>
            <a:endParaRPr lang="zh-CN" altLang="en-US" sz="1200" dirty="0">
              <a:latin typeface="+mn-ea"/>
              <a:ea typeface="+mn-ea"/>
            </a:endParaRPr>
          </a:p>
        </p:txBody>
      </p:sp>
      <p:sp>
        <p:nvSpPr>
          <p:cNvPr id="122" name="文本框 121"/>
          <p:cNvSpPr txBox="1"/>
          <p:nvPr/>
        </p:nvSpPr>
        <p:spPr>
          <a:xfrm>
            <a:off x="1038093" y="3553153"/>
            <a:ext cx="902155" cy="302390"/>
          </a:xfrm>
          <a:prstGeom prst="rect">
            <a:avLst/>
          </a:prstGeom>
          <a:noFill/>
        </p:spPr>
        <p:txBody>
          <a:bodyPr wrap="square" rtlCol="0">
            <a:spAutoFit/>
          </a:bodyPr>
          <a:lstStyle/>
          <a:p>
            <a:r>
              <a:rPr lang="zh-CN" altLang="en-US" sz="1400" dirty="0" smtClean="0">
                <a:latin typeface="+mn-ea"/>
                <a:ea typeface="+mn-ea"/>
              </a:rPr>
              <a:t>终端接入</a:t>
            </a:r>
            <a:endParaRPr lang="zh-CN" altLang="en-US" sz="1400" dirty="0">
              <a:latin typeface="+mn-ea"/>
              <a:ea typeface="+mn-ea"/>
            </a:endParaRPr>
          </a:p>
        </p:txBody>
      </p:sp>
      <p:sp>
        <p:nvSpPr>
          <p:cNvPr id="123" name="文本框 122"/>
          <p:cNvSpPr txBox="1"/>
          <p:nvPr/>
        </p:nvSpPr>
        <p:spPr>
          <a:xfrm>
            <a:off x="2379846" y="4239690"/>
            <a:ext cx="902155" cy="272151"/>
          </a:xfrm>
          <a:prstGeom prst="rect">
            <a:avLst/>
          </a:prstGeom>
          <a:noFill/>
        </p:spPr>
        <p:txBody>
          <a:bodyPr wrap="square" rtlCol="0">
            <a:spAutoFit/>
          </a:bodyPr>
          <a:lstStyle/>
          <a:p>
            <a:r>
              <a:rPr lang="en-US" altLang="zh-CN" sz="1200" dirty="0" err="1" smtClean="0">
                <a:latin typeface="+mn-ea"/>
                <a:ea typeface="+mn-ea"/>
              </a:rPr>
              <a:t>vAG&amp;vLB</a:t>
            </a:r>
            <a:endParaRPr lang="zh-CN" altLang="en-US" sz="1200" dirty="0">
              <a:latin typeface="+mn-ea"/>
              <a:ea typeface="+mn-ea"/>
            </a:endParaRPr>
          </a:p>
        </p:txBody>
      </p:sp>
      <p:cxnSp>
        <p:nvCxnSpPr>
          <p:cNvPr id="124" name="直接连接符 123"/>
          <p:cNvCxnSpPr>
            <a:stCxn id="355" idx="3"/>
          </p:cNvCxnSpPr>
          <p:nvPr/>
        </p:nvCxnSpPr>
        <p:spPr>
          <a:xfrm>
            <a:off x="1689358" y="3994418"/>
            <a:ext cx="786343" cy="32264"/>
          </a:xfrm>
          <a:prstGeom prst="line">
            <a:avLst/>
          </a:prstGeom>
        </p:spPr>
        <p:style>
          <a:lnRef idx="1">
            <a:schemeClr val="dk1"/>
          </a:lnRef>
          <a:fillRef idx="0">
            <a:schemeClr val="dk1"/>
          </a:fillRef>
          <a:effectRef idx="0">
            <a:schemeClr val="dk1"/>
          </a:effectRef>
          <a:fontRef idx="minor">
            <a:schemeClr val="tx1"/>
          </a:fontRef>
        </p:style>
      </p:cxnSp>
      <p:cxnSp>
        <p:nvCxnSpPr>
          <p:cNvPr id="125" name="直接连接符 124"/>
          <p:cNvCxnSpPr>
            <a:stCxn id="117" idx="26"/>
            <a:endCxn id="5" idx="1"/>
          </p:cNvCxnSpPr>
          <p:nvPr/>
        </p:nvCxnSpPr>
        <p:spPr>
          <a:xfrm>
            <a:off x="1860322" y="1671881"/>
            <a:ext cx="7098133" cy="58630"/>
          </a:xfrm>
          <a:prstGeom prst="line">
            <a:avLst/>
          </a:prstGeom>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a:off x="3035555" y="4023208"/>
            <a:ext cx="531989" cy="6951"/>
          </a:xfrm>
          <a:prstGeom prst="line">
            <a:avLst/>
          </a:prstGeom>
        </p:spPr>
        <p:style>
          <a:lnRef idx="1">
            <a:schemeClr val="dk1"/>
          </a:lnRef>
          <a:fillRef idx="0">
            <a:schemeClr val="dk1"/>
          </a:fillRef>
          <a:effectRef idx="0">
            <a:schemeClr val="dk1"/>
          </a:effectRef>
          <a:fontRef idx="minor">
            <a:schemeClr val="tx1"/>
          </a:fontRef>
        </p:style>
      </p:cxnSp>
      <p:cxnSp>
        <p:nvCxnSpPr>
          <p:cNvPr id="127" name="直接连接符 126"/>
          <p:cNvCxnSpPr>
            <a:stCxn id="117" idx="28"/>
          </p:cNvCxnSpPr>
          <p:nvPr/>
        </p:nvCxnSpPr>
        <p:spPr>
          <a:xfrm>
            <a:off x="1865895" y="1931353"/>
            <a:ext cx="2362776" cy="607360"/>
          </a:xfrm>
          <a:prstGeom prst="line">
            <a:avLst/>
          </a:prstGeom>
        </p:spPr>
        <p:style>
          <a:lnRef idx="1">
            <a:schemeClr val="dk1"/>
          </a:lnRef>
          <a:fillRef idx="0">
            <a:schemeClr val="dk1"/>
          </a:fillRef>
          <a:effectRef idx="0">
            <a:schemeClr val="dk1"/>
          </a:effectRef>
          <a:fontRef idx="minor">
            <a:schemeClr val="tx1"/>
          </a:fontRef>
        </p:style>
      </p:cxnSp>
      <p:grpSp>
        <p:nvGrpSpPr>
          <p:cNvPr id="128" name="组合 18401"/>
          <p:cNvGrpSpPr/>
          <p:nvPr/>
        </p:nvGrpSpPr>
        <p:grpSpPr>
          <a:xfrm>
            <a:off x="9792905" y="3952533"/>
            <a:ext cx="297455" cy="561628"/>
            <a:chOff x="7499351" y="736601"/>
            <a:chExt cx="227013" cy="428625"/>
          </a:xfrm>
          <a:solidFill>
            <a:srgbClr val="3C3C3B"/>
          </a:solidFill>
        </p:grpSpPr>
        <p:sp>
          <p:nvSpPr>
            <p:cNvPr id="129"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3201"/>
            </a:p>
          </p:txBody>
        </p:sp>
        <p:sp>
          <p:nvSpPr>
            <p:cNvPr id="130"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131"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3201"/>
            </a:p>
          </p:txBody>
        </p:sp>
        <p:sp>
          <p:nvSpPr>
            <p:cNvPr id="132"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133"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134"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135"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136"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137"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138"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139"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140"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141"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grpSp>
      <p:grpSp>
        <p:nvGrpSpPr>
          <p:cNvPr id="142" name="组合 18401"/>
          <p:cNvGrpSpPr/>
          <p:nvPr/>
        </p:nvGrpSpPr>
        <p:grpSpPr>
          <a:xfrm>
            <a:off x="10165528" y="3952533"/>
            <a:ext cx="297455" cy="561628"/>
            <a:chOff x="7499351" y="736601"/>
            <a:chExt cx="227013" cy="428625"/>
          </a:xfrm>
          <a:solidFill>
            <a:srgbClr val="3C3C3B"/>
          </a:solidFill>
        </p:grpSpPr>
        <p:sp>
          <p:nvSpPr>
            <p:cNvPr id="143"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3201"/>
            </a:p>
          </p:txBody>
        </p:sp>
        <p:sp>
          <p:nvSpPr>
            <p:cNvPr id="144"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145"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3201"/>
            </a:p>
          </p:txBody>
        </p:sp>
        <p:sp>
          <p:nvSpPr>
            <p:cNvPr id="146"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147"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148"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149"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150"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151"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152"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153"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154"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155"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grpSp>
      <p:grpSp>
        <p:nvGrpSpPr>
          <p:cNvPr id="156" name="组合 18401"/>
          <p:cNvGrpSpPr/>
          <p:nvPr/>
        </p:nvGrpSpPr>
        <p:grpSpPr>
          <a:xfrm>
            <a:off x="10522662" y="3947265"/>
            <a:ext cx="297455" cy="561628"/>
            <a:chOff x="7499351" y="736601"/>
            <a:chExt cx="227013" cy="428625"/>
          </a:xfrm>
          <a:solidFill>
            <a:srgbClr val="3C3C3B"/>
          </a:solidFill>
        </p:grpSpPr>
        <p:sp>
          <p:nvSpPr>
            <p:cNvPr id="157"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3201"/>
            </a:p>
          </p:txBody>
        </p:sp>
        <p:sp>
          <p:nvSpPr>
            <p:cNvPr id="158"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159"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3201"/>
            </a:p>
          </p:txBody>
        </p:sp>
        <p:sp>
          <p:nvSpPr>
            <p:cNvPr id="160"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161"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162"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163"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164"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165"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166"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167"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168"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169"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grpSp>
      <p:sp>
        <p:nvSpPr>
          <p:cNvPr id="170" name="文本框 169"/>
          <p:cNvSpPr txBox="1"/>
          <p:nvPr/>
        </p:nvSpPr>
        <p:spPr>
          <a:xfrm>
            <a:off x="9827324" y="4423748"/>
            <a:ext cx="869443" cy="272151"/>
          </a:xfrm>
          <a:prstGeom prst="rect">
            <a:avLst/>
          </a:prstGeom>
          <a:noFill/>
        </p:spPr>
        <p:txBody>
          <a:bodyPr wrap="square" rtlCol="0">
            <a:spAutoFit/>
          </a:bodyPr>
          <a:lstStyle>
            <a:defPPr>
              <a:defRPr lang="zh-CN"/>
            </a:defPPr>
            <a:lvl1pPr>
              <a:defRPr sz="1200">
                <a:latin typeface="+mn-ea"/>
                <a:ea typeface="+mn-ea"/>
              </a:defRPr>
            </a:lvl1pPr>
          </a:lstStyle>
          <a:p>
            <a:r>
              <a:rPr lang="en-US" altLang="zh-CN" dirty="0"/>
              <a:t>CNA</a:t>
            </a:r>
            <a:endParaRPr lang="zh-CN" altLang="en-US" dirty="0"/>
          </a:p>
        </p:txBody>
      </p:sp>
      <p:grpSp>
        <p:nvGrpSpPr>
          <p:cNvPr id="171" name="组合 18396"/>
          <p:cNvGrpSpPr/>
          <p:nvPr/>
        </p:nvGrpSpPr>
        <p:grpSpPr>
          <a:xfrm>
            <a:off x="9174398" y="1352151"/>
            <a:ext cx="376500" cy="776631"/>
            <a:chOff x="1463676" y="588963"/>
            <a:chExt cx="274638" cy="638175"/>
          </a:xfrm>
          <a:solidFill>
            <a:srgbClr val="3C3C3B"/>
          </a:solidFill>
        </p:grpSpPr>
        <p:sp>
          <p:nvSpPr>
            <p:cNvPr id="172"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173"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174"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175"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76"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77"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78"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79"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180"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181"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182"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183"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184"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185"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186"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187"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188"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189"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190"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191"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192"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193"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194"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195"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196"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sp>
        <p:nvSpPr>
          <p:cNvPr id="197" name="文本框 196"/>
          <p:cNvSpPr txBox="1"/>
          <p:nvPr/>
        </p:nvSpPr>
        <p:spPr>
          <a:xfrm>
            <a:off x="9666344" y="1501715"/>
            <a:ext cx="1642250" cy="453585"/>
          </a:xfrm>
          <a:prstGeom prst="rect">
            <a:avLst/>
          </a:prstGeom>
          <a:noFill/>
        </p:spPr>
        <p:txBody>
          <a:bodyPr wrap="square" rtlCol="0">
            <a:spAutoFit/>
          </a:bodyPr>
          <a:lstStyle/>
          <a:p>
            <a:r>
              <a:rPr lang="en-US" altLang="zh-CN" sz="1200" dirty="0" err="1" smtClean="0">
                <a:latin typeface="+mn-ea"/>
                <a:ea typeface="+mn-ea"/>
              </a:rPr>
              <a:t>FusionSphere</a:t>
            </a:r>
            <a:r>
              <a:rPr lang="en-US" altLang="zh-CN" sz="1200" dirty="0" smtClean="0">
                <a:latin typeface="+mn-ea"/>
                <a:ea typeface="+mn-ea"/>
              </a:rPr>
              <a:t> </a:t>
            </a:r>
          </a:p>
          <a:p>
            <a:r>
              <a:rPr lang="en-US" altLang="zh-CN" sz="1200" dirty="0" smtClean="0">
                <a:latin typeface="+mn-ea"/>
                <a:ea typeface="+mn-ea"/>
              </a:rPr>
              <a:t>  </a:t>
            </a:r>
            <a:r>
              <a:rPr lang="en-US" altLang="zh-CN" sz="1200" dirty="0" err="1" smtClean="0">
                <a:latin typeface="+mn-ea"/>
                <a:ea typeface="+mn-ea"/>
              </a:rPr>
              <a:t>OpenStack</a:t>
            </a:r>
            <a:endParaRPr lang="zh-CN" altLang="en-US" sz="1200" dirty="0">
              <a:latin typeface="+mn-ea"/>
              <a:ea typeface="+mn-ea"/>
            </a:endParaRPr>
          </a:p>
        </p:txBody>
      </p:sp>
      <p:cxnSp>
        <p:nvCxnSpPr>
          <p:cNvPr id="198" name="直接连接符 197"/>
          <p:cNvCxnSpPr>
            <a:stCxn id="5" idx="2"/>
            <a:endCxn id="6" idx="1"/>
          </p:cNvCxnSpPr>
          <p:nvPr/>
        </p:nvCxnSpPr>
        <p:spPr>
          <a:xfrm>
            <a:off x="9988092" y="2196146"/>
            <a:ext cx="9533" cy="355369"/>
          </a:xfrm>
          <a:prstGeom prst="line">
            <a:avLst/>
          </a:prstGeom>
        </p:spPr>
        <p:style>
          <a:lnRef idx="1">
            <a:schemeClr val="dk1"/>
          </a:lnRef>
          <a:fillRef idx="0">
            <a:schemeClr val="dk1"/>
          </a:fillRef>
          <a:effectRef idx="0">
            <a:schemeClr val="dk1"/>
          </a:effectRef>
          <a:fontRef idx="minor">
            <a:schemeClr val="tx1"/>
          </a:fontRef>
        </p:style>
      </p:cxnSp>
      <p:grpSp>
        <p:nvGrpSpPr>
          <p:cNvPr id="199" name="组合 18396"/>
          <p:cNvGrpSpPr/>
          <p:nvPr/>
        </p:nvGrpSpPr>
        <p:grpSpPr>
          <a:xfrm>
            <a:off x="6472574" y="5047575"/>
            <a:ext cx="389767" cy="572182"/>
            <a:chOff x="1463676" y="588963"/>
            <a:chExt cx="274638" cy="638175"/>
          </a:xfrm>
          <a:solidFill>
            <a:srgbClr val="3C3C3B"/>
          </a:solidFill>
        </p:grpSpPr>
        <p:sp>
          <p:nvSpPr>
            <p:cNvPr id="200"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201"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202"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203"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204"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205"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206"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207"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208"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209"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210"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211"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212"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213"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214"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215"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216"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217"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218"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219"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220"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221"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222"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223"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224"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grpSp>
        <p:nvGrpSpPr>
          <p:cNvPr id="225" name="组合 224"/>
          <p:cNvGrpSpPr/>
          <p:nvPr/>
        </p:nvGrpSpPr>
        <p:grpSpPr>
          <a:xfrm>
            <a:off x="5809646" y="5085891"/>
            <a:ext cx="456996" cy="447638"/>
            <a:chOff x="12422188" y="4684713"/>
            <a:chExt cx="465137" cy="455612"/>
          </a:xfrm>
          <a:solidFill>
            <a:srgbClr val="484848"/>
          </a:solidFill>
        </p:grpSpPr>
        <p:sp>
          <p:nvSpPr>
            <p:cNvPr id="226" name="Freeform 12"/>
            <p:cNvSpPr>
              <a:spLocks noEditPoints="1"/>
            </p:cNvSpPr>
            <p:nvPr/>
          </p:nvSpPr>
          <p:spPr bwMode="auto">
            <a:xfrm>
              <a:off x="12485688" y="4849813"/>
              <a:ext cx="95250" cy="125412"/>
            </a:xfrm>
            <a:custGeom>
              <a:avLst/>
              <a:gdLst>
                <a:gd name="T0" fmla="*/ 4 w 36"/>
                <a:gd name="T1" fmla="*/ 48 h 48"/>
                <a:gd name="T2" fmla="*/ 27 w 36"/>
                <a:gd name="T3" fmla="*/ 48 h 48"/>
                <a:gd name="T4" fmla="*/ 36 w 36"/>
                <a:gd name="T5" fmla="*/ 39 h 48"/>
                <a:gd name="T6" fmla="*/ 36 w 36"/>
                <a:gd name="T7" fmla="*/ 10 h 48"/>
                <a:gd name="T8" fmla="*/ 27 w 36"/>
                <a:gd name="T9" fmla="*/ 0 h 48"/>
                <a:gd name="T10" fmla="*/ 4 w 36"/>
                <a:gd name="T11" fmla="*/ 0 h 48"/>
                <a:gd name="T12" fmla="*/ 0 w 36"/>
                <a:gd name="T13" fmla="*/ 0 h 48"/>
                <a:gd name="T14" fmla="*/ 0 w 36"/>
                <a:gd name="T15" fmla="*/ 4 h 48"/>
                <a:gd name="T16" fmla="*/ 0 w 36"/>
                <a:gd name="T17" fmla="*/ 44 h 48"/>
                <a:gd name="T18" fmla="*/ 0 w 36"/>
                <a:gd name="T19" fmla="*/ 48 h 48"/>
                <a:gd name="T20" fmla="*/ 4 w 36"/>
                <a:gd name="T21" fmla="*/ 48 h 48"/>
                <a:gd name="T22" fmla="*/ 4 w 36"/>
                <a:gd name="T23" fmla="*/ 4 h 48"/>
                <a:gd name="T24" fmla="*/ 27 w 36"/>
                <a:gd name="T25" fmla="*/ 4 h 48"/>
                <a:gd name="T26" fmla="*/ 32 w 36"/>
                <a:gd name="T27" fmla="*/ 10 h 48"/>
                <a:gd name="T28" fmla="*/ 32 w 36"/>
                <a:gd name="T29" fmla="*/ 39 h 48"/>
                <a:gd name="T30" fmla="*/ 27 w 36"/>
                <a:gd name="T31" fmla="*/ 44 h 48"/>
                <a:gd name="T32" fmla="*/ 4 w 36"/>
                <a:gd name="T33" fmla="*/ 44 h 48"/>
                <a:gd name="T34" fmla="*/ 4 w 36"/>
                <a:gd name="T35"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8">
                  <a:moveTo>
                    <a:pt x="4" y="48"/>
                  </a:moveTo>
                  <a:cubicBezTo>
                    <a:pt x="27" y="48"/>
                    <a:pt x="27" y="48"/>
                    <a:pt x="27" y="48"/>
                  </a:cubicBezTo>
                  <a:cubicBezTo>
                    <a:pt x="32" y="48"/>
                    <a:pt x="36" y="44"/>
                    <a:pt x="36" y="39"/>
                  </a:cubicBezTo>
                  <a:cubicBezTo>
                    <a:pt x="36" y="10"/>
                    <a:pt x="36" y="10"/>
                    <a:pt x="36" y="10"/>
                  </a:cubicBezTo>
                  <a:cubicBezTo>
                    <a:pt x="36" y="5"/>
                    <a:pt x="32" y="0"/>
                    <a:pt x="27" y="0"/>
                  </a:cubicBezTo>
                  <a:cubicBezTo>
                    <a:pt x="4" y="0"/>
                    <a:pt x="4" y="0"/>
                    <a:pt x="4" y="0"/>
                  </a:cubicBezTo>
                  <a:cubicBezTo>
                    <a:pt x="0" y="0"/>
                    <a:pt x="0" y="0"/>
                    <a:pt x="0" y="0"/>
                  </a:cubicBezTo>
                  <a:cubicBezTo>
                    <a:pt x="0" y="4"/>
                    <a:pt x="0" y="4"/>
                    <a:pt x="0" y="4"/>
                  </a:cubicBezTo>
                  <a:cubicBezTo>
                    <a:pt x="0" y="44"/>
                    <a:pt x="0" y="44"/>
                    <a:pt x="0" y="44"/>
                  </a:cubicBezTo>
                  <a:cubicBezTo>
                    <a:pt x="0" y="48"/>
                    <a:pt x="0" y="48"/>
                    <a:pt x="0" y="48"/>
                  </a:cubicBezTo>
                  <a:lnTo>
                    <a:pt x="4" y="48"/>
                  </a:lnTo>
                  <a:close/>
                  <a:moveTo>
                    <a:pt x="4" y="4"/>
                  </a:moveTo>
                  <a:cubicBezTo>
                    <a:pt x="27" y="4"/>
                    <a:pt x="27" y="4"/>
                    <a:pt x="27" y="4"/>
                  </a:cubicBezTo>
                  <a:cubicBezTo>
                    <a:pt x="30" y="4"/>
                    <a:pt x="32" y="7"/>
                    <a:pt x="32" y="10"/>
                  </a:cubicBezTo>
                  <a:cubicBezTo>
                    <a:pt x="32" y="39"/>
                    <a:pt x="32" y="39"/>
                    <a:pt x="32" y="39"/>
                  </a:cubicBezTo>
                  <a:cubicBezTo>
                    <a:pt x="32" y="42"/>
                    <a:pt x="30" y="44"/>
                    <a:pt x="27" y="44"/>
                  </a:cubicBezTo>
                  <a:cubicBezTo>
                    <a:pt x="4" y="44"/>
                    <a:pt x="4" y="44"/>
                    <a:pt x="4" y="4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27" name="Freeform 13"/>
            <p:cNvSpPr>
              <a:spLocks noEditPoints="1"/>
            </p:cNvSpPr>
            <p:nvPr/>
          </p:nvSpPr>
          <p:spPr bwMode="auto">
            <a:xfrm>
              <a:off x="12422188" y="4684713"/>
              <a:ext cx="465137" cy="455612"/>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158 w 176"/>
                <a:gd name="T11" fmla="*/ 50 h 176"/>
                <a:gd name="T12" fmla="*/ 130 w 176"/>
                <a:gd name="T13" fmla="*/ 50 h 176"/>
                <a:gd name="T14" fmla="*/ 102 w 176"/>
                <a:gd name="T15" fmla="*/ 10 h 176"/>
                <a:gd name="T16" fmla="*/ 158 w 176"/>
                <a:gd name="T17" fmla="*/ 50 h 176"/>
                <a:gd name="T18" fmla="*/ 126 w 176"/>
                <a:gd name="T19" fmla="*/ 50 h 176"/>
                <a:gd name="T20" fmla="*/ 50 w 176"/>
                <a:gd name="T21" fmla="*/ 50 h 176"/>
                <a:gd name="T22" fmla="*/ 88 w 176"/>
                <a:gd name="T23" fmla="*/ 10 h 176"/>
                <a:gd name="T24" fmla="*/ 126 w 176"/>
                <a:gd name="T25" fmla="*/ 50 h 176"/>
                <a:gd name="T26" fmla="*/ 73 w 176"/>
                <a:gd name="T27" fmla="*/ 10 h 176"/>
                <a:gd name="T28" fmla="*/ 46 w 176"/>
                <a:gd name="T29" fmla="*/ 50 h 176"/>
                <a:gd name="T30" fmla="*/ 17 w 176"/>
                <a:gd name="T31" fmla="*/ 50 h 176"/>
                <a:gd name="T32" fmla="*/ 73 w 176"/>
                <a:gd name="T33" fmla="*/ 10 h 176"/>
                <a:gd name="T34" fmla="*/ 15 w 176"/>
                <a:gd name="T35" fmla="*/ 54 h 176"/>
                <a:gd name="T36" fmla="*/ 160 w 176"/>
                <a:gd name="T37" fmla="*/ 54 h 176"/>
                <a:gd name="T38" fmla="*/ 168 w 176"/>
                <a:gd name="T39" fmla="*/ 88 h 176"/>
                <a:gd name="T40" fmla="*/ 160 w 176"/>
                <a:gd name="T41" fmla="*/ 122 h 176"/>
                <a:gd name="T42" fmla="*/ 15 w 176"/>
                <a:gd name="T43" fmla="*/ 122 h 176"/>
                <a:gd name="T44" fmla="*/ 8 w 176"/>
                <a:gd name="T45" fmla="*/ 88 h 176"/>
                <a:gd name="T46" fmla="*/ 15 w 176"/>
                <a:gd name="T47" fmla="*/ 54 h 176"/>
                <a:gd name="T48" fmla="*/ 50 w 176"/>
                <a:gd name="T49" fmla="*/ 126 h 176"/>
                <a:gd name="T50" fmla="*/ 125 w 176"/>
                <a:gd name="T51" fmla="*/ 126 h 176"/>
                <a:gd name="T52" fmla="*/ 88 w 176"/>
                <a:gd name="T53" fmla="*/ 166 h 176"/>
                <a:gd name="T54" fmla="*/ 50 w 176"/>
                <a:gd name="T55" fmla="*/ 126 h 176"/>
                <a:gd name="T56" fmla="*/ 17 w 176"/>
                <a:gd name="T57" fmla="*/ 126 h 176"/>
                <a:gd name="T58" fmla="*/ 46 w 176"/>
                <a:gd name="T59" fmla="*/ 126 h 176"/>
                <a:gd name="T60" fmla="*/ 73 w 176"/>
                <a:gd name="T61" fmla="*/ 167 h 176"/>
                <a:gd name="T62" fmla="*/ 17 w 176"/>
                <a:gd name="T63" fmla="*/ 126 h 176"/>
                <a:gd name="T64" fmla="*/ 102 w 176"/>
                <a:gd name="T65" fmla="*/ 167 h 176"/>
                <a:gd name="T66" fmla="*/ 130 w 176"/>
                <a:gd name="T67" fmla="*/ 126 h 176"/>
                <a:gd name="T68" fmla="*/ 158 w 176"/>
                <a:gd name="T69" fmla="*/ 126 h 176"/>
                <a:gd name="T70" fmla="*/ 102 w 176"/>
                <a:gd name="T71"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88" y="0"/>
                  </a:moveTo>
                  <a:cubicBezTo>
                    <a:pt x="39" y="0"/>
                    <a:pt x="0" y="40"/>
                    <a:pt x="0" y="88"/>
                  </a:cubicBezTo>
                  <a:cubicBezTo>
                    <a:pt x="0" y="137"/>
                    <a:pt x="39" y="176"/>
                    <a:pt x="88" y="176"/>
                  </a:cubicBezTo>
                  <a:cubicBezTo>
                    <a:pt x="136" y="176"/>
                    <a:pt x="176" y="137"/>
                    <a:pt x="176" y="88"/>
                  </a:cubicBezTo>
                  <a:cubicBezTo>
                    <a:pt x="176" y="40"/>
                    <a:pt x="136" y="0"/>
                    <a:pt x="88" y="0"/>
                  </a:cubicBezTo>
                  <a:close/>
                  <a:moveTo>
                    <a:pt x="158" y="50"/>
                  </a:moveTo>
                  <a:cubicBezTo>
                    <a:pt x="130" y="50"/>
                    <a:pt x="130" y="50"/>
                    <a:pt x="130" y="50"/>
                  </a:cubicBezTo>
                  <a:cubicBezTo>
                    <a:pt x="125" y="30"/>
                    <a:pt x="115" y="16"/>
                    <a:pt x="102" y="10"/>
                  </a:cubicBezTo>
                  <a:cubicBezTo>
                    <a:pt x="127" y="14"/>
                    <a:pt x="147" y="30"/>
                    <a:pt x="158" y="50"/>
                  </a:cubicBezTo>
                  <a:close/>
                  <a:moveTo>
                    <a:pt x="126" y="50"/>
                  </a:moveTo>
                  <a:cubicBezTo>
                    <a:pt x="50" y="50"/>
                    <a:pt x="50" y="50"/>
                    <a:pt x="50" y="50"/>
                  </a:cubicBezTo>
                  <a:cubicBezTo>
                    <a:pt x="57" y="25"/>
                    <a:pt x="71" y="10"/>
                    <a:pt x="88" y="10"/>
                  </a:cubicBezTo>
                  <a:cubicBezTo>
                    <a:pt x="105" y="10"/>
                    <a:pt x="119" y="25"/>
                    <a:pt x="126" y="50"/>
                  </a:cubicBezTo>
                  <a:close/>
                  <a:moveTo>
                    <a:pt x="73" y="10"/>
                  </a:moveTo>
                  <a:cubicBezTo>
                    <a:pt x="61" y="16"/>
                    <a:pt x="51" y="30"/>
                    <a:pt x="46" y="50"/>
                  </a:cubicBezTo>
                  <a:cubicBezTo>
                    <a:pt x="17" y="50"/>
                    <a:pt x="17" y="50"/>
                    <a:pt x="17" y="50"/>
                  </a:cubicBezTo>
                  <a:cubicBezTo>
                    <a:pt x="29" y="30"/>
                    <a:pt x="49" y="14"/>
                    <a:pt x="73" y="10"/>
                  </a:cubicBezTo>
                  <a:close/>
                  <a:moveTo>
                    <a:pt x="15" y="54"/>
                  </a:moveTo>
                  <a:cubicBezTo>
                    <a:pt x="160" y="54"/>
                    <a:pt x="160" y="54"/>
                    <a:pt x="160" y="54"/>
                  </a:cubicBezTo>
                  <a:cubicBezTo>
                    <a:pt x="165" y="65"/>
                    <a:pt x="168" y="76"/>
                    <a:pt x="168" y="88"/>
                  </a:cubicBezTo>
                  <a:cubicBezTo>
                    <a:pt x="168" y="101"/>
                    <a:pt x="165" y="112"/>
                    <a:pt x="160" y="122"/>
                  </a:cubicBezTo>
                  <a:cubicBezTo>
                    <a:pt x="15" y="122"/>
                    <a:pt x="15" y="122"/>
                    <a:pt x="15" y="122"/>
                  </a:cubicBezTo>
                  <a:cubicBezTo>
                    <a:pt x="11" y="112"/>
                    <a:pt x="8" y="101"/>
                    <a:pt x="8" y="88"/>
                  </a:cubicBezTo>
                  <a:cubicBezTo>
                    <a:pt x="8" y="76"/>
                    <a:pt x="11" y="65"/>
                    <a:pt x="15" y="54"/>
                  </a:cubicBezTo>
                  <a:close/>
                  <a:moveTo>
                    <a:pt x="50" y="126"/>
                  </a:moveTo>
                  <a:cubicBezTo>
                    <a:pt x="125" y="126"/>
                    <a:pt x="125" y="126"/>
                    <a:pt x="125" y="126"/>
                  </a:cubicBezTo>
                  <a:cubicBezTo>
                    <a:pt x="119" y="152"/>
                    <a:pt x="105" y="166"/>
                    <a:pt x="88" y="166"/>
                  </a:cubicBezTo>
                  <a:cubicBezTo>
                    <a:pt x="70" y="166"/>
                    <a:pt x="56" y="152"/>
                    <a:pt x="50" y="126"/>
                  </a:cubicBezTo>
                  <a:close/>
                  <a:moveTo>
                    <a:pt x="17" y="126"/>
                  </a:moveTo>
                  <a:cubicBezTo>
                    <a:pt x="46" y="126"/>
                    <a:pt x="46" y="126"/>
                    <a:pt x="46" y="126"/>
                  </a:cubicBezTo>
                  <a:cubicBezTo>
                    <a:pt x="51" y="147"/>
                    <a:pt x="60" y="161"/>
                    <a:pt x="73" y="167"/>
                  </a:cubicBezTo>
                  <a:cubicBezTo>
                    <a:pt x="49" y="163"/>
                    <a:pt x="29" y="147"/>
                    <a:pt x="17" y="126"/>
                  </a:cubicBezTo>
                  <a:close/>
                  <a:moveTo>
                    <a:pt x="102" y="167"/>
                  </a:moveTo>
                  <a:cubicBezTo>
                    <a:pt x="115" y="161"/>
                    <a:pt x="124" y="147"/>
                    <a:pt x="130" y="126"/>
                  </a:cubicBezTo>
                  <a:cubicBezTo>
                    <a:pt x="158" y="126"/>
                    <a:pt x="158" y="126"/>
                    <a:pt x="158" y="126"/>
                  </a:cubicBezTo>
                  <a:cubicBezTo>
                    <a:pt x="147" y="147"/>
                    <a:pt x="126" y="163"/>
                    <a:pt x="102"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28" name="Freeform 14"/>
            <p:cNvSpPr>
              <a:spLocks/>
            </p:cNvSpPr>
            <p:nvPr/>
          </p:nvSpPr>
          <p:spPr bwMode="auto">
            <a:xfrm>
              <a:off x="12601575" y="4849813"/>
              <a:ext cx="106362" cy="125412"/>
            </a:xfrm>
            <a:custGeom>
              <a:avLst/>
              <a:gdLst>
                <a:gd name="T0" fmla="*/ 4 w 40"/>
                <a:gd name="T1" fmla="*/ 4 h 48"/>
                <a:gd name="T2" fmla="*/ 5 w 40"/>
                <a:gd name="T3" fmla="*/ 4 h 48"/>
                <a:gd name="T4" fmla="*/ 12 w 40"/>
                <a:gd name="T5" fmla="*/ 10 h 48"/>
                <a:gd name="T6" fmla="*/ 23 w 40"/>
                <a:gd name="T7" fmla="*/ 41 h 48"/>
                <a:gd name="T8" fmla="*/ 25 w 40"/>
                <a:gd name="T9" fmla="*/ 40 h 48"/>
                <a:gd name="T10" fmla="*/ 23 w 40"/>
                <a:gd name="T11" fmla="*/ 41 h 48"/>
                <a:gd name="T12" fmla="*/ 34 w 40"/>
                <a:gd name="T13" fmla="*/ 48 h 48"/>
                <a:gd name="T14" fmla="*/ 40 w 40"/>
                <a:gd name="T15" fmla="*/ 48 h 48"/>
                <a:gd name="T16" fmla="*/ 40 w 40"/>
                <a:gd name="T17" fmla="*/ 44 h 48"/>
                <a:gd name="T18" fmla="*/ 40 w 40"/>
                <a:gd name="T19" fmla="*/ 44 h 48"/>
                <a:gd name="T20" fmla="*/ 40 w 40"/>
                <a:gd name="T21" fmla="*/ 0 h 48"/>
                <a:gd name="T22" fmla="*/ 36 w 40"/>
                <a:gd name="T23" fmla="*/ 0 h 48"/>
                <a:gd name="T24" fmla="*/ 36 w 40"/>
                <a:gd name="T25" fmla="*/ 44 h 48"/>
                <a:gd name="T26" fmla="*/ 34 w 40"/>
                <a:gd name="T27" fmla="*/ 44 h 48"/>
                <a:gd name="T28" fmla="*/ 27 w 40"/>
                <a:gd name="T29" fmla="*/ 40 h 48"/>
                <a:gd name="T30" fmla="*/ 27 w 40"/>
                <a:gd name="T31" fmla="*/ 40 h 48"/>
                <a:gd name="T32" fmla="*/ 16 w 40"/>
                <a:gd name="T33" fmla="*/ 9 h 48"/>
                <a:gd name="T34" fmla="*/ 5 w 40"/>
                <a:gd name="T35" fmla="*/ 0 h 48"/>
                <a:gd name="T36" fmla="*/ 2 w 40"/>
                <a:gd name="T37" fmla="*/ 0 h 48"/>
                <a:gd name="T38" fmla="*/ 2 w 40"/>
                <a:gd name="T39" fmla="*/ 0 h 48"/>
                <a:gd name="T40" fmla="*/ 0 w 40"/>
                <a:gd name="T41" fmla="*/ 0 h 48"/>
                <a:gd name="T42" fmla="*/ 0 w 40"/>
                <a:gd name="T43" fmla="*/ 48 h 48"/>
                <a:gd name="T44" fmla="*/ 4 w 40"/>
                <a:gd name="T45" fmla="*/ 48 h 48"/>
                <a:gd name="T46" fmla="*/ 4 w 40"/>
                <a:gd name="T4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8">
                  <a:moveTo>
                    <a:pt x="4" y="4"/>
                  </a:moveTo>
                  <a:cubicBezTo>
                    <a:pt x="5" y="4"/>
                    <a:pt x="5" y="4"/>
                    <a:pt x="5" y="4"/>
                  </a:cubicBezTo>
                  <a:cubicBezTo>
                    <a:pt x="8" y="4"/>
                    <a:pt x="11" y="6"/>
                    <a:pt x="12" y="10"/>
                  </a:cubicBezTo>
                  <a:cubicBezTo>
                    <a:pt x="23" y="41"/>
                    <a:pt x="23" y="41"/>
                    <a:pt x="23" y="41"/>
                  </a:cubicBezTo>
                  <a:cubicBezTo>
                    <a:pt x="25" y="40"/>
                    <a:pt x="25" y="40"/>
                    <a:pt x="25" y="40"/>
                  </a:cubicBezTo>
                  <a:cubicBezTo>
                    <a:pt x="23" y="41"/>
                    <a:pt x="23" y="41"/>
                    <a:pt x="23" y="41"/>
                  </a:cubicBezTo>
                  <a:cubicBezTo>
                    <a:pt x="25" y="46"/>
                    <a:pt x="28" y="48"/>
                    <a:pt x="34" y="48"/>
                  </a:cubicBezTo>
                  <a:cubicBezTo>
                    <a:pt x="40" y="48"/>
                    <a:pt x="40" y="48"/>
                    <a:pt x="40" y="48"/>
                  </a:cubicBezTo>
                  <a:cubicBezTo>
                    <a:pt x="40" y="44"/>
                    <a:pt x="40" y="44"/>
                    <a:pt x="40" y="44"/>
                  </a:cubicBezTo>
                  <a:cubicBezTo>
                    <a:pt x="40" y="44"/>
                    <a:pt x="40" y="44"/>
                    <a:pt x="40" y="44"/>
                  </a:cubicBezTo>
                  <a:cubicBezTo>
                    <a:pt x="40" y="0"/>
                    <a:pt x="40" y="0"/>
                    <a:pt x="40" y="0"/>
                  </a:cubicBezTo>
                  <a:cubicBezTo>
                    <a:pt x="36" y="0"/>
                    <a:pt x="36" y="0"/>
                    <a:pt x="36" y="0"/>
                  </a:cubicBezTo>
                  <a:cubicBezTo>
                    <a:pt x="36" y="44"/>
                    <a:pt x="36" y="44"/>
                    <a:pt x="36" y="44"/>
                  </a:cubicBezTo>
                  <a:cubicBezTo>
                    <a:pt x="34" y="44"/>
                    <a:pt x="34" y="44"/>
                    <a:pt x="34" y="44"/>
                  </a:cubicBezTo>
                  <a:cubicBezTo>
                    <a:pt x="30" y="44"/>
                    <a:pt x="28" y="43"/>
                    <a:pt x="27" y="40"/>
                  </a:cubicBezTo>
                  <a:cubicBezTo>
                    <a:pt x="27" y="40"/>
                    <a:pt x="27" y="40"/>
                    <a:pt x="27" y="40"/>
                  </a:cubicBezTo>
                  <a:cubicBezTo>
                    <a:pt x="16" y="9"/>
                    <a:pt x="16" y="9"/>
                    <a:pt x="16" y="9"/>
                  </a:cubicBezTo>
                  <a:cubicBezTo>
                    <a:pt x="15" y="7"/>
                    <a:pt x="13" y="0"/>
                    <a:pt x="5" y="0"/>
                  </a:cubicBezTo>
                  <a:cubicBezTo>
                    <a:pt x="2" y="0"/>
                    <a:pt x="2" y="0"/>
                    <a:pt x="2" y="0"/>
                  </a:cubicBezTo>
                  <a:cubicBezTo>
                    <a:pt x="2" y="0"/>
                    <a:pt x="2" y="0"/>
                    <a:pt x="2" y="0"/>
                  </a:cubicBezTo>
                  <a:cubicBezTo>
                    <a:pt x="0" y="0"/>
                    <a:pt x="0" y="0"/>
                    <a:pt x="0" y="0"/>
                  </a:cubicBezTo>
                  <a:cubicBezTo>
                    <a:pt x="0" y="48"/>
                    <a:pt x="0" y="48"/>
                    <a:pt x="0" y="48"/>
                  </a:cubicBezTo>
                  <a:cubicBezTo>
                    <a:pt x="4" y="48"/>
                    <a:pt x="4" y="48"/>
                    <a:pt x="4" y="48"/>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29" name="Freeform 15"/>
            <p:cNvSpPr>
              <a:spLocks/>
            </p:cNvSpPr>
            <p:nvPr/>
          </p:nvSpPr>
          <p:spPr bwMode="auto">
            <a:xfrm>
              <a:off x="12728575" y="4849813"/>
              <a:ext cx="95250" cy="125412"/>
            </a:xfrm>
            <a:custGeom>
              <a:avLst/>
              <a:gdLst>
                <a:gd name="T0" fmla="*/ 8 w 36"/>
                <a:gd name="T1" fmla="*/ 24 h 48"/>
                <a:gd name="T2" fmla="*/ 12 w 36"/>
                <a:gd name="T3" fmla="*/ 24 h 48"/>
                <a:gd name="T4" fmla="*/ 12 w 36"/>
                <a:gd name="T5" fmla="*/ 24 h 48"/>
                <a:gd name="T6" fmla="*/ 27 w 36"/>
                <a:gd name="T7" fmla="*/ 24 h 48"/>
                <a:gd name="T8" fmla="*/ 32 w 36"/>
                <a:gd name="T9" fmla="*/ 30 h 48"/>
                <a:gd name="T10" fmla="*/ 32 w 36"/>
                <a:gd name="T11" fmla="*/ 39 h 48"/>
                <a:gd name="T12" fmla="*/ 27 w 36"/>
                <a:gd name="T13" fmla="*/ 44 h 48"/>
                <a:gd name="T14" fmla="*/ 0 w 36"/>
                <a:gd name="T15" fmla="*/ 44 h 48"/>
                <a:gd name="T16" fmla="*/ 0 w 36"/>
                <a:gd name="T17" fmla="*/ 48 h 48"/>
                <a:gd name="T18" fmla="*/ 27 w 36"/>
                <a:gd name="T19" fmla="*/ 48 h 48"/>
                <a:gd name="T20" fmla="*/ 36 w 36"/>
                <a:gd name="T21" fmla="*/ 39 h 48"/>
                <a:gd name="T22" fmla="*/ 36 w 36"/>
                <a:gd name="T23" fmla="*/ 30 h 48"/>
                <a:gd name="T24" fmla="*/ 27 w 36"/>
                <a:gd name="T25" fmla="*/ 20 h 48"/>
                <a:gd name="T26" fmla="*/ 23 w 36"/>
                <a:gd name="T27" fmla="*/ 20 h 48"/>
                <a:gd name="T28" fmla="*/ 23 w 36"/>
                <a:gd name="T29" fmla="*/ 20 h 48"/>
                <a:gd name="T30" fmla="*/ 8 w 36"/>
                <a:gd name="T31" fmla="*/ 20 h 48"/>
                <a:gd name="T32" fmla="*/ 4 w 36"/>
                <a:gd name="T33" fmla="*/ 15 h 48"/>
                <a:gd name="T34" fmla="*/ 4 w 36"/>
                <a:gd name="T35" fmla="*/ 10 h 48"/>
                <a:gd name="T36" fmla="*/ 8 w 36"/>
                <a:gd name="T37" fmla="*/ 4 h 48"/>
                <a:gd name="T38" fmla="*/ 36 w 36"/>
                <a:gd name="T39" fmla="*/ 4 h 48"/>
                <a:gd name="T40" fmla="*/ 36 w 36"/>
                <a:gd name="T41" fmla="*/ 0 h 48"/>
                <a:gd name="T42" fmla="*/ 8 w 36"/>
                <a:gd name="T43" fmla="*/ 0 h 48"/>
                <a:gd name="T44" fmla="*/ 0 w 36"/>
                <a:gd name="T45" fmla="*/ 10 h 48"/>
                <a:gd name="T46" fmla="*/ 0 w 36"/>
                <a:gd name="T47" fmla="*/ 15 h 48"/>
                <a:gd name="T48" fmla="*/ 8 w 36"/>
                <a:gd name="T4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48">
                  <a:moveTo>
                    <a:pt x="8" y="24"/>
                  </a:moveTo>
                  <a:cubicBezTo>
                    <a:pt x="12" y="24"/>
                    <a:pt x="12" y="24"/>
                    <a:pt x="12" y="24"/>
                  </a:cubicBezTo>
                  <a:cubicBezTo>
                    <a:pt x="12" y="24"/>
                    <a:pt x="12" y="24"/>
                    <a:pt x="12" y="24"/>
                  </a:cubicBezTo>
                  <a:cubicBezTo>
                    <a:pt x="27" y="24"/>
                    <a:pt x="27" y="24"/>
                    <a:pt x="27" y="24"/>
                  </a:cubicBezTo>
                  <a:cubicBezTo>
                    <a:pt x="30" y="24"/>
                    <a:pt x="32" y="27"/>
                    <a:pt x="32" y="30"/>
                  </a:cubicBezTo>
                  <a:cubicBezTo>
                    <a:pt x="32" y="39"/>
                    <a:pt x="32" y="39"/>
                    <a:pt x="32" y="39"/>
                  </a:cubicBezTo>
                  <a:cubicBezTo>
                    <a:pt x="32" y="42"/>
                    <a:pt x="30" y="44"/>
                    <a:pt x="27" y="44"/>
                  </a:cubicBezTo>
                  <a:cubicBezTo>
                    <a:pt x="0" y="44"/>
                    <a:pt x="0" y="44"/>
                    <a:pt x="0" y="44"/>
                  </a:cubicBezTo>
                  <a:cubicBezTo>
                    <a:pt x="0" y="48"/>
                    <a:pt x="0" y="48"/>
                    <a:pt x="0" y="48"/>
                  </a:cubicBezTo>
                  <a:cubicBezTo>
                    <a:pt x="27" y="48"/>
                    <a:pt x="27" y="48"/>
                    <a:pt x="27" y="48"/>
                  </a:cubicBezTo>
                  <a:cubicBezTo>
                    <a:pt x="32" y="48"/>
                    <a:pt x="36" y="44"/>
                    <a:pt x="36" y="39"/>
                  </a:cubicBezTo>
                  <a:cubicBezTo>
                    <a:pt x="36" y="30"/>
                    <a:pt x="36" y="30"/>
                    <a:pt x="36" y="30"/>
                  </a:cubicBezTo>
                  <a:cubicBezTo>
                    <a:pt x="36" y="25"/>
                    <a:pt x="32" y="20"/>
                    <a:pt x="27" y="20"/>
                  </a:cubicBezTo>
                  <a:cubicBezTo>
                    <a:pt x="23" y="20"/>
                    <a:pt x="23" y="20"/>
                    <a:pt x="23" y="20"/>
                  </a:cubicBezTo>
                  <a:cubicBezTo>
                    <a:pt x="23" y="20"/>
                    <a:pt x="23" y="20"/>
                    <a:pt x="23" y="20"/>
                  </a:cubicBezTo>
                  <a:cubicBezTo>
                    <a:pt x="8" y="20"/>
                    <a:pt x="8" y="20"/>
                    <a:pt x="8" y="20"/>
                  </a:cubicBezTo>
                  <a:cubicBezTo>
                    <a:pt x="6" y="20"/>
                    <a:pt x="4" y="18"/>
                    <a:pt x="4" y="15"/>
                  </a:cubicBezTo>
                  <a:cubicBezTo>
                    <a:pt x="4" y="10"/>
                    <a:pt x="4" y="10"/>
                    <a:pt x="4" y="10"/>
                  </a:cubicBezTo>
                  <a:cubicBezTo>
                    <a:pt x="4" y="7"/>
                    <a:pt x="6" y="4"/>
                    <a:pt x="8" y="4"/>
                  </a:cubicBezTo>
                  <a:cubicBezTo>
                    <a:pt x="36" y="4"/>
                    <a:pt x="36" y="4"/>
                    <a:pt x="36" y="4"/>
                  </a:cubicBezTo>
                  <a:cubicBezTo>
                    <a:pt x="36" y="0"/>
                    <a:pt x="36" y="0"/>
                    <a:pt x="36" y="0"/>
                  </a:cubicBezTo>
                  <a:cubicBezTo>
                    <a:pt x="8" y="0"/>
                    <a:pt x="8" y="0"/>
                    <a:pt x="8" y="0"/>
                  </a:cubicBezTo>
                  <a:cubicBezTo>
                    <a:pt x="4" y="0"/>
                    <a:pt x="0" y="5"/>
                    <a:pt x="0" y="10"/>
                  </a:cubicBezTo>
                  <a:cubicBezTo>
                    <a:pt x="0" y="15"/>
                    <a:pt x="0" y="15"/>
                    <a:pt x="0" y="15"/>
                  </a:cubicBezTo>
                  <a:cubicBezTo>
                    <a:pt x="0" y="20"/>
                    <a:pt x="4" y="24"/>
                    <a:pt x="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230" name="文本框 229"/>
          <p:cNvSpPr txBox="1"/>
          <p:nvPr/>
        </p:nvSpPr>
        <p:spPr>
          <a:xfrm>
            <a:off x="5217919" y="5619758"/>
            <a:ext cx="477219" cy="272151"/>
          </a:xfrm>
          <a:prstGeom prst="rect">
            <a:avLst/>
          </a:prstGeom>
          <a:noFill/>
        </p:spPr>
        <p:txBody>
          <a:bodyPr wrap="square" rtlCol="0">
            <a:spAutoFit/>
          </a:bodyPr>
          <a:lstStyle>
            <a:defPPr>
              <a:defRPr lang="zh-CN"/>
            </a:defPPr>
            <a:lvl1pPr>
              <a:defRPr sz="1200">
                <a:latin typeface="+mn-ea"/>
                <a:ea typeface="+mn-ea"/>
              </a:defRPr>
            </a:lvl1pPr>
          </a:lstStyle>
          <a:p>
            <a:r>
              <a:rPr lang="en-US" altLang="zh-CN" dirty="0"/>
              <a:t>AD</a:t>
            </a:r>
            <a:endParaRPr lang="zh-CN" altLang="en-US" dirty="0"/>
          </a:p>
        </p:txBody>
      </p:sp>
      <p:sp>
        <p:nvSpPr>
          <p:cNvPr id="231" name="文本框 230"/>
          <p:cNvSpPr txBox="1"/>
          <p:nvPr/>
        </p:nvSpPr>
        <p:spPr>
          <a:xfrm>
            <a:off x="5804643" y="5636973"/>
            <a:ext cx="571502" cy="272151"/>
          </a:xfrm>
          <a:prstGeom prst="rect">
            <a:avLst/>
          </a:prstGeom>
          <a:noFill/>
        </p:spPr>
        <p:txBody>
          <a:bodyPr wrap="square" rtlCol="0">
            <a:spAutoFit/>
          </a:bodyPr>
          <a:lstStyle>
            <a:defPPr>
              <a:defRPr lang="zh-CN"/>
            </a:defPPr>
            <a:lvl1pPr>
              <a:defRPr sz="1200">
                <a:latin typeface="+mn-ea"/>
                <a:ea typeface="+mn-ea"/>
              </a:defRPr>
            </a:lvl1pPr>
          </a:lstStyle>
          <a:p>
            <a:r>
              <a:rPr lang="en-US" altLang="zh-CN" dirty="0"/>
              <a:t>DNS</a:t>
            </a:r>
            <a:endParaRPr lang="zh-CN" altLang="en-US" dirty="0"/>
          </a:p>
        </p:txBody>
      </p:sp>
      <p:sp>
        <p:nvSpPr>
          <p:cNvPr id="232" name="文本框 231"/>
          <p:cNvSpPr txBox="1"/>
          <p:nvPr/>
        </p:nvSpPr>
        <p:spPr>
          <a:xfrm>
            <a:off x="6421811" y="5638261"/>
            <a:ext cx="645014" cy="272151"/>
          </a:xfrm>
          <a:prstGeom prst="rect">
            <a:avLst/>
          </a:prstGeom>
          <a:noFill/>
        </p:spPr>
        <p:txBody>
          <a:bodyPr wrap="square" rtlCol="0">
            <a:spAutoFit/>
          </a:bodyPr>
          <a:lstStyle>
            <a:defPPr>
              <a:defRPr lang="zh-CN"/>
            </a:defPPr>
            <a:lvl1pPr>
              <a:defRPr sz="1200">
                <a:latin typeface="+mn-ea"/>
                <a:ea typeface="+mn-ea"/>
              </a:defRPr>
            </a:lvl1pPr>
          </a:lstStyle>
          <a:p>
            <a:r>
              <a:rPr lang="en-US" altLang="zh-CN" dirty="0"/>
              <a:t>DHCP</a:t>
            </a:r>
            <a:endParaRPr lang="zh-CN" altLang="en-US" dirty="0"/>
          </a:p>
        </p:txBody>
      </p:sp>
      <p:sp>
        <p:nvSpPr>
          <p:cNvPr id="233" name="文本框 232"/>
          <p:cNvSpPr txBox="1"/>
          <p:nvPr/>
        </p:nvSpPr>
        <p:spPr>
          <a:xfrm>
            <a:off x="5799203" y="5973151"/>
            <a:ext cx="1331967" cy="272151"/>
          </a:xfrm>
          <a:prstGeom prst="rect">
            <a:avLst/>
          </a:prstGeom>
          <a:noFill/>
        </p:spPr>
        <p:txBody>
          <a:bodyPr wrap="square" rtlCol="0">
            <a:spAutoFit/>
          </a:bodyPr>
          <a:lstStyle>
            <a:defPPr>
              <a:defRPr lang="zh-CN"/>
            </a:defPPr>
            <a:lvl1pPr>
              <a:defRPr sz="1200">
                <a:latin typeface="+mn-ea"/>
                <a:ea typeface="+mn-ea"/>
              </a:defRPr>
            </a:lvl1pPr>
          </a:lstStyle>
          <a:p>
            <a:r>
              <a:rPr lang="zh-CN" altLang="en-US" dirty="0"/>
              <a:t>基础服务</a:t>
            </a:r>
          </a:p>
        </p:txBody>
      </p:sp>
      <p:grpSp>
        <p:nvGrpSpPr>
          <p:cNvPr id="234" name="组合 18396"/>
          <p:cNvGrpSpPr/>
          <p:nvPr/>
        </p:nvGrpSpPr>
        <p:grpSpPr>
          <a:xfrm>
            <a:off x="6465187" y="3705676"/>
            <a:ext cx="357263" cy="605014"/>
            <a:chOff x="1463676" y="588963"/>
            <a:chExt cx="274638" cy="638175"/>
          </a:xfrm>
          <a:solidFill>
            <a:srgbClr val="3C3C3B"/>
          </a:solidFill>
        </p:grpSpPr>
        <p:sp>
          <p:nvSpPr>
            <p:cNvPr id="235"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236"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237"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238"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239"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240"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241"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242"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243"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244"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245"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246"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247"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248"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249"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250"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251"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252"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253"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254"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255"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256"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257"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258"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259"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grpSp>
        <p:nvGrpSpPr>
          <p:cNvPr id="260" name="组合 18396"/>
          <p:cNvGrpSpPr/>
          <p:nvPr/>
        </p:nvGrpSpPr>
        <p:grpSpPr>
          <a:xfrm>
            <a:off x="3567544" y="3738187"/>
            <a:ext cx="357263" cy="605014"/>
            <a:chOff x="1463676" y="588963"/>
            <a:chExt cx="274638" cy="638175"/>
          </a:xfrm>
          <a:solidFill>
            <a:srgbClr val="3C3C3B"/>
          </a:solidFill>
        </p:grpSpPr>
        <p:sp>
          <p:nvSpPr>
            <p:cNvPr id="261"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262"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263"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264"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265"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266"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267"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268"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269"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270"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271"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272"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273"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274"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275"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276"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277"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278"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279"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280"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281"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282"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283"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284"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285"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grpSp>
        <p:nvGrpSpPr>
          <p:cNvPr id="286" name="组合 18396"/>
          <p:cNvGrpSpPr/>
          <p:nvPr/>
        </p:nvGrpSpPr>
        <p:grpSpPr>
          <a:xfrm>
            <a:off x="6375913" y="2128782"/>
            <a:ext cx="357263" cy="605014"/>
            <a:chOff x="1463676" y="588963"/>
            <a:chExt cx="274638" cy="638175"/>
          </a:xfrm>
          <a:solidFill>
            <a:srgbClr val="3C3C3B"/>
          </a:solidFill>
        </p:grpSpPr>
        <p:sp>
          <p:nvSpPr>
            <p:cNvPr id="287"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288"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289"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290"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291"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292"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293"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294"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295"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296"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297"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298"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299"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300"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301"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302"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303"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304"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305"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306"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307"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308"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309"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310"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311"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grpSp>
        <p:nvGrpSpPr>
          <p:cNvPr id="312" name="组合 18396"/>
          <p:cNvGrpSpPr/>
          <p:nvPr/>
        </p:nvGrpSpPr>
        <p:grpSpPr>
          <a:xfrm>
            <a:off x="5221005" y="2952904"/>
            <a:ext cx="357263" cy="605014"/>
            <a:chOff x="1463676" y="588963"/>
            <a:chExt cx="274638" cy="638175"/>
          </a:xfrm>
          <a:solidFill>
            <a:srgbClr val="3C3C3B"/>
          </a:solidFill>
        </p:grpSpPr>
        <p:sp>
          <p:nvSpPr>
            <p:cNvPr id="313"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314"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315"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316"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317"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318"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319"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320"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321"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322"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323"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324"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325"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326"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327"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328"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329"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330"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331"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332"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333"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334"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335"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336"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337"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sp>
        <p:nvSpPr>
          <p:cNvPr id="338" name="文本框 337"/>
          <p:cNvSpPr txBox="1"/>
          <p:nvPr/>
        </p:nvSpPr>
        <p:spPr>
          <a:xfrm>
            <a:off x="5217578" y="3577484"/>
            <a:ext cx="571125" cy="272151"/>
          </a:xfrm>
          <a:prstGeom prst="rect">
            <a:avLst/>
          </a:prstGeom>
          <a:noFill/>
        </p:spPr>
        <p:txBody>
          <a:bodyPr wrap="square" rtlCol="0">
            <a:spAutoFit/>
          </a:bodyPr>
          <a:lstStyle>
            <a:defPPr>
              <a:defRPr lang="zh-CN"/>
            </a:defPPr>
            <a:lvl1pPr>
              <a:defRPr sz="1200">
                <a:latin typeface="+mn-ea"/>
                <a:ea typeface="+mn-ea"/>
              </a:defRPr>
            </a:lvl1pPr>
          </a:lstStyle>
          <a:p>
            <a:r>
              <a:rPr lang="en-US" altLang="zh-CN" dirty="0"/>
              <a:t>HDC</a:t>
            </a:r>
            <a:endParaRPr lang="zh-CN" altLang="en-US" dirty="0"/>
          </a:p>
        </p:txBody>
      </p:sp>
      <p:sp>
        <p:nvSpPr>
          <p:cNvPr id="339" name="文本框 338"/>
          <p:cNvSpPr txBox="1"/>
          <p:nvPr/>
        </p:nvSpPr>
        <p:spPr>
          <a:xfrm>
            <a:off x="4266872" y="2728913"/>
            <a:ext cx="477219" cy="272151"/>
          </a:xfrm>
          <a:prstGeom prst="rect">
            <a:avLst/>
          </a:prstGeom>
          <a:noFill/>
        </p:spPr>
        <p:txBody>
          <a:bodyPr wrap="square" rtlCol="0">
            <a:spAutoFit/>
          </a:bodyPr>
          <a:lstStyle>
            <a:defPPr>
              <a:defRPr lang="zh-CN"/>
            </a:defPPr>
            <a:lvl1pPr>
              <a:defRPr sz="1200">
                <a:latin typeface="+mn-ea"/>
                <a:ea typeface="+mn-ea"/>
              </a:defRPr>
            </a:lvl1pPr>
          </a:lstStyle>
          <a:p>
            <a:r>
              <a:rPr lang="en-US" altLang="zh-CN" dirty="0"/>
              <a:t>ITA</a:t>
            </a:r>
            <a:endParaRPr lang="zh-CN" altLang="en-US" dirty="0"/>
          </a:p>
        </p:txBody>
      </p:sp>
      <p:sp>
        <p:nvSpPr>
          <p:cNvPr id="340" name="文本框 339"/>
          <p:cNvSpPr txBox="1"/>
          <p:nvPr/>
        </p:nvSpPr>
        <p:spPr>
          <a:xfrm>
            <a:off x="3567284" y="4278001"/>
            <a:ext cx="556411" cy="272151"/>
          </a:xfrm>
          <a:prstGeom prst="rect">
            <a:avLst/>
          </a:prstGeom>
          <a:noFill/>
        </p:spPr>
        <p:txBody>
          <a:bodyPr wrap="square" rtlCol="0">
            <a:spAutoFit/>
          </a:bodyPr>
          <a:lstStyle>
            <a:defPPr>
              <a:defRPr lang="zh-CN"/>
            </a:defPPr>
            <a:lvl1pPr>
              <a:defRPr sz="1200">
                <a:latin typeface="+mn-ea"/>
                <a:ea typeface="+mn-ea"/>
              </a:defRPr>
            </a:lvl1pPr>
          </a:lstStyle>
          <a:p>
            <a:r>
              <a:rPr lang="en-US" altLang="zh-CN" dirty="0"/>
              <a:t>WI</a:t>
            </a:r>
            <a:endParaRPr lang="zh-CN" altLang="en-US" dirty="0"/>
          </a:p>
        </p:txBody>
      </p:sp>
      <p:sp>
        <p:nvSpPr>
          <p:cNvPr id="341" name="文本框 340"/>
          <p:cNvSpPr txBox="1"/>
          <p:nvPr/>
        </p:nvSpPr>
        <p:spPr>
          <a:xfrm>
            <a:off x="6097584" y="2682977"/>
            <a:ext cx="1214308" cy="272151"/>
          </a:xfrm>
          <a:prstGeom prst="rect">
            <a:avLst/>
          </a:prstGeom>
          <a:noFill/>
        </p:spPr>
        <p:txBody>
          <a:bodyPr wrap="square" rtlCol="0">
            <a:spAutoFit/>
          </a:bodyPr>
          <a:lstStyle>
            <a:defPPr>
              <a:defRPr lang="zh-CN"/>
            </a:defPPr>
            <a:lvl1pPr>
              <a:defRPr sz="1200">
                <a:latin typeface="+mn-ea"/>
                <a:ea typeface="+mn-ea"/>
              </a:defRPr>
            </a:lvl1pPr>
          </a:lstStyle>
          <a:p>
            <a:r>
              <a:rPr lang="en-US" altLang="zh-CN" dirty="0"/>
              <a:t>License/TCM</a:t>
            </a:r>
            <a:endParaRPr lang="zh-CN" altLang="en-US" dirty="0"/>
          </a:p>
        </p:txBody>
      </p:sp>
      <p:sp>
        <p:nvSpPr>
          <p:cNvPr id="342" name="文本框 341"/>
          <p:cNvSpPr txBox="1"/>
          <p:nvPr/>
        </p:nvSpPr>
        <p:spPr>
          <a:xfrm>
            <a:off x="6286166" y="4269797"/>
            <a:ext cx="922855" cy="272151"/>
          </a:xfrm>
          <a:prstGeom prst="rect">
            <a:avLst/>
          </a:prstGeom>
          <a:noFill/>
        </p:spPr>
        <p:txBody>
          <a:bodyPr wrap="square" rtlCol="0">
            <a:spAutoFit/>
          </a:bodyPr>
          <a:lstStyle>
            <a:defPPr>
              <a:defRPr lang="zh-CN"/>
            </a:defPPr>
            <a:lvl1pPr>
              <a:defRPr sz="1200">
                <a:latin typeface="+mn-ea"/>
                <a:ea typeface="+mn-ea"/>
              </a:defRPr>
            </a:lvl1pPr>
          </a:lstStyle>
          <a:p>
            <a:r>
              <a:rPr lang="en-US" altLang="zh-CN" dirty="0" err="1"/>
              <a:t>GaussDB</a:t>
            </a:r>
            <a:endParaRPr lang="zh-CN" altLang="en-US" dirty="0"/>
          </a:p>
        </p:txBody>
      </p:sp>
      <p:cxnSp>
        <p:nvCxnSpPr>
          <p:cNvPr id="343" name="直接连接符 342"/>
          <p:cNvCxnSpPr>
            <a:stCxn id="76" idx="0"/>
          </p:cNvCxnSpPr>
          <p:nvPr/>
        </p:nvCxnSpPr>
        <p:spPr>
          <a:xfrm>
            <a:off x="4589092" y="2779665"/>
            <a:ext cx="640228" cy="256347"/>
          </a:xfrm>
          <a:prstGeom prst="line">
            <a:avLst/>
          </a:prstGeom>
        </p:spPr>
        <p:style>
          <a:lnRef idx="1">
            <a:schemeClr val="dk1"/>
          </a:lnRef>
          <a:fillRef idx="0">
            <a:schemeClr val="dk1"/>
          </a:fillRef>
          <a:effectRef idx="0">
            <a:schemeClr val="dk1"/>
          </a:effectRef>
          <a:fontRef idx="minor">
            <a:schemeClr val="tx1"/>
          </a:fontRef>
        </p:style>
      </p:cxnSp>
      <p:cxnSp>
        <p:nvCxnSpPr>
          <p:cNvPr id="344" name="直接连接符 343"/>
          <p:cNvCxnSpPr>
            <a:stCxn id="315" idx="10"/>
          </p:cNvCxnSpPr>
          <p:nvPr/>
        </p:nvCxnSpPr>
        <p:spPr>
          <a:xfrm>
            <a:off x="5578268" y="3537682"/>
            <a:ext cx="895532" cy="520936"/>
          </a:xfrm>
          <a:prstGeom prst="line">
            <a:avLst/>
          </a:prstGeom>
        </p:spPr>
        <p:style>
          <a:lnRef idx="1">
            <a:schemeClr val="dk1"/>
          </a:lnRef>
          <a:fillRef idx="0">
            <a:schemeClr val="dk1"/>
          </a:fillRef>
          <a:effectRef idx="0">
            <a:schemeClr val="dk1"/>
          </a:effectRef>
          <a:fontRef idx="minor">
            <a:schemeClr val="tx1"/>
          </a:fontRef>
        </p:style>
      </p:cxnSp>
      <p:cxnSp>
        <p:nvCxnSpPr>
          <p:cNvPr id="345" name="直接连接符 344"/>
          <p:cNvCxnSpPr>
            <a:endCxn id="313" idx="8"/>
          </p:cNvCxnSpPr>
          <p:nvPr/>
        </p:nvCxnSpPr>
        <p:spPr>
          <a:xfrm flipV="1">
            <a:off x="3916244" y="3544961"/>
            <a:ext cx="1390995" cy="485198"/>
          </a:xfrm>
          <a:prstGeom prst="line">
            <a:avLst/>
          </a:prstGeom>
        </p:spPr>
        <p:style>
          <a:lnRef idx="1">
            <a:schemeClr val="dk1"/>
          </a:lnRef>
          <a:fillRef idx="0">
            <a:schemeClr val="dk1"/>
          </a:fillRef>
          <a:effectRef idx="0">
            <a:schemeClr val="dk1"/>
          </a:effectRef>
          <a:fontRef idx="minor">
            <a:schemeClr val="tx1"/>
          </a:fontRef>
        </p:style>
      </p:cxnSp>
      <p:cxnSp>
        <p:nvCxnSpPr>
          <p:cNvPr id="346" name="直接连接符 345"/>
          <p:cNvCxnSpPr/>
          <p:nvPr/>
        </p:nvCxnSpPr>
        <p:spPr>
          <a:xfrm flipV="1">
            <a:off x="5565769" y="2463459"/>
            <a:ext cx="822535" cy="512549"/>
          </a:xfrm>
          <a:prstGeom prst="line">
            <a:avLst/>
          </a:prstGeom>
        </p:spPr>
        <p:style>
          <a:lnRef idx="1">
            <a:schemeClr val="dk1"/>
          </a:lnRef>
          <a:fillRef idx="0">
            <a:schemeClr val="dk1"/>
          </a:fillRef>
          <a:effectRef idx="0">
            <a:schemeClr val="dk1"/>
          </a:effectRef>
          <a:fontRef idx="minor">
            <a:schemeClr val="tx1"/>
          </a:fontRef>
        </p:style>
      </p:cxnSp>
      <p:cxnSp>
        <p:nvCxnSpPr>
          <p:cNvPr id="347" name="直接连接符 346"/>
          <p:cNvCxnSpPr/>
          <p:nvPr/>
        </p:nvCxnSpPr>
        <p:spPr>
          <a:xfrm>
            <a:off x="5578268" y="3244876"/>
            <a:ext cx="3307910" cy="8277"/>
          </a:xfrm>
          <a:prstGeom prst="line">
            <a:avLst/>
          </a:prstGeom>
        </p:spPr>
        <p:style>
          <a:lnRef idx="1">
            <a:schemeClr val="dk1"/>
          </a:lnRef>
          <a:fillRef idx="0">
            <a:schemeClr val="dk1"/>
          </a:fillRef>
          <a:effectRef idx="0">
            <a:schemeClr val="dk1"/>
          </a:effectRef>
          <a:fontRef idx="minor">
            <a:schemeClr val="tx1"/>
          </a:fontRef>
        </p:style>
      </p:cxnSp>
      <p:cxnSp>
        <p:nvCxnSpPr>
          <p:cNvPr id="348" name="直接连接符 347"/>
          <p:cNvCxnSpPr/>
          <p:nvPr/>
        </p:nvCxnSpPr>
        <p:spPr>
          <a:xfrm flipH="1">
            <a:off x="2101201" y="1284634"/>
            <a:ext cx="7745" cy="363453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49" name="直接连接符 348"/>
          <p:cNvCxnSpPr/>
          <p:nvPr/>
        </p:nvCxnSpPr>
        <p:spPr>
          <a:xfrm flipH="1">
            <a:off x="4141194" y="1307620"/>
            <a:ext cx="7745" cy="363453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50" name="直接连接符 349"/>
          <p:cNvCxnSpPr/>
          <p:nvPr/>
        </p:nvCxnSpPr>
        <p:spPr>
          <a:xfrm flipH="1">
            <a:off x="7778108" y="1358009"/>
            <a:ext cx="10527" cy="3430702"/>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51" name="文本框 350"/>
          <p:cNvSpPr txBox="1"/>
          <p:nvPr/>
        </p:nvSpPr>
        <p:spPr>
          <a:xfrm>
            <a:off x="5269360" y="1303372"/>
            <a:ext cx="1649102" cy="332629"/>
          </a:xfrm>
          <a:prstGeom prst="rect">
            <a:avLst/>
          </a:prstGeom>
          <a:solidFill>
            <a:srgbClr val="00B0F0"/>
          </a:solidFill>
        </p:spPr>
        <p:txBody>
          <a:bodyPr wrap="square" rtlCol="0">
            <a:spAutoFit/>
          </a:bodyPr>
          <a:lstStyle/>
          <a:p>
            <a:r>
              <a:rPr lang="zh-CN" altLang="en-US" sz="1600" dirty="0" smtClean="0">
                <a:latin typeface="+mn-ea"/>
                <a:ea typeface="+mn-ea"/>
              </a:rPr>
              <a:t>虚拟桌面管理层</a:t>
            </a:r>
            <a:endParaRPr lang="en-US" altLang="zh-CN" sz="1600" dirty="0" smtClean="0">
              <a:latin typeface="+mn-ea"/>
              <a:ea typeface="+mn-ea"/>
            </a:endParaRPr>
          </a:p>
        </p:txBody>
      </p:sp>
      <p:sp>
        <p:nvSpPr>
          <p:cNvPr id="352" name="文本框 351"/>
          <p:cNvSpPr txBox="1"/>
          <p:nvPr/>
        </p:nvSpPr>
        <p:spPr>
          <a:xfrm>
            <a:off x="2264172" y="1278950"/>
            <a:ext cx="1789215" cy="332629"/>
          </a:xfrm>
          <a:prstGeom prst="rect">
            <a:avLst/>
          </a:prstGeom>
          <a:solidFill>
            <a:srgbClr val="00B0F0"/>
          </a:solidFill>
        </p:spPr>
        <p:txBody>
          <a:bodyPr wrap="square" rtlCol="0">
            <a:spAutoFit/>
          </a:bodyPr>
          <a:lstStyle/>
          <a:p>
            <a:r>
              <a:rPr lang="zh-CN" altLang="en-US" sz="1600" dirty="0" smtClean="0">
                <a:latin typeface="+mn-ea"/>
                <a:ea typeface="+mn-ea"/>
              </a:rPr>
              <a:t>接入和</a:t>
            </a:r>
            <a:r>
              <a:rPr lang="zh-CN" altLang="en-US" sz="1600" dirty="0">
                <a:latin typeface="+mn-ea"/>
                <a:ea typeface="+mn-ea"/>
              </a:rPr>
              <a:t>访问</a:t>
            </a:r>
            <a:r>
              <a:rPr lang="zh-CN" altLang="en-US" sz="1600" dirty="0" smtClean="0">
                <a:latin typeface="+mn-ea"/>
                <a:ea typeface="+mn-ea"/>
              </a:rPr>
              <a:t>控制层</a:t>
            </a:r>
            <a:endParaRPr lang="zh-CN" altLang="en-US" sz="1600" dirty="0">
              <a:latin typeface="+mn-ea"/>
              <a:ea typeface="+mn-ea"/>
            </a:endParaRPr>
          </a:p>
        </p:txBody>
      </p:sp>
      <p:grpSp>
        <p:nvGrpSpPr>
          <p:cNvPr id="353" name="组合 142"/>
          <p:cNvGrpSpPr/>
          <p:nvPr/>
        </p:nvGrpSpPr>
        <p:grpSpPr>
          <a:xfrm>
            <a:off x="1009488" y="3815542"/>
            <a:ext cx="780929" cy="512245"/>
            <a:chOff x="7089459" y="3598864"/>
            <a:chExt cx="134937" cy="100014"/>
          </a:xfrm>
        </p:grpSpPr>
        <p:sp>
          <p:nvSpPr>
            <p:cNvPr id="354"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355"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356"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357"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sp>
        <p:nvSpPr>
          <p:cNvPr id="358" name="文本框 357"/>
          <p:cNvSpPr txBox="1"/>
          <p:nvPr/>
        </p:nvSpPr>
        <p:spPr>
          <a:xfrm>
            <a:off x="931216" y="3239929"/>
            <a:ext cx="1122488" cy="302390"/>
          </a:xfrm>
          <a:prstGeom prst="rect">
            <a:avLst/>
          </a:prstGeom>
          <a:noFill/>
        </p:spPr>
        <p:txBody>
          <a:bodyPr wrap="square" rtlCol="0">
            <a:spAutoFit/>
          </a:bodyPr>
          <a:lstStyle/>
          <a:p>
            <a:r>
              <a:rPr lang="en-US" altLang="zh-CN" sz="1400" dirty="0" err="1" smtClean="0">
                <a:latin typeface="+mn-ea"/>
                <a:ea typeface="+mn-ea"/>
              </a:rPr>
              <a:t>HDPClient</a:t>
            </a:r>
            <a:endParaRPr lang="zh-CN" altLang="en-US" sz="1400" dirty="0">
              <a:latin typeface="+mn-ea"/>
              <a:ea typeface="+mn-ea"/>
            </a:endParaRPr>
          </a:p>
        </p:txBody>
      </p:sp>
      <p:cxnSp>
        <p:nvCxnSpPr>
          <p:cNvPr id="359" name="直接箭头连接符 358"/>
          <p:cNvCxnSpPr>
            <a:endCxn id="41" idx="1"/>
          </p:cNvCxnSpPr>
          <p:nvPr/>
        </p:nvCxnSpPr>
        <p:spPr>
          <a:xfrm>
            <a:off x="1934925" y="3434294"/>
            <a:ext cx="7652237" cy="8720"/>
          </a:xfrm>
          <a:prstGeom prst="straightConnector1">
            <a:avLst/>
          </a:prstGeom>
          <a:ln>
            <a:solidFill>
              <a:srgbClr val="FF0909"/>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360" name="文本框 359"/>
          <p:cNvSpPr txBox="1"/>
          <p:nvPr/>
        </p:nvSpPr>
        <p:spPr>
          <a:xfrm>
            <a:off x="2755226" y="3253463"/>
            <a:ext cx="616801" cy="302390"/>
          </a:xfrm>
          <a:prstGeom prst="rect">
            <a:avLst/>
          </a:prstGeom>
          <a:solidFill>
            <a:schemeClr val="bg1"/>
          </a:solidFill>
        </p:spPr>
        <p:txBody>
          <a:bodyPr wrap="square" rtlCol="0">
            <a:spAutoFit/>
          </a:bodyPr>
          <a:lstStyle/>
          <a:p>
            <a:r>
              <a:rPr lang="en-US" altLang="zh-CN" sz="1400" b="1" dirty="0" smtClean="0">
                <a:solidFill>
                  <a:srgbClr val="C00909"/>
                </a:solidFill>
                <a:latin typeface="+mn-ea"/>
                <a:ea typeface="+mn-ea"/>
              </a:rPr>
              <a:t>HDP</a:t>
            </a:r>
            <a:endParaRPr lang="zh-CN" altLang="en-US" sz="1400" b="1" dirty="0">
              <a:solidFill>
                <a:srgbClr val="C00909"/>
              </a:solidFill>
              <a:latin typeface="+mn-ea"/>
              <a:ea typeface="+mn-ea"/>
            </a:endParaRPr>
          </a:p>
        </p:txBody>
      </p:sp>
    </p:spTree>
    <p:extLst>
      <p:ext uri="{BB962C8B-B14F-4D97-AF65-F5344CB8AC3E}">
        <p14:creationId xmlns:p14="http://schemas.microsoft.com/office/powerpoint/2010/main" val="31958106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AD</a:t>
            </a:r>
            <a:r>
              <a:rPr lang="zh-CN" altLang="en-US" dirty="0" smtClean="0"/>
              <a:t>典型桌面应用</a:t>
            </a:r>
            <a:endParaRPr lang="zh-CN" altLang="en-US" dirty="0"/>
          </a:p>
        </p:txBody>
      </p:sp>
      <p:sp>
        <p:nvSpPr>
          <p:cNvPr id="6" name="文本占位符 5"/>
          <p:cNvSpPr>
            <a:spLocks noGrp="1"/>
          </p:cNvSpPr>
          <p:nvPr>
            <p:ph type="body" sz="quarter" idx="10"/>
          </p:nvPr>
        </p:nvSpPr>
        <p:spPr/>
        <p:txBody>
          <a:bodyPr/>
          <a:lstStyle/>
          <a:p>
            <a:r>
              <a:rPr lang="en-US" altLang="zh-CN" sz="1800" dirty="0"/>
              <a:t>1</a:t>
            </a:r>
            <a:r>
              <a:rPr lang="zh-CN" altLang="en-US" sz="1800" dirty="0"/>
              <a:t>、用户按域中的用户名来登录桌面。</a:t>
            </a:r>
          </a:p>
          <a:p>
            <a:r>
              <a:rPr lang="en-US" altLang="zh-CN" sz="1800" dirty="0"/>
              <a:t>2</a:t>
            </a:r>
            <a:r>
              <a:rPr lang="zh-CN" altLang="en-US" sz="1800" dirty="0"/>
              <a:t>、</a:t>
            </a:r>
            <a:r>
              <a:rPr lang="en-US" altLang="zh-CN" sz="1800" dirty="0"/>
              <a:t>HDC</a:t>
            </a:r>
            <a:r>
              <a:rPr lang="zh-CN" altLang="en-US" sz="1800" dirty="0"/>
              <a:t>向</a:t>
            </a:r>
            <a:r>
              <a:rPr lang="en-US" altLang="zh-CN" sz="1800" dirty="0"/>
              <a:t>AD</a:t>
            </a:r>
            <a:r>
              <a:rPr lang="zh-CN" altLang="en-US" sz="1800" dirty="0"/>
              <a:t>进行用户信息认证。</a:t>
            </a:r>
          </a:p>
          <a:p>
            <a:r>
              <a:rPr lang="en-US" altLang="zh-CN" sz="1800" dirty="0"/>
              <a:t>3</a:t>
            </a:r>
            <a:r>
              <a:rPr lang="zh-CN" altLang="en-US" sz="1800" dirty="0"/>
              <a:t>、用户虚拟机向域控同步域信息。</a:t>
            </a:r>
          </a:p>
          <a:p>
            <a:endParaRPr lang="zh-CN" altLang="en-US" dirty="0">
              <a:effectLst/>
            </a:endParaRPr>
          </a:p>
        </p:txBody>
      </p:sp>
      <p:sp>
        <p:nvSpPr>
          <p:cNvPr id="5" name="矩形 4"/>
          <p:cNvSpPr/>
          <p:nvPr/>
        </p:nvSpPr>
        <p:spPr>
          <a:xfrm>
            <a:off x="1198503" y="2620539"/>
            <a:ext cx="1776617" cy="3755740"/>
          </a:xfrm>
          <a:prstGeom prst="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latin typeface="+mn-ea"/>
            </a:endParaRPr>
          </a:p>
        </p:txBody>
      </p:sp>
      <p:sp>
        <p:nvSpPr>
          <p:cNvPr id="7" name="矩形 6"/>
          <p:cNvSpPr/>
          <p:nvPr/>
        </p:nvSpPr>
        <p:spPr>
          <a:xfrm>
            <a:off x="3086709" y="4358914"/>
            <a:ext cx="4513618" cy="2020255"/>
          </a:xfrm>
          <a:prstGeom prst="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latin typeface="+mn-ea"/>
            </a:endParaRPr>
          </a:p>
        </p:txBody>
      </p:sp>
      <p:sp>
        <p:nvSpPr>
          <p:cNvPr id="8" name="矩形 7"/>
          <p:cNvSpPr/>
          <p:nvPr/>
        </p:nvSpPr>
        <p:spPr>
          <a:xfrm>
            <a:off x="7680176" y="2620539"/>
            <a:ext cx="3113208" cy="3763641"/>
          </a:xfrm>
          <a:prstGeom prst="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latin typeface="+mn-ea"/>
            </a:endParaRPr>
          </a:p>
        </p:txBody>
      </p:sp>
      <p:sp>
        <p:nvSpPr>
          <p:cNvPr id="9" name="矩形 8"/>
          <p:cNvSpPr/>
          <p:nvPr/>
        </p:nvSpPr>
        <p:spPr>
          <a:xfrm>
            <a:off x="3045766" y="2616784"/>
            <a:ext cx="4531220" cy="1185834"/>
          </a:xfrm>
          <a:prstGeom prst="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latin typeface="+mn-ea"/>
            </a:endParaRPr>
          </a:p>
        </p:txBody>
      </p:sp>
      <p:sp>
        <p:nvSpPr>
          <p:cNvPr id="10" name="Freeform 8"/>
          <p:cNvSpPr>
            <a:spLocks noEditPoints="1"/>
          </p:cNvSpPr>
          <p:nvPr/>
        </p:nvSpPr>
        <p:spPr bwMode="auto">
          <a:xfrm>
            <a:off x="7791123" y="3698045"/>
            <a:ext cx="2908453" cy="2277047"/>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4"/>
                  <a:pt x="109" y="0"/>
                  <a:pt x="88" y="0"/>
                </a:cubicBezTo>
                <a:cubicBezTo>
                  <a:pt x="67" y="0"/>
                  <a:pt x="49" y="14"/>
                  <a:pt x="43" y="32"/>
                </a:cubicBezTo>
                <a:cubicBezTo>
                  <a:pt x="19" y="35"/>
                  <a:pt x="0" y="55"/>
                  <a:pt x="0" y="80"/>
                </a:cubicBezTo>
                <a:cubicBezTo>
                  <a:pt x="0" y="107"/>
                  <a:pt x="22" y="128"/>
                  <a:pt x="48" y="128"/>
                </a:cubicBezTo>
                <a:cubicBezTo>
                  <a:pt x="128" y="128"/>
                  <a:pt x="128" y="128"/>
                  <a:pt x="128" y="128"/>
                </a:cubicBezTo>
                <a:cubicBezTo>
                  <a:pt x="155" y="128"/>
                  <a:pt x="176" y="107"/>
                  <a:pt x="176" y="80"/>
                </a:cubicBezTo>
                <a:cubicBezTo>
                  <a:pt x="176" y="55"/>
                  <a:pt x="157" y="35"/>
                  <a:pt x="133" y="32"/>
                </a:cubicBezTo>
                <a:close/>
                <a:moveTo>
                  <a:pt x="128" y="120"/>
                </a:move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3"/>
                  <a:pt x="168" y="60"/>
                  <a:pt x="168" y="80"/>
                </a:cubicBezTo>
                <a:cubicBezTo>
                  <a:pt x="168" y="102"/>
                  <a:pt x="150" y="120"/>
                  <a:pt x="128" y="120"/>
                </a:cubicBezTo>
                <a:close/>
              </a:path>
            </a:pathLst>
          </a:custGeom>
          <a:solidFill>
            <a:srgbClr val="454545"/>
          </a:solidFill>
          <a:ln w="3175">
            <a:solidFill>
              <a:schemeClr val="accent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grpSp>
        <p:nvGrpSpPr>
          <p:cNvPr id="11" name="组合 18401"/>
          <p:cNvGrpSpPr/>
          <p:nvPr/>
        </p:nvGrpSpPr>
        <p:grpSpPr>
          <a:xfrm>
            <a:off x="8284899" y="5118658"/>
            <a:ext cx="302754" cy="571632"/>
            <a:chOff x="7499351" y="736601"/>
            <a:chExt cx="227013" cy="428625"/>
          </a:xfrm>
          <a:solidFill>
            <a:srgbClr val="3C3C3B"/>
          </a:solidFill>
        </p:grpSpPr>
        <p:sp>
          <p:nvSpPr>
            <p:cNvPr id="12"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9"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0"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1"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2"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3"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4"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25" name="组合 18401"/>
          <p:cNvGrpSpPr/>
          <p:nvPr/>
        </p:nvGrpSpPr>
        <p:grpSpPr>
          <a:xfrm>
            <a:off x="8678457" y="5124563"/>
            <a:ext cx="302754" cy="571632"/>
            <a:chOff x="7499351" y="736601"/>
            <a:chExt cx="227013" cy="428625"/>
          </a:xfrm>
          <a:solidFill>
            <a:srgbClr val="3C3C3B"/>
          </a:solidFill>
        </p:grpSpPr>
        <p:sp>
          <p:nvSpPr>
            <p:cNvPr id="26"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7"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8"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9"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0"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1"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2"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3"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4"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5"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6"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7"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38"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39" name="圆角矩形 38"/>
          <p:cNvSpPr/>
          <p:nvPr/>
        </p:nvSpPr>
        <p:spPr>
          <a:xfrm>
            <a:off x="8695975" y="4158923"/>
            <a:ext cx="1100677" cy="8749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latin typeface="+mn-ea"/>
            </a:endParaRPr>
          </a:p>
        </p:txBody>
      </p:sp>
      <p:sp>
        <p:nvSpPr>
          <p:cNvPr id="40" name="矩形 39"/>
          <p:cNvSpPr/>
          <p:nvPr/>
        </p:nvSpPr>
        <p:spPr>
          <a:xfrm>
            <a:off x="8827575" y="4506214"/>
            <a:ext cx="872175" cy="1984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mn-ea"/>
              </a:rPr>
              <a:t>HDA</a:t>
            </a:r>
            <a:endParaRPr lang="zh-CN" altLang="en-US" sz="1200" dirty="0">
              <a:latin typeface="+mn-ea"/>
            </a:endParaRPr>
          </a:p>
        </p:txBody>
      </p:sp>
      <p:sp>
        <p:nvSpPr>
          <p:cNvPr id="41" name="矩形 40"/>
          <p:cNvSpPr/>
          <p:nvPr/>
        </p:nvSpPr>
        <p:spPr>
          <a:xfrm>
            <a:off x="8839360" y="4768148"/>
            <a:ext cx="872175" cy="1859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latin typeface="+mn-ea"/>
              </a:rPr>
              <a:t>OS</a:t>
            </a:r>
            <a:endParaRPr lang="zh-CN" altLang="en-US" sz="1200" dirty="0">
              <a:latin typeface="+mn-ea"/>
            </a:endParaRPr>
          </a:p>
        </p:txBody>
      </p:sp>
      <p:sp>
        <p:nvSpPr>
          <p:cNvPr id="42" name="文本框 41"/>
          <p:cNvSpPr txBox="1"/>
          <p:nvPr/>
        </p:nvSpPr>
        <p:spPr>
          <a:xfrm>
            <a:off x="8761024" y="4202111"/>
            <a:ext cx="1238899" cy="276999"/>
          </a:xfrm>
          <a:prstGeom prst="rect">
            <a:avLst/>
          </a:prstGeom>
          <a:noFill/>
        </p:spPr>
        <p:txBody>
          <a:bodyPr wrap="square" rtlCol="0">
            <a:spAutoFit/>
          </a:bodyPr>
          <a:lstStyle/>
          <a:p>
            <a:r>
              <a:rPr lang="zh-CN" altLang="en-US" sz="1200" dirty="0" smtClean="0">
                <a:latin typeface="+mn-ea"/>
                <a:ea typeface="+mn-ea"/>
              </a:rPr>
              <a:t>桌面云虚拟机</a:t>
            </a:r>
            <a:endParaRPr lang="zh-CN" altLang="en-US" sz="1200" dirty="0">
              <a:latin typeface="+mn-ea"/>
              <a:ea typeface="+mn-ea"/>
            </a:endParaRPr>
          </a:p>
        </p:txBody>
      </p:sp>
      <p:sp>
        <p:nvSpPr>
          <p:cNvPr id="43" name="文本框 42"/>
          <p:cNvSpPr txBox="1"/>
          <p:nvPr/>
        </p:nvSpPr>
        <p:spPr>
          <a:xfrm>
            <a:off x="8608059" y="6036095"/>
            <a:ext cx="2001531" cy="276999"/>
          </a:xfrm>
          <a:prstGeom prst="rect">
            <a:avLst/>
          </a:prstGeom>
          <a:noFill/>
        </p:spPr>
        <p:txBody>
          <a:bodyPr wrap="square" rtlCol="0">
            <a:spAutoFit/>
          </a:bodyPr>
          <a:lstStyle/>
          <a:p>
            <a:r>
              <a:rPr lang="en-US" altLang="zh-CN" sz="1200" dirty="0" err="1">
                <a:latin typeface="+mn-ea"/>
                <a:ea typeface="+mn-ea"/>
              </a:rPr>
              <a:t>FusionCompute</a:t>
            </a:r>
            <a:endParaRPr lang="zh-CN" altLang="en-US" sz="1200" dirty="0">
              <a:latin typeface="+mn-ea"/>
              <a:ea typeface="+mn-ea"/>
            </a:endParaRPr>
          </a:p>
        </p:txBody>
      </p:sp>
      <p:grpSp>
        <p:nvGrpSpPr>
          <p:cNvPr id="44" name="组合 18396"/>
          <p:cNvGrpSpPr/>
          <p:nvPr/>
        </p:nvGrpSpPr>
        <p:grpSpPr>
          <a:xfrm>
            <a:off x="3743554" y="2887563"/>
            <a:ext cx="367115" cy="528296"/>
            <a:chOff x="1463676" y="588963"/>
            <a:chExt cx="274638" cy="638175"/>
          </a:xfrm>
          <a:solidFill>
            <a:srgbClr val="3C3C3B"/>
          </a:solidFill>
        </p:grpSpPr>
        <p:sp>
          <p:nvSpPr>
            <p:cNvPr id="45"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6"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7"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8"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49"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0"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1"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2"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3"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4"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5"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6"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7"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8"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9"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0"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1"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2"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3"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4"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5"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6"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7"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8"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9"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70" name="组合 19612"/>
          <p:cNvGrpSpPr/>
          <p:nvPr/>
        </p:nvGrpSpPr>
        <p:grpSpPr>
          <a:xfrm>
            <a:off x="3257048" y="5061693"/>
            <a:ext cx="586453" cy="474243"/>
            <a:chOff x="6245225" y="965201"/>
            <a:chExt cx="439738" cy="355600"/>
          </a:xfrm>
          <a:solidFill>
            <a:srgbClr val="3C3C3B"/>
          </a:solidFill>
        </p:grpSpPr>
        <p:sp>
          <p:nvSpPr>
            <p:cNvPr id="71" name="Freeform 58"/>
            <p:cNvSpPr>
              <a:spLocks/>
            </p:cNvSpPr>
            <p:nvPr/>
          </p:nvSpPr>
          <p:spPr bwMode="auto">
            <a:xfrm>
              <a:off x="6245225" y="965201"/>
              <a:ext cx="439738" cy="344488"/>
            </a:xfrm>
            <a:custGeom>
              <a:avLst/>
              <a:gdLst>
                <a:gd name="T0" fmla="*/ 492 w 517"/>
                <a:gd name="T1" fmla="*/ 402 h 402"/>
                <a:gd name="T2" fmla="*/ 492 w 517"/>
                <a:gd name="T3" fmla="*/ 402 h 402"/>
                <a:gd name="T4" fmla="*/ 418 w 517"/>
                <a:gd name="T5" fmla="*/ 402 h 402"/>
                <a:gd name="T6" fmla="*/ 406 w 517"/>
                <a:gd name="T7" fmla="*/ 389 h 402"/>
                <a:gd name="T8" fmla="*/ 418 w 517"/>
                <a:gd name="T9" fmla="*/ 377 h 402"/>
                <a:gd name="T10" fmla="*/ 492 w 517"/>
                <a:gd name="T11" fmla="*/ 377 h 402"/>
                <a:gd name="T12" fmla="*/ 492 w 517"/>
                <a:gd name="T13" fmla="*/ 24 h 402"/>
                <a:gd name="T14" fmla="*/ 25 w 517"/>
                <a:gd name="T15" fmla="*/ 24 h 402"/>
                <a:gd name="T16" fmla="*/ 25 w 517"/>
                <a:gd name="T17" fmla="*/ 377 h 402"/>
                <a:gd name="T18" fmla="*/ 333 w 517"/>
                <a:gd name="T19" fmla="*/ 377 h 402"/>
                <a:gd name="T20" fmla="*/ 345 w 517"/>
                <a:gd name="T21" fmla="*/ 389 h 402"/>
                <a:gd name="T22" fmla="*/ 333 w 517"/>
                <a:gd name="T23" fmla="*/ 402 h 402"/>
                <a:gd name="T24" fmla="*/ 25 w 517"/>
                <a:gd name="T25" fmla="*/ 402 h 402"/>
                <a:gd name="T26" fmla="*/ 0 w 517"/>
                <a:gd name="T27" fmla="*/ 377 h 402"/>
                <a:gd name="T28" fmla="*/ 0 w 517"/>
                <a:gd name="T29" fmla="*/ 24 h 402"/>
                <a:gd name="T30" fmla="*/ 25 w 517"/>
                <a:gd name="T31" fmla="*/ 0 h 402"/>
                <a:gd name="T32" fmla="*/ 492 w 517"/>
                <a:gd name="T33" fmla="*/ 0 h 402"/>
                <a:gd name="T34" fmla="*/ 517 w 517"/>
                <a:gd name="T35" fmla="*/ 24 h 402"/>
                <a:gd name="T36" fmla="*/ 517 w 517"/>
                <a:gd name="T37" fmla="*/ 377 h 402"/>
                <a:gd name="T38" fmla="*/ 492 w 517"/>
                <a:gd name="T39"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7" h="402">
                  <a:moveTo>
                    <a:pt x="492" y="402"/>
                  </a:moveTo>
                  <a:lnTo>
                    <a:pt x="492" y="402"/>
                  </a:lnTo>
                  <a:lnTo>
                    <a:pt x="418" y="402"/>
                  </a:lnTo>
                  <a:cubicBezTo>
                    <a:pt x="412" y="402"/>
                    <a:pt x="406" y="396"/>
                    <a:pt x="406" y="389"/>
                  </a:cubicBezTo>
                  <a:cubicBezTo>
                    <a:pt x="406" y="383"/>
                    <a:pt x="412" y="377"/>
                    <a:pt x="418" y="377"/>
                  </a:cubicBezTo>
                  <a:lnTo>
                    <a:pt x="492" y="377"/>
                  </a:lnTo>
                  <a:lnTo>
                    <a:pt x="492" y="24"/>
                  </a:lnTo>
                  <a:lnTo>
                    <a:pt x="25" y="24"/>
                  </a:lnTo>
                  <a:lnTo>
                    <a:pt x="25" y="377"/>
                  </a:lnTo>
                  <a:lnTo>
                    <a:pt x="333" y="377"/>
                  </a:lnTo>
                  <a:cubicBezTo>
                    <a:pt x="339" y="377"/>
                    <a:pt x="345" y="383"/>
                    <a:pt x="345" y="389"/>
                  </a:cubicBezTo>
                  <a:cubicBezTo>
                    <a:pt x="345" y="396"/>
                    <a:pt x="339" y="402"/>
                    <a:pt x="333" y="402"/>
                  </a:cubicBezTo>
                  <a:lnTo>
                    <a:pt x="25" y="402"/>
                  </a:lnTo>
                  <a:cubicBezTo>
                    <a:pt x="11" y="402"/>
                    <a:pt x="0" y="391"/>
                    <a:pt x="0" y="377"/>
                  </a:cubicBezTo>
                  <a:lnTo>
                    <a:pt x="0" y="24"/>
                  </a:lnTo>
                  <a:cubicBezTo>
                    <a:pt x="0" y="11"/>
                    <a:pt x="11" y="0"/>
                    <a:pt x="25" y="0"/>
                  </a:cubicBezTo>
                  <a:lnTo>
                    <a:pt x="492" y="0"/>
                  </a:lnTo>
                  <a:cubicBezTo>
                    <a:pt x="506" y="0"/>
                    <a:pt x="517" y="11"/>
                    <a:pt x="517" y="24"/>
                  </a:cubicBezTo>
                  <a:lnTo>
                    <a:pt x="517" y="377"/>
                  </a:lnTo>
                  <a:cubicBezTo>
                    <a:pt x="517" y="391"/>
                    <a:pt x="506" y="402"/>
                    <a:pt x="492" y="40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2" name="Freeform 59"/>
            <p:cNvSpPr>
              <a:spLocks/>
            </p:cNvSpPr>
            <p:nvPr/>
          </p:nvSpPr>
          <p:spPr bwMode="auto">
            <a:xfrm>
              <a:off x="6516688" y="1277938"/>
              <a:ext cx="42863" cy="42863"/>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1" y="51"/>
                    <a:pt x="0" y="39"/>
                    <a:pt x="0" y="25"/>
                  </a:cubicBezTo>
                  <a:cubicBezTo>
                    <a:pt x="0" y="11"/>
                    <a:pt x="11" y="0"/>
                    <a:pt x="26" y="0"/>
                  </a:cubicBezTo>
                  <a:cubicBezTo>
                    <a:pt x="40" y="0"/>
                    <a:pt x="51" y="11"/>
                    <a:pt x="51" y="25"/>
                  </a:cubicBezTo>
                  <a:cubicBezTo>
                    <a:pt x="51" y="39"/>
                    <a:pt x="40" y="51"/>
                    <a:pt x="26"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3" name="Freeform 60"/>
            <p:cNvSpPr>
              <a:spLocks/>
            </p:cNvSpPr>
            <p:nvPr/>
          </p:nvSpPr>
          <p:spPr bwMode="auto">
            <a:xfrm>
              <a:off x="6583363" y="1277938"/>
              <a:ext cx="42863" cy="42863"/>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40" y="0"/>
                    <a:pt x="51" y="11"/>
                    <a:pt x="51" y="25"/>
                  </a:cubicBezTo>
                  <a:cubicBezTo>
                    <a:pt x="51" y="39"/>
                    <a:pt x="40"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4" name="Freeform 61"/>
            <p:cNvSpPr>
              <a:spLocks/>
            </p:cNvSpPr>
            <p:nvPr/>
          </p:nvSpPr>
          <p:spPr bwMode="auto">
            <a:xfrm>
              <a:off x="6513513" y="1127126"/>
              <a:ext cx="80963" cy="22225"/>
            </a:xfrm>
            <a:custGeom>
              <a:avLst/>
              <a:gdLst>
                <a:gd name="T0" fmla="*/ 96 w 96"/>
                <a:gd name="T1" fmla="*/ 25 h 25"/>
                <a:gd name="T2" fmla="*/ 96 w 96"/>
                <a:gd name="T3" fmla="*/ 25 h 25"/>
                <a:gd name="T4" fmla="*/ 0 w 96"/>
                <a:gd name="T5" fmla="*/ 24 h 25"/>
                <a:gd name="T6" fmla="*/ 0 w 96"/>
                <a:gd name="T7" fmla="*/ 0 h 25"/>
                <a:gd name="T8" fmla="*/ 96 w 96"/>
                <a:gd name="T9" fmla="*/ 0 h 25"/>
                <a:gd name="T10" fmla="*/ 96 w 96"/>
                <a:gd name="T11" fmla="*/ 25 h 25"/>
              </a:gdLst>
              <a:ahLst/>
              <a:cxnLst>
                <a:cxn ang="0">
                  <a:pos x="T0" y="T1"/>
                </a:cxn>
                <a:cxn ang="0">
                  <a:pos x="T2" y="T3"/>
                </a:cxn>
                <a:cxn ang="0">
                  <a:pos x="T4" y="T5"/>
                </a:cxn>
                <a:cxn ang="0">
                  <a:pos x="T6" y="T7"/>
                </a:cxn>
                <a:cxn ang="0">
                  <a:pos x="T8" y="T9"/>
                </a:cxn>
                <a:cxn ang="0">
                  <a:pos x="T10" y="T11"/>
                </a:cxn>
              </a:cxnLst>
              <a:rect l="0" t="0" r="r" b="b"/>
              <a:pathLst>
                <a:path w="96" h="25">
                  <a:moveTo>
                    <a:pt x="96" y="25"/>
                  </a:moveTo>
                  <a:lnTo>
                    <a:pt x="96" y="25"/>
                  </a:lnTo>
                  <a:lnTo>
                    <a:pt x="0" y="24"/>
                  </a:lnTo>
                  <a:lnTo>
                    <a:pt x="0" y="0"/>
                  </a:lnTo>
                  <a:lnTo>
                    <a:pt x="96" y="0"/>
                  </a:lnTo>
                  <a:lnTo>
                    <a:pt x="96" y="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5" name="Freeform 62"/>
            <p:cNvSpPr>
              <a:spLocks/>
            </p:cNvSpPr>
            <p:nvPr/>
          </p:nvSpPr>
          <p:spPr bwMode="auto">
            <a:xfrm>
              <a:off x="6578600" y="1103313"/>
              <a:ext cx="38100" cy="69850"/>
            </a:xfrm>
            <a:custGeom>
              <a:avLst/>
              <a:gdLst>
                <a:gd name="T0" fmla="*/ 0 w 46"/>
                <a:gd name="T1" fmla="*/ 0 h 81"/>
                <a:gd name="T2" fmla="*/ 0 w 46"/>
                <a:gd name="T3" fmla="*/ 0 h 81"/>
                <a:gd name="T4" fmla="*/ 46 w 46"/>
                <a:gd name="T5" fmla="*/ 40 h 81"/>
                <a:gd name="T6" fmla="*/ 0 w 46"/>
                <a:gd name="T7" fmla="*/ 81 h 81"/>
                <a:gd name="T8" fmla="*/ 0 w 46"/>
                <a:gd name="T9" fmla="*/ 0 h 81"/>
              </a:gdLst>
              <a:ahLst/>
              <a:cxnLst>
                <a:cxn ang="0">
                  <a:pos x="T0" y="T1"/>
                </a:cxn>
                <a:cxn ang="0">
                  <a:pos x="T2" y="T3"/>
                </a:cxn>
                <a:cxn ang="0">
                  <a:pos x="T4" y="T5"/>
                </a:cxn>
                <a:cxn ang="0">
                  <a:pos x="T6" y="T7"/>
                </a:cxn>
                <a:cxn ang="0">
                  <a:pos x="T8" y="T9"/>
                </a:cxn>
              </a:cxnLst>
              <a:rect l="0" t="0" r="r" b="b"/>
              <a:pathLst>
                <a:path w="46" h="81">
                  <a:moveTo>
                    <a:pt x="0" y="0"/>
                  </a:moveTo>
                  <a:lnTo>
                    <a:pt x="0" y="0"/>
                  </a:lnTo>
                  <a:lnTo>
                    <a:pt x="46" y="40"/>
                  </a:lnTo>
                  <a:lnTo>
                    <a:pt x="0" y="81"/>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6" name="Freeform 63"/>
            <p:cNvSpPr>
              <a:spLocks/>
            </p:cNvSpPr>
            <p:nvPr/>
          </p:nvSpPr>
          <p:spPr bwMode="auto">
            <a:xfrm>
              <a:off x="6515100" y="1052513"/>
              <a:ext cx="84138" cy="49213"/>
            </a:xfrm>
            <a:custGeom>
              <a:avLst/>
              <a:gdLst>
                <a:gd name="T0" fmla="*/ 9 w 98"/>
                <a:gd name="T1" fmla="*/ 58 h 58"/>
                <a:gd name="T2" fmla="*/ 9 w 98"/>
                <a:gd name="T3" fmla="*/ 58 h 58"/>
                <a:gd name="T4" fmla="*/ 0 w 98"/>
                <a:gd name="T5" fmla="*/ 35 h 58"/>
                <a:gd name="T6" fmla="*/ 89 w 98"/>
                <a:gd name="T7" fmla="*/ 0 h 58"/>
                <a:gd name="T8" fmla="*/ 98 w 98"/>
                <a:gd name="T9" fmla="*/ 23 h 58"/>
                <a:gd name="T10" fmla="*/ 9 w 98"/>
                <a:gd name="T11" fmla="*/ 58 h 58"/>
              </a:gdLst>
              <a:ahLst/>
              <a:cxnLst>
                <a:cxn ang="0">
                  <a:pos x="T0" y="T1"/>
                </a:cxn>
                <a:cxn ang="0">
                  <a:pos x="T2" y="T3"/>
                </a:cxn>
                <a:cxn ang="0">
                  <a:pos x="T4" y="T5"/>
                </a:cxn>
                <a:cxn ang="0">
                  <a:pos x="T6" y="T7"/>
                </a:cxn>
                <a:cxn ang="0">
                  <a:pos x="T8" y="T9"/>
                </a:cxn>
                <a:cxn ang="0">
                  <a:pos x="T10" y="T11"/>
                </a:cxn>
              </a:cxnLst>
              <a:rect l="0" t="0" r="r" b="b"/>
              <a:pathLst>
                <a:path w="98" h="58">
                  <a:moveTo>
                    <a:pt x="9" y="58"/>
                  </a:moveTo>
                  <a:lnTo>
                    <a:pt x="9" y="58"/>
                  </a:lnTo>
                  <a:lnTo>
                    <a:pt x="0" y="35"/>
                  </a:lnTo>
                  <a:lnTo>
                    <a:pt x="89" y="0"/>
                  </a:lnTo>
                  <a:lnTo>
                    <a:pt x="98" y="23"/>
                  </a:lnTo>
                  <a:lnTo>
                    <a:pt x="9" y="5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7" name="Freeform 64"/>
            <p:cNvSpPr>
              <a:spLocks/>
            </p:cNvSpPr>
            <p:nvPr/>
          </p:nvSpPr>
          <p:spPr bwMode="auto">
            <a:xfrm>
              <a:off x="6567488" y="1036638"/>
              <a:ext cx="47625" cy="63500"/>
            </a:xfrm>
            <a:custGeom>
              <a:avLst/>
              <a:gdLst>
                <a:gd name="T0" fmla="*/ 0 w 57"/>
                <a:gd name="T1" fmla="*/ 0 h 75"/>
                <a:gd name="T2" fmla="*/ 0 w 57"/>
                <a:gd name="T3" fmla="*/ 0 h 75"/>
                <a:gd name="T4" fmla="*/ 57 w 57"/>
                <a:gd name="T5" fmla="*/ 21 h 75"/>
                <a:gd name="T6" fmla="*/ 30 w 57"/>
                <a:gd name="T7" fmla="*/ 75 h 75"/>
                <a:gd name="T8" fmla="*/ 0 w 57"/>
                <a:gd name="T9" fmla="*/ 0 h 75"/>
              </a:gdLst>
              <a:ahLst/>
              <a:cxnLst>
                <a:cxn ang="0">
                  <a:pos x="T0" y="T1"/>
                </a:cxn>
                <a:cxn ang="0">
                  <a:pos x="T2" y="T3"/>
                </a:cxn>
                <a:cxn ang="0">
                  <a:pos x="T4" y="T5"/>
                </a:cxn>
                <a:cxn ang="0">
                  <a:pos x="T6" y="T7"/>
                </a:cxn>
                <a:cxn ang="0">
                  <a:pos x="T8" y="T9"/>
                </a:cxn>
              </a:cxnLst>
              <a:rect l="0" t="0" r="r" b="b"/>
              <a:pathLst>
                <a:path w="57" h="75">
                  <a:moveTo>
                    <a:pt x="0" y="0"/>
                  </a:moveTo>
                  <a:lnTo>
                    <a:pt x="0" y="0"/>
                  </a:lnTo>
                  <a:lnTo>
                    <a:pt x="57" y="21"/>
                  </a:lnTo>
                  <a:lnTo>
                    <a:pt x="30" y="7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8" name="Freeform 65"/>
            <p:cNvSpPr>
              <a:spLocks/>
            </p:cNvSpPr>
            <p:nvPr/>
          </p:nvSpPr>
          <p:spPr bwMode="auto">
            <a:xfrm>
              <a:off x="6515100" y="1173163"/>
              <a:ext cx="84138" cy="50800"/>
            </a:xfrm>
            <a:custGeom>
              <a:avLst/>
              <a:gdLst>
                <a:gd name="T0" fmla="*/ 89 w 98"/>
                <a:gd name="T1" fmla="*/ 59 h 59"/>
                <a:gd name="T2" fmla="*/ 89 w 98"/>
                <a:gd name="T3" fmla="*/ 59 h 59"/>
                <a:gd name="T4" fmla="*/ 0 w 98"/>
                <a:gd name="T5" fmla="*/ 23 h 59"/>
                <a:gd name="T6" fmla="*/ 9 w 98"/>
                <a:gd name="T7" fmla="*/ 0 h 59"/>
                <a:gd name="T8" fmla="*/ 98 w 98"/>
                <a:gd name="T9" fmla="*/ 36 h 59"/>
                <a:gd name="T10" fmla="*/ 89 w 98"/>
                <a:gd name="T11" fmla="*/ 59 h 59"/>
              </a:gdLst>
              <a:ahLst/>
              <a:cxnLst>
                <a:cxn ang="0">
                  <a:pos x="T0" y="T1"/>
                </a:cxn>
                <a:cxn ang="0">
                  <a:pos x="T2" y="T3"/>
                </a:cxn>
                <a:cxn ang="0">
                  <a:pos x="T4" y="T5"/>
                </a:cxn>
                <a:cxn ang="0">
                  <a:pos x="T6" y="T7"/>
                </a:cxn>
                <a:cxn ang="0">
                  <a:pos x="T8" y="T9"/>
                </a:cxn>
                <a:cxn ang="0">
                  <a:pos x="T10" y="T11"/>
                </a:cxn>
              </a:cxnLst>
              <a:rect l="0" t="0" r="r" b="b"/>
              <a:pathLst>
                <a:path w="98" h="59">
                  <a:moveTo>
                    <a:pt x="89" y="59"/>
                  </a:moveTo>
                  <a:lnTo>
                    <a:pt x="89" y="59"/>
                  </a:lnTo>
                  <a:lnTo>
                    <a:pt x="0" y="23"/>
                  </a:lnTo>
                  <a:lnTo>
                    <a:pt x="9" y="0"/>
                  </a:lnTo>
                  <a:lnTo>
                    <a:pt x="98" y="36"/>
                  </a:lnTo>
                  <a:lnTo>
                    <a:pt x="89" y="59"/>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9" name="Freeform 66"/>
            <p:cNvSpPr>
              <a:spLocks/>
            </p:cNvSpPr>
            <p:nvPr/>
          </p:nvSpPr>
          <p:spPr bwMode="auto">
            <a:xfrm>
              <a:off x="6567488" y="1174751"/>
              <a:ext cx="47625" cy="65088"/>
            </a:xfrm>
            <a:custGeom>
              <a:avLst/>
              <a:gdLst>
                <a:gd name="T0" fmla="*/ 0 w 57"/>
                <a:gd name="T1" fmla="*/ 75 h 75"/>
                <a:gd name="T2" fmla="*/ 0 w 57"/>
                <a:gd name="T3" fmla="*/ 75 h 75"/>
                <a:gd name="T4" fmla="*/ 57 w 57"/>
                <a:gd name="T5" fmla="*/ 55 h 75"/>
                <a:gd name="T6" fmla="*/ 30 w 57"/>
                <a:gd name="T7" fmla="*/ 0 h 75"/>
                <a:gd name="T8" fmla="*/ 0 w 57"/>
                <a:gd name="T9" fmla="*/ 75 h 75"/>
              </a:gdLst>
              <a:ahLst/>
              <a:cxnLst>
                <a:cxn ang="0">
                  <a:pos x="T0" y="T1"/>
                </a:cxn>
                <a:cxn ang="0">
                  <a:pos x="T2" y="T3"/>
                </a:cxn>
                <a:cxn ang="0">
                  <a:pos x="T4" y="T5"/>
                </a:cxn>
                <a:cxn ang="0">
                  <a:pos x="T6" y="T7"/>
                </a:cxn>
                <a:cxn ang="0">
                  <a:pos x="T8" y="T9"/>
                </a:cxn>
              </a:cxnLst>
              <a:rect l="0" t="0" r="r" b="b"/>
              <a:pathLst>
                <a:path w="57" h="75">
                  <a:moveTo>
                    <a:pt x="0" y="75"/>
                  </a:moveTo>
                  <a:lnTo>
                    <a:pt x="0" y="75"/>
                  </a:lnTo>
                  <a:lnTo>
                    <a:pt x="57" y="55"/>
                  </a:lnTo>
                  <a:lnTo>
                    <a:pt x="30" y="0"/>
                  </a:lnTo>
                  <a:lnTo>
                    <a:pt x="0" y="7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0" name="Freeform 67"/>
            <p:cNvSpPr>
              <a:spLocks/>
            </p:cNvSpPr>
            <p:nvPr/>
          </p:nvSpPr>
          <p:spPr bwMode="auto">
            <a:xfrm>
              <a:off x="6299200" y="1120776"/>
              <a:ext cx="112713" cy="33338"/>
            </a:xfrm>
            <a:custGeom>
              <a:avLst/>
              <a:gdLst>
                <a:gd name="T0" fmla="*/ 132 w 132"/>
                <a:gd name="T1" fmla="*/ 39 h 39"/>
                <a:gd name="T2" fmla="*/ 132 w 132"/>
                <a:gd name="T3" fmla="*/ 39 h 39"/>
                <a:gd name="T4" fmla="*/ 0 w 132"/>
                <a:gd name="T5" fmla="*/ 39 h 39"/>
                <a:gd name="T6" fmla="*/ 0 w 132"/>
                <a:gd name="T7" fmla="*/ 0 h 39"/>
                <a:gd name="T8" fmla="*/ 132 w 132"/>
                <a:gd name="T9" fmla="*/ 0 h 39"/>
                <a:gd name="T10" fmla="*/ 132 w 132"/>
                <a:gd name="T11" fmla="*/ 39 h 39"/>
              </a:gdLst>
              <a:ahLst/>
              <a:cxnLst>
                <a:cxn ang="0">
                  <a:pos x="T0" y="T1"/>
                </a:cxn>
                <a:cxn ang="0">
                  <a:pos x="T2" y="T3"/>
                </a:cxn>
                <a:cxn ang="0">
                  <a:pos x="T4" y="T5"/>
                </a:cxn>
                <a:cxn ang="0">
                  <a:pos x="T6" y="T7"/>
                </a:cxn>
                <a:cxn ang="0">
                  <a:pos x="T8" y="T9"/>
                </a:cxn>
                <a:cxn ang="0">
                  <a:pos x="T10" y="T11"/>
                </a:cxn>
              </a:cxnLst>
              <a:rect l="0" t="0" r="r" b="b"/>
              <a:pathLst>
                <a:path w="132" h="39">
                  <a:moveTo>
                    <a:pt x="132" y="39"/>
                  </a:moveTo>
                  <a:lnTo>
                    <a:pt x="132" y="39"/>
                  </a:lnTo>
                  <a:lnTo>
                    <a:pt x="0" y="39"/>
                  </a:lnTo>
                  <a:lnTo>
                    <a:pt x="0" y="0"/>
                  </a:lnTo>
                  <a:lnTo>
                    <a:pt x="132" y="0"/>
                  </a:lnTo>
                  <a:lnTo>
                    <a:pt x="132" y="39"/>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1" name="Freeform 68"/>
            <p:cNvSpPr>
              <a:spLocks/>
            </p:cNvSpPr>
            <p:nvPr/>
          </p:nvSpPr>
          <p:spPr bwMode="auto">
            <a:xfrm>
              <a:off x="6388100" y="1087438"/>
              <a:ext cx="57150" cy="101600"/>
            </a:xfrm>
            <a:custGeom>
              <a:avLst/>
              <a:gdLst>
                <a:gd name="T0" fmla="*/ 0 w 67"/>
                <a:gd name="T1" fmla="*/ 0 h 118"/>
                <a:gd name="T2" fmla="*/ 0 w 67"/>
                <a:gd name="T3" fmla="*/ 0 h 118"/>
                <a:gd name="T4" fmla="*/ 67 w 67"/>
                <a:gd name="T5" fmla="*/ 59 h 118"/>
                <a:gd name="T6" fmla="*/ 0 w 67"/>
                <a:gd name="T7" fmla="*/ 118 h 118"/>
                <a:gd name="T8" fmla="*/ 0 w 67"/>
                <a:gd name="T9" fmla="*/ 0 h 118"/>
              </a:gdLst>
              <a:ahLst/>
              <a:cxnLst>
                <a:cxn ang="0">
                  <a:pos x="T0" y="T1"/>
                </a:cxn>
                <a:cxn ang="0">
                  <a:pos x="T2" y="T3"/>
                </a:cxn>
                <a:cxn ang="0">
                  <a:pos x="T4" y="T5"/>
                </a:cxn>
                <a:cxn ang="0">
                  <a:pos x="T6" y="T7"/>
                </a:cxn>
                <a:cxn ang="0">
                  <a:pos x="T8" y="T9"/>
                </a:cxn>
              </a:cxnLst>
              <a:rect l="0" t="0" r="r" b="b"/>
              <a:pathLst>
                <a:path w="67" h="118">
                  <a:moveTo>
                    <a:pt x="0" y="0"/>
                  </a:moveTo>
                  <a:lnTo>
                    <a:pt x="0" y="0"/>
                  </a:lnTo>
                  <a:lnTo>
                    <a:pt x="67" y="59"/>
                  </a:lnTo>
                  <a:lnTo>
                    <a:pt x="0" y="118"/>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2" name="Freeform 69"/>
            <p:cNvSpPr>
              <a:spLocks/>
            </p:cNvSpPr>
            <p:nvPr/>
          </p:nvSpPr>
          <p:spPr bwMode="auto">
            <a:xfrm>
              <a:off x="6457950" y="1071563"/>
              <a:ext cx="33338" cy="131763"/>
            </a:xfrm>
            <a:custGeom>
              <a:avLst/>
              <a:gdLst>
                <a:gd name="T0" fmla="*/ 40 w 40"/>
                <a:gd name="T1" fmla="*/ 138 h 153"/>
                <a:gd name="T2" fmla="*/ 40 w 40"/>
                <a:gd name="T3" fmla="*/ 138 h 153"/>
                <a:gd name="T4" fmla="*/ 23 w 40"/>
                <a:gd name="T5" fmla="*/ 153 h 153"/>
                <a:gd name="T6" fmla="*/ 18 w 40"/>
                <a:gd name="T7" fmla="*/ 153 h 153"/>
                <a:gd name="T8" fmla="*/ 0 w 40"/>
                <a:gd name="T9" fmla="*/ 138 h 153"/>
                <a:gd name="T10" fmla="*/ 0 w 40"/>
                <a:gd name="T11" fmla="*/ 15 h 153"/>
                <a:gd name="T12" fmla="*/ 18 w 40"/>
                <a:gd name="T13" fmla="*/ 0 h 153"/>
                <a:gd name="T14" fmla="*/ 23 w 40"/>
                <a:gd name="T15" fmla="*/ 0 h 153"/>
                <a:gd name="T16" fmla="*/ 40 w 40"/>
                <a:gd name="T17" fmla="*/ 15 h 153"/>
                <a:gd name="T18" fmla="*/ 40 w 40"/>
                <a:gd name="T19" fmla="*/ 1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53">
                  <a:moveTo>
                    <a:pt x="40" y="138"/>
                  </a:moveTo>
                  <a:lnTo>
                    <a:pt x="40" y="138"/>
                  </a:lnTo>
                  <a:cubicBezTo>
                    <a:pt x="40" y="146"/>
                    <a:pt x="32" y="153"/>
                    <a:pt x="23" y="153"/>
                  </a:cubicBezTo>
                  <a:lnTo>
                    <a:pt x="18" y="153"/>
                  </a:lnTo>
                  <a:cubicBezTo>
                    <a:pt x="8" y="153"/>
                    <a:pt x="0" y="146"/>
                    <a:pt x="0" y="138"/>
                  </a:cubicBezTo>
                  <a:lnTo>
                    <a:pt x="0" y="15"/>
                  </a:lnTo>
                  <a:cubicBezTo>
                    <a:pt x="0" y="7"/>
                    <a:pt x="8" y="0"/>
                    <a:pt x="18" y="0"/>
                  </a:cubicBezTo>
                  <a:lnTo>
                    <a:pt x="23" y="0"/>
                  </a:lnTo>
                  <a:cubicBezTo>
                    <a:pt x="32" y="0"/>
                    <a:pt x="40" y="7"/>
                    <a:pt x="40" y="15"/>
                  </a:cubicBezTo>
                  <a:lnTo>
                    <a:pt x="40" y="13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83" name="文本框 82"/>
          <p:cNvSpPr txBox="1"/>
          <p:nvPr/>
        </p:nvSpPr>
        <p:spPr>
          <a:xfrm>
            <a:off x="1402461" y="5196739"/>
            <a:ext cx="918225" cy="276999"/>
          </a:xfrm>
          <a:prstGeom prst="rect">
            <a:avLst/>
          </a:prstGeom>
          <a:noFill/>
        </p:spPr>
        <p:txBody>
          <a:bodyPr wrap="square" rtlCol="0">
            <a:spAutoFit/>
          </a:bodyPr>
          <a:lstStyle/>
          <a:p>
            <a:r>
              <a:rPr lang="en-US" altLang="zh-CN" sz="1200" dirty="0" smtClean="0">
                <a:latin typeface="+mn-ea"/>
                <a:ea typeface="+mn-ea"/>
              </a:rPr>
              <a:t>TC</a:t>
            </a:r>
            <a:endParaRPr lang="zh-CN" altLang="en-US" sz="1200" dirty="0">
              <a:latin typeface="+mn-ea"/>
              <a:ea typeface="+mn-ea"/>
            </a:endParaRPr>
          </a:p>
        </p:txBody>
      </p:sp>
      <p:sp>
        <p:nvSpPr>
          <p:cNvPr id="84" name="文本框 83"/>
          <p:cNvSpPr txBox="1"/>
          <p:nvPr/>
        </p:nvSpPr>
        <p:spPr>
          <a:xfrm>
            <a:off x="3161791" y="5616375"/>
            <a:ext cx="918225" cy="276999"/>
          </a:xfrm>
          <a:prstGeom prst="rect">
            <a:avLst/>
          </a:prstGeom>
          <a:solidFill>
            <a:schemeClr val="bg1"/>
          </a:solidFill>
          <a:ln>
            <a:noFill/>
          </a:ln>
        </p:spPr>
        <p:style>
          <a:lnRef idx="1">
            <a:schemeClr val="dk1"/>
          </a:lnRef>
          <a:fillRef idx="0">
            <a:schemeClr val="dk1"/>
          </a:fillRef>
          <a:effectRef idx="0">
            <a:schemeClr val="dk1"/>
          </a:effectRef>
          <a:fontRef idx="minor">
            <a:schemeClr val="tx1"/>
          </a:fontRef>
        </p:style>
        <p:txBody>
          <a:bodyPr wrap="square" rtlCol="0">
            <a:spAutoFit/>
          </a:bodyPr>
          <a:lstStyle/>
          <a:p>
            <a:r>
              <a:rPr lang="en-US" altLang="zh-CN" sz="1200" dirty="0" err="1" smtClean="0">
                <a:latin typeface="+mn-ea"/>
              </a:rPr>
              <a:t>vAG&amp;vLB</a:t>
            </a:r>
            <a:endParaRPr lang="zh-CN" altLang="en-US" sz="1200" dirty="0">
              <a:latin typeface="+mn-ea"/>
            </a:endParaRPr>
          </a:p>
        </p:txBody>
      </p:sp>
      <p:cxnSp>
        <p:nvCxnSpPr>
          <p:cNvPr id="85" name="直接连接符 84"/>
          <p:cNvCxnSpPr/>
          <p:nvPr/>
        </p:nvCxnSpPr>
        <p:spPr>
          <a:xfrm flipV="1">
            <a:off x="2428457" y="5286254"/>
            <a:ext cx="814282" cy="12561"/>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3827121" y="5252039"/>
            <a:ext cx="487905" cy="14252"/>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grpSp>
        <p:nvGrpSpPr>
          <p:cNvPr id="87" name="组合 18401"/>
          <p:cNvGrpSpPr/>
          <p:nvPr/>
        </p:nvGrpSpPr>
        <p:grpSpPr>
          <a:xfrm>
            <a:off x="9036983" y="5124019"/>
            <a:ext cx="302754" cy="571632"/>
            <a:chOff x="7499351" y="736601"/>
            <a:chExt cx="227013" cy="428625"/>
          </a:xfrm>
          <a:solidFill>
            <a:srgbClr val="3C3C3B"/>
          </a:solidFill>
        </p:grpSpPr>
        <p:sp>
          <p:nvSpPr>
            <p:cNvPr id="88"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9"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0"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1"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2"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3"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4"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5"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6"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7"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8"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9"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0"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01" name="组合 18401"/>
          <p:cNvGrpSpPr/>
          <p:nvPr/>
        </p:nvGrpSpPr>
        <p:grpSpPr>
          <a:xfrm>
            <a:off x="9416244" y="5124019"/>
            <a:ext cx="302754" cy="571632"/>
            <a:chOff x="7499351" y="736601"/>
            <a:chExt cx="227013" cy="428625"/>
          </a:xfrm>
          <a:solidFill>
            <a:srgbClr val="3C3C3B"/>
          </a:solidFill>
        </p:grpSpPr>
        <p:sp>
          <p:nvSpPr>
            <p:cNvPr id="102"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3"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4"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5"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6"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7"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8"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09"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0"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1"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2"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3"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4"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15" name="组合 18401"/>
          <p:cNvGrpSpPr/>
          <p:nvPr/>
        </p:nvGrpSpPr>
        <p:grpSpPr>
          <a:xfrm>
            <a:off x="9779740" y="5118658"/>
            <a:ext cx="302754" cy="571632"/>
            <a:chOff x="7499351" y="736601"/>
            <a:chExt cx="227013" cy="428625"/>
          </a:xfrm>
          <a:solidFill>
            <a:srgbClr val="3C3C3B"/>
          </a:solidFill>
        </p:grpSpPr>
        <p:sp>
          <p:nvSpPr>
            <p:cNvPr id="116"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7"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8"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9"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0"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1"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2"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3"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4"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5"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6"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7"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8"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29" name="文本框 128"/>
          <p:cNvSpPr txBox="1"/>
          <p:nvPr/>
        </p:nvSpPr>
        <p:spPr>
          <a:xfrm>
            <a:off x="9060582" y="5627605"/>
            <a:ext cx="884930" cy="276999"/>
          </a:xfrm>
          <a:prstGeom prst="rect">
            <a:avLst/>
          </a:prstGeom>
          <a:noFill/>
        </p:spPr>
        <p:txBody>
          <a:bodyPr wrap="square" rtlCol="0">
            <a:spAutoFit/>
          </a:bodyPr>
          <a:lstStyle/>
          <a:p>
            <a:r>
              <a:rPr lang="en-US" altLang="zh-CN" sz="1200" dirty="0" smtClean="0">
                <a:latin typeface="+mn-ea"/>
                <a:ea typeface="+mn-ea"/>
              </a:rPr>
              <a:t>CNA</a:t>
            </a:r>
            <a:endParaRPr lang="zh-CN" altLang="en-US" sz="1200" dirty="0">
              <a:latin typeface="+mn-ea"/>
              <a:ea typeface="+mn-ea"/>
            </a:endParaRPr>
          </a:p>
        </p:txBody>
      </p:sp>
      <p:grpSp>
        <p:nvGrpSpPr>
          <p:cNvPr id="130" name="组合 18396"/>
          <p:cNvGrpSpPr/>
          <p:nvPr/>
        </p:nvGrpSpPr>
        <p:grpSpPr>
          <a:xfrm>
            <a:off x="5429909" y="2902902"/>
            <a:ext cx="396710" cy="582374"/>
            <a:chOff x="1463676" y="588963"/>
            <a:chExt cx="274638" cy="638175"/>
          </a:xfrm>
          <a:solidFill>
            <a:srgbClr val="3C3C3B"/>
          </a:solidFill>
        </p:grpSpPr>
        <p:sp>
          <p:nvSpPr>
            <p:cNvPr id="131"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2"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3"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4"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5"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6"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7"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8"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9"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0"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1"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2"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3"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4"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5"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6"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7"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8"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9"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0"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1"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2"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3"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4"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5"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56" name="组合 155"/>
          <p:cNvGrpSpPr/>
          <p:nvPr/>
        </p:nvGrpSpPr>
        <p:grpSpPr>
          <a:xfrm>
            <a:off x="4524008" y="2859909"/>
            <a:ext cx="465137" cy="455612"/>
            <a:chOff x="12422188" y="4684713"/>
            <a:chExt cx="465137" cy="455612"/>
          </a:xfrm>
          <a:solidFill>
            <a:srgbClr val="484848"/>
          </a:solidFill>
        </p:grpSpPr>
        <p:sp>
          <p:nvSpPr>
            <p:cNvPr id="157" name="Freeform 12"/>
            <p:cNvSpPr>
              <a:spLocks noEditPoints="1"/>
            </p:cNvSpPr>
            <p:nvPr/>
          </p:nvSpPr>
          <p:spPr bwMode="auto">
            <a:xfrm>
              <a:off x="12485688" y="4849813"/>
              <a:ext cx="95250" cy="125412"/>
            </a:xfrm>
            <a:custGeom>
              <a:avLst/>
              <a:gdLst>
                <a:gd name="T0" fmla="*/ 4 w 36"/>
                <a:gd name="T1" fmla="*/ 48 h 48"/>
                <a:gd name="T2" fmla="*/ 27 w 36"/>
                <a:gd name="T3" fmla="*/ 48 h 48"/>
                <a:gd name="T4" fmla="*/ 36 w 36"/>
                <a:gd name="T5" fmla="*/ 39 h 48"/>
                <a:gd name="T6" fmla="*/ 36 w 36"/>
                <a:gd name="T7" fmla="*/ 10 h 48"/>
                <a:gd name="T8" fmla="*/ 27 w 36"/>
                <a:gd name="T9" fmla="*/ 0 h 48"/>
                <a:gd name="T10" fmla="*/ 4 w 36"/>
                <a:gd name="T11" fmla="*/ 0 h 48"/>
                <a:gd name="T12" fmla="*/ 0 w 36"/>
                <a:gd name="T13" fmla="*/ 0 h 48"/>
                <a:gd name="T14" fmla="*/ 0 w 36"/>
                <a:gd name="T15" fmla="*/ 4 h 48"/>
                <a:gd name="T16" fmla="*/ 0 w 36"/>
                <a:gd name="T17" fmla="*/ 44 h 48"/>
                <a:gd name="T18" fmla="*/ 0 w 36"/>
                <a:gd name="T19" fmla="*/ 48 h 48"/>
                <a:gd name="T20" fmla="*/ 4 w 36"/>
                <a:gd name="T21" fmla="*/ 48 h 48"/>
                <a:gd name="T22" fmla="*/ 4 w 36"/>
                <a:gd name="T23" fmla="*/ 4 h 48"/>
                <a:gd name="T24" fmla="*/ 27 w 36"/>
                <a:gd name="T25" fmla="*/ 4 h 48"/>
                <a:gd name="T26" fmla="*/ 32 w 36"/>
                <a:gd name="T27" fmla="*/ 10 h 48"/>
                <a:gd name="T28" fmla="*/ 32 w 36"/>
                <a:gd name="T29" fmla="*/ 39 h 48"/>
                <a:gd name="T30" fmla="*/ 27 w 36"/>
                <a:gd name="T31" fmla="*/ 44 h 48"/>
                <a:gd name="T32" fmla="*/ 4 w 36"/>
                <a:gd name="T33" fmla="*/ 44 h 48"/>
                <a:gd name="T34" fmla="*/ 4 w 36"/>
                <a:gd name="T35"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8">
                  <a:moveTo>
                    <a:pt x="4" y="48"/>
                  </a:moveTo>
                  <a:cubicBezTo>
                    <a:pt x="27" y="48"/>
                    <a:pt x="27" y="48"/>
                    <a:pt x="27" y="48"/>
                  </a:cubicBezTo>
                  <a:cubicBezTo>
                    <a:pt x="32" y="48"/>
                    <a:pt x="36" y="44"/>
                    <a:pt x="36" y="39"/>
                  </a:cubicBezTo>
                  <a:cubicBezTo>
                    <a:pt x="36" y="10"/>
                    <a:pt x="36" y="10"/>
                    <a:pt x="36" y="10"/>
                  </a:cubicBezTo>
                  <a:cubicBezTo>
                    <a:pt x="36" y="5"/>
                    <a:pt x="32" y="0"/>
                    <a:pt x="27" y="0"/>
                  </a:cubicBezTo>
                  <a:cubicBezTo>
                    <a:pt x="4" y="0"/>
                    <a:pt x="4" y="0"/>
                    <a:pt x="4" y="0"/>
                  </a:cubicBezTo>
                  <a:cubicBezTo>
                    <a:pt x="0" y="0"/>
                    <a:pt x="0" y="0"/>
                    <a:pt x="0" y="0"/>
                  </a:cubicBezTo>
                  <a:cubicBezTo>
                    <a:pt x="0" y="4"/>
                    <a:pt x="0" y="4"/>
                    <a:pt x="0" y="4"/>
                  </a:cubicBezTo>
                  <a:cubicBezTo>
                    <a:pt x="0" y="44"/>
                    <a:pt x="0" y="44"/>
                    <a:pt x="0" y="44"/>
                  </a:cubicBezTo>
                  <a:cubicBezTo>
                    <a:pt x="0" y="48"/>
                    <a:pt x="0" y="48"/>
                    <a:pt x="0" y="48"/>
                  </a:cubicBezTo>
                  <a:lnTo>
                    <a:pt x="4" y="48"/>
                  </a:lnTo>
                  <a:close/>
                  <a:moveTo>
                    <a:pt x="4" y="4"/>
                  </a:moveTo>
                  <a:cubicBezTo>
                    <a:pt x="27" y="4"/>
                    <a:pt x="27" y="4"/>
                    <a:pt x="27" y="4"/>
                  </a:cubicBezTo>
                  <a:cubicBezTo>
                    <a:pt x="30" y="4"/>
                    <a:pt x="32" y="7"/>
                    <a:pt x="32" y="10"/>
                  </a:cubicBezTo>
                  <a:cubicBezTo>
                    <a:pt x="32" y="39"/>
                    <a:pt x="32" y="39"/>
                    <a:pt x="32" y="39"/>
                  </a:cubicBezTo>
                  <a:cubicBezTo>
                    <a:pt x="32" y="42"/>
                    <a:pt x="30" y="44"/>
                    <a:pt x="27" y="44"/>
                  </a:cubicBezTo>
                  <a:cubicBezTo>
                    <a:pt x="4" y="44"/>
                    <a:pt x="4" y="44"/>
                    <a:pt x="4" y="4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58" name="Freeform 13"/>
            <p:cNvSpPr>
              <a:spLocks noEditPoints="1"/>
            </p:cNvSpPr>
            <p:nvPr/>
          </p:nvSpPr>
          <p:spPr bwMode="auto">
            <a:xfrm>
              <a:off x="12422188" y="4684713"/>
              <a:ext cx="465137" cy="455612"/>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158 w 176"/>
                <a:gd name="T11" fmla="*/ 50 h 176"/>
                <a:gd name="T12" fmla="*/ 130 w 176"/>
                <a:gd name="T13" fmla="*/ 50 h 176"/>
                <a:gd name="T14" fmla="*/ 102 w 176"/>
                <a:gd name="T15" fmla="*/ 10 h 176"/>
                <a:gd name="T16" fmla="*/ 158 w 176"/>
                <a:gd name="T17" fmla="*/ 50 h 176"/>
                <a:gd name="T18" fmla="*/ 126 w 176"/>
                <a:gd name="T19" fmla="*/ 50 h 176"/>
                <a:gd name="T20" fmla="*/ 50 w 176"/>
                <a:gd name="T21" fmla="*/ 50 h 176"/>
                <a:gd name="T22" fmla="*/ 88 w 176"/>
                <a:gd name="T23" fmla="*/ 10 h 176"/>
                <a:gd name="T24" fmla="*/ 126 w 176"/>
                <a:gd name="T25" fmla="*/ 50 h 176"/>
                <a:gd name="T26" fmla="*/ 73 w 176"/>
                <a:gd name="T27" fmla="*/ 10 h 176"/>
                <a:gd name="T28" fmla="*/ 46 w 176"/>
                <a:gd name="T29" fmla="*/ 50 h 176"/>
                <a:gd name="T30" fmla="*/ 17 w 176"/>
                <a:gd name="T31" fmla="*/ 50 h 176"/>
                <a:gd name="T32" fmla="*/ 73 w 176"/>
                <a:gd name="T33" fmla="*/ 10 h 176"/>
                <a:gd name="T34" fmla="*/ 15 w 176"/>
                <a:gd name="T35" fmla="*/ 54 h 176"/>
                <a:gd name="T36" fmla="*/ 160 w 176"/>
                <a:gd name="T37" fmla="*/ 54 h 176"/>
                <a:gd name="T38" fmla="*/ 168 w 176"/>
                <a:gd name="T39" fmla="*/ 88 h 176"/>
                <a:gd name="T40" fmla="*/ 160 w 176"/>
                <a:gd name="T41" fmla="*/ 122 h 176"/>
                <a:gd name="T42" fmla="*/ 15 w 176"/>
                <a:gd name="T43" fmla="*/ 122 h 176"/>
                <a:gd name="T44" fmla="*/ 8 w 176"/>
                <a:gd name="T45" fmla="*/ 88 h 176"/>
                <a:gd name="T46" fmla="*/ 15 w 176"/>
                <a:gd name="T47" fmla="*/ 54 h 176"/>
                <a:gd name="T48" fmla="*/ 50 w 176"/>
                <a:gd name="T49" fmla="*/ 126 h 176"/>
                <a:gd name="T50" fmla="*/ 125 w 176"/>
                <a:gd name="T51" fmla="*/ 126 h 176"/>
                <a:gd name="T52" fmla="*/ 88 w 176"/>
                <a:gd name="T53" fmla="*/ 166 h 176"/>
                <a:gd name="T54" fmla="*/ 50 w 176"/>
                <a:gd name="T55" fmla="*/ 126 h 176"/>
                <a:gd name="T56" fmla="*/ 17 w 176"/>
                <a:gd name="T57" fmla="*/ 126 h 176"/>
                <a:gd name="T58" fmla="*/ 46 w 176"/>
                <a:gd name="T59" fmla="*/ 126 h 176"/>
                <a:gd name="T60" fmla="*/ 73 w 176"/>
                <a:gd name="T61" fmla="*/ 167 h 176"/>
                <a:gd name="T62" fmla="*/ 17 w 176"/>
                <a:gd name="T63" fmla="*/ 126 h 176"/>
                <a:gd name="T64" fmla="*/ 102 w 176"/>
                <a:gd name="T65" fmla="*/ 167 h 176"/>
                <a:gd name="T66" fmla="*/ 130 w 176"/>
                <a:gd name="T67" fmla="*/ 126 h 176"/>
                <a:gd name="T68" fmla="*/ 158 w 176"/>
                <a:gd name="T69" fmla="*/ 126 h 176"/>
                <a:gd name="T70" fmla="*/ 102 w 176"/>
                <a:gd name="T71"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88" y="0"/>
                  </a:moveTo>
                  <a:cubicBezTo>
                    <a:pt x="39" y="0"/>
                    <a:pt x="0" y="40"/>
                    <a:pt x="0" y="88"/>
                  </a:cubicBezTo>
                  <a:cubicBezTo>
                    <a:pt x="0" y="137"/>
                    <a:pt x="39" y="176"/>
                    <a:pt x="88" y="176"/>
                  </a:cubicBezTo>
                  <a:cubicBezTo>
                    <a:pt x="136" y="176"/>
                    <a:pt x="176" y="137"/>
                    <a:pt x="176" y="88"/>
                  </a:cubicBezTo>
                  <a:cubicBezTo>
                    <a:pt x="176" y="40"/>
                    <a:pt x="136" y="0"/>
                    <a:pt x="88" y="0"/>
                  </a:cubicBezTo>
                  <a:close/>
                  <a:moveTo>
                    <a:pt x="158" y="50"/>
                  </a:moveTo>
                  <a:cubicBezTo>
                    <a:pt x="130" y="50"/>
                    <a:pt x="130" y="50"/>
                    <a:pt x="130" y="50"/>
                  </a:cubicBezTo>
                  <a:cubicBezTo>
                    <a:pt x="125" y="30"/>
                    <a:pt x="115" y="16"/>
                    <a:pt x="102" y="10"/>
                  </a:cubicBezTo>
                  <a:cubicBezTo>
                    <a:pt x="127" y="14"/>
                    <a:pt x="147" y="30"/>
                    <a:pt x="158" y="50"/>
                  </a:cubicBezTo>
                  <a:close/>
                  <a:moveTo>
                    <a:pt x="126" y="50"/>
                  </a:moveTo>
                  <a:cubicBezTo>
                    <a:pt x="50" y="50"/>
                    <a:pt x="50" y="50"/>
                    <a:pt x="50" y="50"/>
                  </a:cubicBezTo>
                  <a:cubicBezTo>
                    <a:pt x="57" y="25"/>
                    <a:pt x="71" y="10"/>
                    <a:pt x="88" y="10"/>
                  </a:cubicBezTo>
                  <a:cubicBezTo>
                    <a:pt x="105" y="10"/>
                    <a:pt x="119" y="25"/>
                    <a:pt x="126" y="50"/>
                  </a:cubicBezTo>
                  <a:close/>
                  <a:moveTo>
                    <a:pt x="73" y="10"/>
                  </a:moveTo>
                  <a:cubicBezTo>
                    <a:pt x="61" y="16"/>
                    <a:pt x="51" y="30"/>
                    <a:pt x="46" y="50"/>
                  </a:cubicBezTo>
                  <a:cubicBezTo>
                    <a:pt x="17" y="50"/>
                    <a:pt x="17" y="50"/>
                    <a:pt x="17" y="50"/>
                  </a:cubicBezTo>
                  <a:cubicBezTo>
                    <a:pt x="29" y="30"/>
                    <a:pt x="49" y="14"/>
                    <a:pt x="73" y="10"/>
                  </a:cubicBezTo>
                  <a:close/>
                  <a:moveTo>
                    <a:pt x="15" y="54"/>
                  </a:moveTo>
                  <a:cubicBezTo>
                    <a:pt x="160" y="54"/>
                    <a:pt x="160" y="54"/>
                    <a:pt x="160" y="54"/>
                  </a:cubicBezTo>
                  <a:cubicBezTo>
                    <a:pt x="165" y="65"/>
                    <a:pt x="168" y="76"/>
                    <a:pt x="168" y="88"/>
                  </a:cubicBezTo>
                  <a:cubicBezTo>
                    <a:pt x="168" y="101"/>
                    <a:pt x="165" y="112"/>
                    <a:pt x="160" y="122"/>
                  </a:cubicBezTo>
                  <a:cubicBezTo>
                    <a:pt x="15" y="122"/>
                    <a:pt x="15" y="122"/>
                    <a:pt x="15" y="122"/>
                  </a:cubicBezTo>
                  <a:cubicBezTo>
                    <a:pt x="11" y="112"/>
                    <a:pt x="8" y="101"/>
                    <a:pt x="8" y="88"/>
                  </a:cubicBezTo>
                  <a:cubicBezTo>
                    <a:pt x="8" y="76"/>
                    <a:pt x="11" y="65"/>
                    <a:pt x="15" y="54"/>
                  </a:cubicBezTo>
                  <a:close/>
                  <a:moveTo>
                    <a:pt x="50" y="126"/>
                  </a:moveTo>
                  <a:cubicBezTo>
                    <a:pt x="125" y="126"/>
                    <a:pt x="125" y="126"/>
                    <a:pt x="125" y="126"/>
                  </a:cubicBezTo>
                  <a:cubicBezTo>
                    <a:pt x="119" y="152"/>
                    <a:pt x="105" y="166"/>
                    <a:pt x="88" y="166"/>
                  </a:cubicBezTo>
                  <a:cubicBezTo>
                    <a:pt x="70" y="166"/>
                    <a:pt x="56" y="152"/>
                    <a:pt x="50" y="126"/>
                  </a:cubicBezTo>
                  <a:close/>
                  <a:moveTo>
                    <a:pt x="17" y="126"/>
                  </a:moveTo>
                  <a:cubicBezTo>
                    <a:pt x="46" y="126"/>
                    <a:pt x="46" y="126"/>
                    <a:pt x="46" y="126"/>
                  </a:cubicBezTo>
                  <a:cubicBezTo>
                    <a:pt x="51" y="147"/>
                    <a:pt x="60" y="161"/>
                    <a:pt x="73" y="167"/>
                  </a:cubicBezTo>
                  <a:cubicBezTo>
                    <a:pt x="49" y="163"/>
                    <a:pt x="29" y="147"/>
                    <a:pt x="17" y="126"/>
                  </a:cubicBezTo>
                  <a:close/>
                  <a:moveTo>
                    <a:pt x="102" y="167"/>
                  </a:moveTo>
                  <a:cubicBezTo>
                    <a:pt x="115" y="161"/>
                    <a:pt x="124" y="147"/>
                    <a:pt x="130" y="126"/>
                  </a:cubicBezTo>
                  <a:cubicBezTo>
                    <a:pt x="158" y="126"/>
                    <a:pt x="158" y="126"/>
                    <a:pt x="158" y="126"/>
                  </a:cubicBezTo>
                  <a:cubicBezTo>
                    <a:pt x="147" y="147"/>
                    <a:pt x="126" y="163"/>
                    <a:pt x="102"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59" name="Freeform 14"/>
            <p:cNvSpPr>
              <a:spLocks/>
            </p:cNvSpPr>
            <p:nvPr/>
          </p:nvSpPr>
          <p:spPr bwMode="auto">
            <a:xfrm>
              <a:off x="12601575" y="4849813"/>
              <a:ext cx="106362" cy="125412"/>
            </a:xfrm>
            <a:custGeom>
              <a:avLst/>
              <a:gdLst>
                <a:gd name="T0" fmla="*/ 4 w 40"/>
                <a:gd name="T1" fmla="*/ 4 h 48"/>
                <a:gd name="T2" fmla="*/ 5 w 40"/>
                <a:gd name="T3" fmla="*/ 4 h 48"/>
                <a:gd name="T4" fmla="*/ 12 w 40"/>
                <a:gd name="T5" fmla="*/ 10 h 48"/>
                <a:gd name="T6" fmla="*/ 23 w 40"/>
                <a:gd name="T7" fmla="*/ 41 h 48"/>
                <a:gd name="T8" fmla="*/ 25 w 40"/>
                <a:gd name="T9" fmla="*/ 40 h 48"/>
                <a:gd name="T10" fmla="*/ 23 w 40"/>
                <a:gd name="T11" fmla="*/ 41 h 48"/>
                <a:gd name="T12" fmla="*/ 34 w 40"/>
                <a:gd name="T13" fmla="*/ 48 h 48"/>
                <a:gd name="T14" fmla="*/ 40 w 40"/>
                <a:gd name="T15" fmla="*/ 48 h 48"/>
                <a:gd name="T16" fmla="*/ 40 w 40"/>
                <a:gd name="T17" fmla="*/ 44 h 48"/>
                <a:gd name="T18" fmla="*/ 40 w 40"/>
                <a:gd name="T19" fmla="*/ 44 h 48"/>
                <a:gd name="T20" fmla="*/ 40 w 40"/>
                <a:gd name="T21" fmla="*/ 0 h 48"/>
                <a:gd name="T22" fmla="*/ 36 w 40"/>
                <a:gd name="T23" fmla="*/ 0 h 48"/>
                <a:gd name="T24" fmla="*/ 36 w 40"/>
                <a:gd name="T25" fmla="*/ 44 h 48"/>
                <a:gd name="T26" fmla="*/ 34 w 40"/>
                <a:gd name="T27" fmla="*/ 44 h 48"/>
                <a:gd name="T28" fmla="*/ 27 w 40"/>
                <a:gd name="T29" fmla="*/ 40 h 48"/>
                <a:gd name="T30" fmla="*/ 27 w 40"/>
                <a:gd name="T31" fmla="*/ 40 h 48"/>
                <a:gd name="T32" fmla="*/ 16 w 40"/>
                <a:gd name="T33" fmla="*/ 9 h 48"/>
                <a:gd name="T34" fmla="*/ 5 w 40"/>
                <a:gd name="T35" fmla="*/ 0 h 48"/>
                <a:gd name="T36" fmla="*/ 2 w 40"/>
                <a:gd name="T37" fmla="*/ 0 h 48"/>
                <a:gd name="T38" fmla="*/ 2 w 40"/>
                <a:gd name="T39" fmla="*/ 0 h 48"/>
                <a:gd name="T40" fmla="*/ 0 w 40"/>
                <a:gd name="T41" fmla="*/ 0 h 48"/>
                <a:gd name="T42" fmla="*/ 0 w 40"/>
                <a:gd name="T43" fmla="*/ 48 h 48"/>
                <a:gd name="T44" fmla="*/ 4 w 40"/>
                <a:gd name="T45" fmla="*/ 48 h 48"/>
                <a:gd name="T46" fmla="*/ 4 w 40"/>
                <a:gd name="T4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8">
                  <a:moveTo>
                    <a:pt x="4" y="4"/>
                  </a:moveTo>
                  <a:cubicBezTo>
                    <a:pt x="5" y="4"/>
                    <a:pt x="5" y="4"/>
                    <a:pt x="5" y="4"/>
                  </a:cubicBezTo>
                  <a:cubicBezTo>
                    <a:pt x="8" y="4"/>
                    <a:pt x="11" y="6"/>
                    <a:pt x="12" y="10"/>
                  </a:cubicBezTo>
                  <a:cubicBezTo>
                    <a:pt x="23" y="41"/>
                    <a:pt x="23" y="41"/>
                    <a:pt x="23" y="41"/>
                  </a:cubicBezTo>
                  <a:cubicBezTo>
                    <a:pt x="25" y="40"/>
                    <a:pt x="25" y="40"/>
                    <a:pt x="25" y="40"/>
                  </a:cubicBezTo>
                  <a:cubicBezTo>
                    <a:pt x="23" y="41"/>
                    <a:pt x="23" y="41"/>
                    <a:pt x="23" y="41"/>
                  </a:cubicBezTo>
                  <a:cubicBezTo>
                    <a:pt x="25" y="46"/>
                    <a:pt x="28" y="48"/>
                    <a:pt x="34" y="48"/>
                  </a:cubicBezTo>
                  <a:cubicBezTo>
                    <a:pt x="40" y="48"/>
                    <a:pt x="40" y="48"/>
                    <a:pt x="40" y="48"/>
                  </a:cubicBezTo>
                  <a:cubicBezTo>
                    <a:pt x="40" y="44"/>
                    <a:pt x="40" y="44"/>
                    <a:pt x="40" y="44"/>
                  </a:cubicBezTo>
                  <a:cubicBezTo>
                    <a:pt x="40" y="44"/>
                    <a:pt x="40" y="44"/>
                    <a:pt x="40" y="44"/>
                  </a:cubicBezTo>
                  <a:cubicBezTo>
                    <a:pt x="40" y="0"/>
                    <a:pt x="40" y="0"/>
                    <a:pt x="40" y="0"/>
                  </a:cubicBezTo>
                  <a:cubicBezTo>
                    <a:pt x="36" y="0"/>
                    <a:pt x="36" y="0"/>
                    <a:pt x="36" y="0"/>
                  </a:cubicBezTo>
                  <a:cubicBezTo>
                    <a:pt x="36" y="44"/>
                    <a:pt x="36" y="44"/>
                    <a:pt x="36" y="44"/>
                  </a:cubicBezTo>
                  <a:cubicBezTo>
                    <a:pt x="34" y="44"/>
                    <a:pt x="34" y="44"/>
                    <a:pt x="34" y="44"/>
                  </a:cubicBezTo>
                  <a:cubicBezTo>
                    <a:pt x="30" y="44"/>
                    <a:pt x="28" y="43"/>
                    <a:pt x="27" y="40"/>
                  </a:cubicBezTo>
                  <a:cubicBezTo>
                    <a:pt x="27" y="40"/>
                    <a:pt x="27" y="40"/>
                    <a:pt x="27" y="40"/>
                  </a:cubicBezTo>
                  <a:cubicBezTo>
                    <a:pt x="16" y="9"/>
                    <a:pt x="16" y="9"/>
                    <a:pt x="16" y="9"/>
                  </a:cubicBezTo>
                  <a:cubicBezTo>
                    <a:pt x="15" y="7"/>
                    <a:pt x="13" y="0"/>
                    <a:pt x="5" y="0"/>
                  </a:cubicBezTo>
                  <a:cubicBezTo>
                    <a:pt x="2" y="0"/>
                    <a:pt x="2" y="0"/>
                    <a:pt x="2" y="0"/>
                  </a:cubicBezTo>
                  <a:cubicBezTo>
                    <a:pt x="2" y="0"/>
                    <a:pt x="2" y="0"/>
                    <a:pt x="2" y="0"/>
                  </a:cubicBezTo>
                  <a:cubicBezTo>
                    <a:pt x="0" y="0"/>
                    <a:pt x="0" y="0"/>
                    <a:pt x="0" y="0"/>
                  </a:cubicBezTo>
                  <a:cubicBezTo>
                    <a:pt x="0" y="48"/>
                    <a:pt x="0" y="48"/>
                    <a:pt x="0" y="48"/>
                  </a:cubicBezTo>
                  <a:cubicBezTo>
                    <a:pt x="4" y="48"/>
                    <a:pt x="4" y="48"/>
                    <a:pt x="4" y="48"/>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160" name="Freeform 15"/>
            <p:cNvSpPr>
              <a:spLocks/>
            </p:cNvSpPr>
            <p:nvPr/>
          </p:nvSpPr>
          <p:spPr bwMode="auto">
            <a:xfrm>
              <a:off x="12728575" y="4849813"/>
              <a:ext cx="95250" cy="125412"/>
            </a:xfrm>
            <a:custGeom>
              <a:avLst/>
              <a:gdLst>
                <a:gd name="T0" fmla="*/ 8 w 36"/>
                <a:gd name="T1" fmla="*/ 24 h 48"/>
                <a:gd name="T2" fmla="*/ 12 w 36"/>
                <a:gd name="T3" fmla="*/ 24 h 48"/>
                <a:gd name="T4" fmla="*/ 12 w 36"/>
                <a:gd name="T5" fmla="*/ 24 h 48"/>
                <a:gd name="T6" fmla="*/ 27 w 36"/>
                <a:gd name="T7" fmla="*/ 24 h 48"/>
                <a:gd name="T8" fmla="*/ 32 w 36"/>
                <a:gd name="T9" fmla="*/ 30 h 48"/>
                <a:gd name="T10" fmla="*/ 32 w 36"/>
                <a:gd name="T11" fmla="*/ 39 h 48"/>
                <a:gd name="T12" fmla="*/ 27 w 36"/>
                <a:gd name="T13" fmla="*/ 44 h 48"/>
                <a:gd name="T14" fmla="*/ 0 w 36"/>
                <a:gd name="T15" fmla="*/ 44 h 48"/>
                <a:gd name="T16" fmla="*/ 0 w 36"/>
                <a:gd name="T17" fmla="*/ 48 h 48"/>
                <a:gd name="T18" fmla="*/ 27 w 36"/>
                <a:gd name="T19" fmla="*/ 48 h 48"/>
                <a:gd name="T20" fmla="*/ 36 w 36"/>
                <a:gd name="T21" fmla="*/ 39 h 48"/>
                <a:gd name="T22" fmla="*/ 36 w 36"/>
                <a:gd name="T23" fmla="*/ 30 h 48"/>
                <a:gd name="T24" fmla="*/ 27 w 36"/>
                <a:gd name="T25" fmla="*/ 20 h 48"/>
                <a:gd name="T26" fmla="*/ 23 w 36"/>
                <a:gd name="T27" fmla="*/ 20 h 48"/>
                <a:gd name="T28" fmla="*/ 23 w 36"/>
                <a:gd name="T29" fmla="*/ 20 h 48"/>
                <a:gd name="T30" fmla="*/ 8 w 36"/>
                <a:gd name="T31" fmla="*/ 20 h 48"/>
                <a:gd name="T32" fmla="*/ 4 w 36"/>
                <a:gd name="T33" fmla="*/ 15 h 48"/>
                <a:gd name="T34" fmla="*/ 4 w 36"/>
                <a:gd name="T35" fmla="*/ 10 h 48"/>
                <a:gd name="T36" fmla="*/ 8 w 36"/>
                <a:gd name="T37" fmla="*/ 4 h 48"/>
                <a:gd name="T38" fmla="*/ 36 w 36"/>
                <a:gd name="T39" fmla="*/ 4 h 48"/>
                <a:gd name="T40" fmla="*/ 36 w 36"/>
                <a:gd name="T41" fmla="*/ 0 h 48"/>
                <a:gd name="T42" fmla="*/ 8 w 36"/>
                <a:gd name="T43" fmla="*/ 0 h 48"/>
                <a:gd name="T44" fmla="*/ 0 w 36"/>
                <a:gd name="T45" fmla="*/ 10 h 48"/>
                <a:gd name="T46" fmla="*/ 0 w 36"/>
                <a:gd name="T47" fmla="*/ 15 h 48"/>
                <a:gd name="T48" fmla="*/ 8 w 36"/>
                <a:gd name="T4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48">
                  <a:moveTo>
                    <a:pt x="8" y="24"/>
                  </a:moveTo>
                  <a:cubicBezTo>
                    <a:pt x="12" y="24"/>
                    <a:pt x="12" y="24"/>
                    <a:pt x="12" y="24"/>
                  </a:cubicBezTo>
                  <a:cubicBezTo>
                    <a:pt x="12" y="24"/>
                    <a:pt x="12" y="24"/>
                    <a:pt x="12" y="24"/>
                  </a:cubicBezTo>
                  <a:cubicBezTo>
                    <a:pt x="27" y="24"/>
                    <a:pt x="27" y="24"/>
                    <a:pt x="27" y="24"/>
                  </a:cubicBezTo>
                  <a:cubicBezTo>
                    <a:pt x="30" y="24"/>
                    <a:pt x="32" y="27"/>
                    <a:pt x="32" y="30"/>
                  </a:cubicBezTo>
                  <a:cubicBezTo>
                    <a:pt x="32" y="39"/>
                    <a:pt x="32" y="39"/>
                    <a:pt x="32" y="39"/>
                  </a:cubicBezTo>
                  <a:cubicBezTo>
                    <a:pt x="32" y="42"/>
                    <a:pt x="30" y="44"/>
                    <a:pt x="27" y="44"/>
                  </a:cubicBezTo>
                  <a:cubicBezTo>
                    <a:pt x="0" y="44"/>
                    <a:pt x="0" y="44"/>
                    <a:pt x="0" y="44"/>
                  </a:cubicBezTo>
                  <a:cubicBezTo>
                    <a:pt x="0" y="48"/>
                    <a:pt x="0" y="48"/>
                    <a:pt x="0" y="48"/>
                  </a:cubicBezTo>
                  <a:cubicBezTo>
                    <a:pt x="27" y="48"/>
                    <a:pt x="27" y="48"/>
                    <a:pt x="27" y="48"/>
                  </a:cubicBezTo>
                  <a:cubicBezTo>
                    <a:pt x="32" y="48"/>
                    <a:pt x="36" y="44"/>
                    <a:pt x="36" y="39"/>
                  </a:cubicBezTo>
                  <a:cubicBezTo>
                    <a:pt x="36" y="30"/>
                    <a:pt x="36" y="30"/>
                    <a:pt x="36" y="30"/>
                  </a:cubicBezTo>
                  <a:cubicBezTo>
                    <a:pt x="36" y="25"/>
                    <a:pt x="32" y="20"/>
                    <a:pt x="27" y="20"/>
                  </a:cubicBezTo>
                  <a:cubicBezTo>
                    <a:pt x="23" y="20"/>
                    <a:pt x="23" y="20"/>
                    <a:pt x="23" y="20"/>
                  </a:cubicBezTo>
                  <a:cubicBezTo>
                    <a:pt x="23" y="20"/>
                    <a:pt x="23" y="20"/>
                    <a:pt x="23" y="20"/>
                  </a:cubicBezTo>
                  <a:cubicBezTo>
                    <a:pt x="8" y="20"/>
                    <a:pt x="8" y="20"/>
                    <a:pt x="8" y="20"/>
                  </a:cubicBezTo>
                  <a:cubicBezTo>
                    <a:pt x="6" y="20"/>
                    <a:pt x="4" y="18"/>
                    <a:pt x="4" y="15"/>
                  </a:cubicBezTo>
                  <a:cubicBezTo>
                    <a:pt x="4" y="10"/>
                    <a:pt x="4" y="10"/>
                    <a:pt x="4" y="10"/>
                  </a:cubicBezTo>
                  <a:cubicBezTo>
                    <a:pt x="4" y="7"/>
                    <a:pt x="6" y="4"/>
                    <a:pt x="8" y="4"/>
                  </a:cubicBezTo>
                  <a:cubicBezTo>
                    <a:pt x="36" y="4"/>
                    <a:pt x="36" y="4"/>
                    <a:pt x="36" y="4"/>
                  </a:cubicBezTo>
                  <a:cubicBezTo>
                    <a:pt x="36" y="0"/>
                    <a:pt x="36" y="0"/>
                    <a:pt x="36" y="0"/>
                  </a:cubicBezTo>
                  <a:cubicBezTo>
                    <a:pt x="8" y="0"/>
                    <a:pt x="8" y="0"/>
                    <a:pt x="8" y="0"/>
                  </a:cubicBezTo>
                  <a:cubicBezTo>
                    <a:pt x="4" y="0"/>
                    <a:pt x="0" y="5"/>
                    <a:pt x="0" y="10"/>
                  </a:cubicBezTo>
                  <a:cubicBezTo>
                    <a:pt x="0" y="15"/>
                    <a:pt x="0" y="15"/>
                    <a:pt x="0" y="15"/>
                  </a:cubicBezTo>
                  <a:cubicBezTo>
                    <a:pt x="0" y="20"/>
                    <a:pt x="4" y="24"/>
                    <a:pt x="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grpSp>
      <p:sp>
        <p:nvSpPr>
          <p:cNvPr id="161" name="文本框 160"/>
          <p:cNvSpPr txBox="1"/>
          <p:nvPr/>
        </p:nvSpPr>
        <p:spPr>
          <a:xfrm>
            <a:off x="5464517" y="3466115"/>
            <a:ext cx="485720" cy="276999"/>
          </a:xfrm>
          <a:prstGeom prst="rect">
            <a:avLst/>
          </a:prstGeom>
          <a:noFill/>
        </p:spPr>
        <p:txBody>
          <a:bodyPr wrap="square" rtlCol="0">
            <a:spAutoFit/>
          </a:bodyPr>
          <a:lstStyle/>
          <a:p>
            <a:r>
              <a:rPr lang="en-US" altLang="zh-CN" sz="1200" dirty="0" smtClean="0">
                <a:latin typeface="+mn-ea"/>
                <a:ea typeface="+mn-ea"/>
              </a:rPr>
              <a:t>AD</a:t>
            </a:r>
            <a:endParaRPr lang="zh-CN" altLang="en-US" sz="1200" dirty="0">
              <a:latin typeface="+mn-ea"/>
              <a:ea typeface="+mn-ea"/>
            </a:endParaRPr>
          </a:p>
        </p:txBody>
      </p:sp>
      <p:sp>
        <p:nvSpPr>
          <p:cNvPr id="162" name="文本框 161"/>
          <p:cNvSpPr txBox="1"/>
          <p:nvPr/>
        </p:nvSpPr>
        <p:spPr>
          <a:xfrm>
            <a:off x="4468234" y="3373828"/>
            <a:ext cx="658074" cy="276999"/>
          </a:xfrm>
          <a:prstGeom prst="rect">
            <a:avLst/>
          </a:prstGeom>
          <a:noFill/>
        </p:spPr>
        <p:txBody>
          <a:bodyPr wrap="square" rtlCol="0">
            <a:spAutoFit/>
          </a:bodyPr>
          <a:lstStyle/>
          <a:p>
            <a:r>
              <a:rPr lang="en-US" altLang="zh-CN" sz="1200" dirty="0">
                <a:latin typeface="+mn-ea"/>
                <a:ea typeface="+mn-ea"/>
              </a:rPr>
              <a:t>DNS</a:t>
            </a:r>
            <a:endParaRPr lang="zh-CN" altLang="en-US" sz="1200" dirty="0">
              <a:latin typeface="+mn-ea"/>
              <a:ea typeface="+mn-ea"/>
            </a:endParaRPr>
          </a:p>
        </p:txBody>
      </p:sp>
      <p:sp>
        <p:nvSpPr>
          <p:cNvPr id="163" name="文本框 162"/>
          <p:cNvSpPr txBox="1"/>
          <p:nvPr/>
        </p:nvSpPr>
        <p:spPr>
          <a:xfrm>
            <a:off x="3651553" y="3412385"/>
            <a:ext cx="659340" cy="276999"/>
          </a:xfrm>
          <a:prstGeom prst="rect">
            <a:avLst/>
          </a:prstGeom>
          <a:noFill/>
        </p:spPr>
        <p:txBody>
          <a:bodyPr wrap="square" rtlCol="0">
            <a:spAutoFit/>
          </a:bodyPr>
          <a:lstStyle/>
          <a:p>
            <a:r>
              <a:rPr lang="en-US" altLang="zh-CN" sz="1200" dirty="0">
                <a:latin typeface="+mn-ea"/>
                <a:ea typeface="+mn-ea"/>
              </a:rPr>
              <a:t>DHCP</a:t>
            </a:r>
            <a:endParaRPr lang="zh-CN" altLang="en-US" sz="1200" dirty="0">
              <a:latin typeface="+mn-ea"/>
              <a:ea typeface="+mn-ea"/>
            </a:endParaRPr>
          </a:p>
        </p:txBody>
      </p:sp>
      <p:sp>
        <p:nvSpPr>
          <p:cNvPr id="164" name="文本框 163"/>
          <p:cNvSpPr txBox="1"/>
          <p:nvPr/>
        </p:nvSpPr>
        <p:spPr>
          <a:xfrm>
            <a:off x="6616233" y="2644944"/>
            <a:ext cx="1355693" cy="276999"/>
          </a:xfrm>
          <a:prstGeom prst="rect">
            <a:avLst/>
          </a:prstGeom>
          <a:noFill/>
        </p:spPr>
        <p:txBody>
          <a:bodyPr wrap="square" rtlCol="0">
            <a:spAutoFit/>
          </a:bodyPr>
          <a:lstStyle/>
          <a:p>
            <a:r>
              <a:rPr lang="en-US" altLang="zh-CN" sz="1200" dirty="0" smtClean="0">
                <a:latin typeface="+mn-ea"/>
                <a:ea typeface="+mn-ea"/>
              </a:rPr>
              <a:t>IT</a:t>
            </a:r>
            <a:r>
              <a:rPr lang="zh-CN" altLang="en-US" sz="1200" dirty="0" smtClean="0">
                <a:latin typeface="+mn-ea"/>
                <a:ea typeface="+mn-ea"/>
              </a:rPr>
              <a:t>部件</a:t>
            </a:r>
            <a:endParaRPr lang="zh-CN" altLang="en-US" sz="1200" dirty="0">
              <a:latin typeface="+mn-ea"/>
              <a:ea typeface="+mn-ea"/>
            </a:endParaRPr>
          </a:p>
        </p:txBody>
      </p:sp>
      <p:grpSp>
        <p:nvGrpSpPr>
          <p:cNvPr id="165" name="组合 18396"/>
          <p:cNvGrpSpPr/>
          <p:nvPr/>
        </p:nvGrpSpPr>
        <p:grpSpPr>
          <a:xfrm>
            <a:off x="4320921" y="4993218"/>
            <a:ext cx="363627" cy="615791"/>
            <a:chOff x="1463676" y="588963"/>
            <a:chExt cx="274638" cy="638175"/>
          </a:xfrm>
          <a:solidFill>
            <a:srgbClr val="3C3C3B"/>
          </a:solidFill>
        </p:grpSpPr>
        <p:sp>
          <p:nvSpPr>
            <p:cNvPr id="166"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7"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8"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9"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0"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1"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2"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3"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4"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5"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6"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7"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8"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9"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0"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1"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2"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3"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4"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5"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6"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7"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8"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9"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90"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191" name="组合 18396"/>
          <p:cNvGrpSpPr/>
          <p:nvPr/>
        </p:nvGrpSpPr>
        <p:grpSpPr>
          <a:xfrm>
            <a:off x="6711026" y="5114641"/>
            <a:ext cx="363627" cy="615791"/>
            <a:chOff x="1463676" y="588963"/>
            <a:chExt cx="274638" cy="638175"/>
          </a:xfrm>
          <a:solidFill>
            <a:srgbClr val="3C3C3B"/>
          </a:solidFill>
        </p:grpSpPr>
        <p:sp>
          <p:nvSpPr>
            <p:cNvPr id="192"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93"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94"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95"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96"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97"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98"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99"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00"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01"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02"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03"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04"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05"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06"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07"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08"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09"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10"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11"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12"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13"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14"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15"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16"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grpSp>
        <p:nvGrpSpPr>
          <p:cNvPr id="217" name="组合 18396"/>
          <p:cNvGrpSpPr/>
          <p:nvPr/>
        </p:nvGrpSpPr>
        <p:grpSpPr>
          <a:xfrm>
            <a:off x="5476660" y="4593586"/>
            <a:ext cx="363627" cy="615791"/>
            <a:chOff x="1463676" y="588963"/>
            <a:chExt cx="274638" cy="638175"/>
          </a:xfrm>
          <a:solidFill>
            <a:srgbClr val="3C3C3B"/>
          </a:solidFill>
        </p:grpSpPr>
        <p:sp>
          <p:nvSpPr>
            <p:cNvPr id="218"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19"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20"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21"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22"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23"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24"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25"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26"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27"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28"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29"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30"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31"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32"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33"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34"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35"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36"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37"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38"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39"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40"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41"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242"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243" name="文本框 242"/>
          <p:cNvSpPr txBox="1"/>
          <p:nvPr/>
        </p:nvSpPr>
        <p:spPr>
          <a:xfrm>
            <a:off x="5416480" y="5216832"/>
            <a:ext cx="587914" cy="276999"/>
          </a:xfrm>
          <a:prstGeom prst="rect">
            <a:avLst/>
          </a:prstGeom>
          <a:noFill/>
        </p:spPr>
        <p:txBody>
          <a:bodyPr wrap="square" rtlCol="0">
            <a:spAutoFit/>
          </a:bodyPr>
          <a:lstStyle>
            <a:defPPr>
              <a:defRPr lang="zh-CN"/>
            </a:defPPr>
            <a:lvl1pPr>
              <a:defRPr sz="1200">
                <a:latin typeface="微软雅黑" panose="020B0503020204020204" pitchFamily="34" charset="-122"/>
                <a:ea typeface="微软雅黑" panose="020B0503020204020204" pitchFamily="34" charset="-122"/>
              </a:defRPr>
            </a:lvl1pPr>
          </a:lstStyle>
          <a:p>
            <a:r>
              <a:rPr lang="en-US" altLang="zh-CN" dirty="0">
                <a:latin typeface="+mn-ea"/>
                <a:ea typeface="+mn-ea"/>
              </a:rPr>
              <a:t>HDC</a:t>
            </a:r>
            <a:endParaRPr lang="zh-CN" altLang="en-US" dirty="0">
              <a:latin typeface="+mn-ea"/>
              <a:ea typeface="+mn-ea"/>
            </a:endParaRPr>
          </a:p>
        </p:txBody>
      </p:sp>
      <p:sp>
        <p:nvSpPr>
          <p:cNvPr id="244" name="文本框 243"/>
          <p:cNvSpPr txBox="1"/>
          <p:nvPr/>
        </p:nvSpPr>
        <p:spPr>
          <a:xfrm>
            <a:off x="4340432" y="5644241"/>
            <a:ext cx="566322" cy="276999"/>
          </a:xfrm>
          <a:prstGeom prst="rect">
            <a:avLst/>
          </a:prstGeom>
          <a:noFill/>
        </p:spPr>
        <p:txBody>
          <a:bodyPr wrap="square" rtlCol="0">
            <a:spAutoFit/>
          </a:bodyPr>
          <a:lstStyle/>
          <a:p>
            <a:r>
              <a:rPr lang="en-US" altLang="zh-CN" sz="1200" dirty="0" smtClean="0">
                <a:latin typeface="+mn-ea"/>
                <a:ea typeface="+mn-ea"/>
              </a:rPr>
              <a:t>WI</a:t>
            </a:r>
            <a:endParaRPr lang="zh-CN" altLang="en-US" sz="1200" dirty="0">
              <a:latin typeface="+mn-ea"/>
              <a:ea typeface="+mn-ea"/>
            </a:endParaRPr>
          </a:p>
        </p:txBody>
      </p:sp>
      <p:sp>
        <p:nvSpPr>
          <p:cNvPr id="245" name="文本框 244"/>
          <p:cNvSpPr txBox="1"/>
          <p:nvPr/>
        </p:nvSpPr>
        <p:spPr>
          <a:xfrm>
            <a:off x="6611789" y="5750347"/>
            <a:ext cx="1108688" cy="276999"/>
          </a:xfrm>
          <a:prstGeom prst="rect">
            <a:avLst/>
          </a:prstGeom>
          <a:noFill/>
        </p:spPr>
        <p:txBody>
          <a:bodyPr wrap="square" rtlCol="0">
            <a:spAutoFit/>
          </a:bodyPr>
          <a:lstStyle/>
          <a:p>
            <a:r>
              <a:rPr lang="en-US" altLang="zh-CN" sz="1200" dirty="0" smtClean="0">
                <a:latin typeface="+mn-ea"/>
                <a:ea typeface="+mn-ea"/>
              </a:rPr>
              <a:t>License</a:t>
            </a:r>
            <a:endParaRPr lang="zh-CN" altLang="en-US" sz="1200" dirty="0">
              <a:latin typeface="+mn-ea"/>
              <a:ea typeface="+mn-ea"/>
            </a:endParaRPr>
          </a:p>
        </p:txBody>
      </p:sp>
      <p:cxnSp>
        <p:nvCxnSpPr>
          <p:cNvPr id="246" name="直接连接符 245"/>
          <p:cNvCxnSpPr>
            <a:stCxn id="220" idx="10"/>
          </p:cNvCxnSpPr>
          <p:nvPr/>
        </p:nvCxnSpPr>
        <p:spPr>
          <a:xfrm>
            <a:off x="5840287" y="5188781"/>
            <a:ext cx="866469" cy="236815"/>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cxnSp>
        <p:nvCxnSpPr>
          <p:cNvPr id="247" name="直接连接符 246"/>
          <p:cNvCxnSpPr>
            <a:endCxn id="218" idx="8"/>
          </p:cNvCxnSpPr>
          <p:nvPr/>
        </p:nvCxnSpPr>
        <p:spPr>
          <a:xfrm flipV="1">
            <a:off x="4667955" y="5196189"/>
            <a:ext cx="896475" cy="171956"/>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grpSp>
        <p:nvGrpSpPr>
          <p:cNvPr id="248" name="组合 142"/>
          <p:cNvGrpSpPr/>
          <p:nvPr/>
        </p:nvGrpSpPr>
        <p:grpSpPr>
          <a:xfrm>
            <a:off x="1709885" y="5055067"/>
            <a:ext cx="794840" cy="521370"/>
            <a:chOff x="7089459" y="3598864"/>
            <a:chExt cx="134937" cy="100014"/>
          </a:xfrm>
        </p:grpSpPr>
        <p:sp>
          <p:nvSpPr>
            <p:cNvPr id="249"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250"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251"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252"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grpSp>
      <p:sp>
        <p:nvSpPr>
          <p:cNvPr id="253" name="文本框 252"/>
          <p:cNvSpPr txBox="1"/>
          <p:nvPr/>
        </p:nvSpPr>
        <p:spPr>
          <a:xfrm>
            <a:off x="4747271" y="6068502"/>
            <a:ext cx="1781504" cy="276999"/>
          </a:xfrm>
          <a:prstGeom prst="rect">
            <a:avLst/>
          </a:prstGeom>
          <a:noFill/>
        </p:spPr>
        <p:txBody>
          <a:bodyPr wrap="square" rtlCol="0">
            <a:spAutoFit/>
          </a:bodyPr>
          <a:lstStyle/>
          <a:p>
            <a:r>
              <a:rPr lang="en-US" altLang="zh-CN" sz="1200" dirty="0" err="1" smtClean="0">
                <a:latin typeface="+mn-ea"/>
                <a:ea typeface="+mn-ea"/>
              </a:rPr>
              <a:t>FusionAccess</a:t>
            </a:r>
            <a:endParaRPr lang="zh-CN" altLang="en-US" sz="1200" dirty="0">
              <a:latin typeface="+mn-ea"/>
              <a:ea typeface="+mn-ea"/>
            </a:endParaRPr>
          </a:p>
        </p:txBody>
      </p:sp>
      <p:sp>
        <p:nvSpPr>
          <p:cNvPr id="254" name="文本框 253"/>
          <p:cNvSpPr txBox="1"/>
          <p:nvPr/>
        </p:nvSpPr>
        <p:spPr>
          <a:xfrm>
            <a:off x="1801059" y="6013131"/>
            <a:ext cx="1355693" cy="276999"/>
          </a:xfrm>
          <a:prstGeom prst="rect">
            <a:avLst/>
          </a:prstGeom>
          <a:noFill/>
        </p:spPr>
        <p:txBody>
          <a:bodyPr wrap="square" rtlCol="0">
            <a:spAutoFit/>
          </a:bodyPr>
          <a:lstStyle/>
          <a:p>
            <a:r>
              <a:rPr lang="zh-CN" altLang="en-US" sz="1200" dirty="0">
                <a:latin typeface="+mn-ea"/>
                <a:ea typeface="+mn-ea"/>
              </a:rPr>
              <a:t>终端</a:t>
            </a:r>
          </a:p>
        </p:txBody>
      </p:sp>
      <p:sp>
        <p:nvSpPr>
          <p:cNvPr id="255" name="文本框 254"/>
          <p:cNvSpPr txBox="1"/>
          <p:nvPr/>
        </p:nvSpPr>
        <p:spPr>
          <a:xfrm>
            <a:off x="2477468" y="5051479"/>
            <a:ext cx="918225" cy="276999"/>
          </a:xfrm>
          <a:prstGeom prst="rect">
            <a:avLst/>
          </a:prstGeom>
          <a:noFill/>
        </p:spPr>
        <p:txBody>
          <a:bodyPr wrap="square" rtlCol="0">
            <a:spAutoFit/>
          </a:bodyPr>
          <a:lstStyle/>
          <a:p>
            <a:r>
              <a:rPr lang="zh-CN" altLang="en-US" sz="1200" dirty="0" smtClean="0">
                <a:solidFill>
                  <a:srgbClr val="C00909"/>
                </a:solidFill>
                <a:latin typeface="+mn-ea"/>
                <a:ea typeface="+mn-ea"/>
              </a:rPr>
              <a:t>按域登录</a:t>
            </a:r>
            <a:endParaRPr lang="zh-CN" altLang="en-US" sz="1200" dirty="0">
              <a:solidFill>
                <a:srgbClr val="C00909"/>
              </a:solidFill>
              <a:latin typeface="+mn-ea"/>
              <a:ea typeface="+mn-ea"/>
            </a:endParaRPr>
          </a:p>
        </p:txBody>
      </p:sp>
      <p:cxnSp>
        <p:nvCxnSpPr>
          <p:cNvPr id="256" name="直接连接符 255"/>
          <p:cNvCxnSpPr/>
          <p:nvPr/>
        </p:nvCxnSpPr>
        <p:spPr>
          <a:xfrm flipH="1" flipV="1">
            <a:off x="5690614" y="3758677"/>
            <a:ext cx="13049" cy="802586"/>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cxnSp>
        <p:nvCxnSpPr>
          <p:cNvPr id="257" name="直接连接符 256"/>
          <p:cNvCxnSpPr>
            <a:stCxn id="40" idx="1"/>
          </p:cNvCxnSpPr>
          <p:nvPr/>
        </p:nvCxnSpPr>
        <p:spPr>
          <a:xfrm flipH="1" flipV="1">
            <a:off x="5838459" y="3191455"/>
            <a:ext cx="2989116" cy="1413969"/>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cxnSp>
        <p:nvCxnSpPr>
          <p:cNvPr id="258" name="直接连接符 257"/>
          <p:cNvCxnSpPr/>
          <p:nvPr/>
        </p:nvCxnSpPr>
        <p:spPr>
          <a:xfrm flipV="1">
            <a:off x="5856063" y="4662300"/>
            <a:ext cx="2962126" cy="20882"/>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sp>
        <p:nvSpPr>
          <p:cNvPr id="259" name="文本框 258"/>
          <p:cNvSpPr txBox="1"/>
          <p:nvPr/>
        </p:nvSpPr>
        <p:spPr>
          <a:xfrm>
            <a:off x="5637672" y="4001659"/>
            <a:ext cx="918225" cy="276999"/>
          </a:xfrm>
          <a:prstGeom prst="rect">
            <a:avLst/>
          </a:prstGeom>
          <a:noFill/>
        </p:spPr>
        <p:txBody>
          <a:bodyPr wrap="square" rtlCol="0">
            <a:spAutoFit/>
          </a:bodyPr>
          <a:lstStyle/>
          <a:p>
            <a:r>
              <a:rPr lang="zh-CN" altLang="en-US" sz="1200" dirty="0" smtClean="0">
                <a:solidFill>
                  <a:srgbClr val="C00909"/>
                </a:solidFill>
                <a:latin typeface="+mn-ea"/>
                <a:ea typeface="+mn-ea"/>
              </a:rPr>
              <a:t>登录认证</a:t>
            </a:r>
            <a:endParaRPr lang="zh-CN" altLang="en-US" sz="1200" dirty="0">
              <a:solidFill>
                <a:srgbClr val="C00909"/>
              </a:solidFill>
              <a:latin typeface="+mn-ea"/>
              <a:ea typeface="+mn-ea"/>
            </a:endParaRPr>
          </a:p>
        </p:txBody>
      </p:sp>
      <p:sp>
        <p:nvSpPr>
          <p:cNvPr id="260" name="文本框 259"/>
          <p:cNvSpPr txBox="1"/>
          <p:nvPr/>
        </p:nvSpPr>
        <p:spPr>
          <a:xfrm>
            <a:off x="5790024" y="2942017"/>
            <a:ext cx="918225" cy="276999"/>
          </a:xfrm>
          <a:prstGeom prst="rect">
            <a:avLst/>
          </a:prstGeom>
          <a:noFill/>
        </p:spPr>
        <p:txBody>
          <a:bodyPr wrap="square" rtlCol="0">
            <a:spAutoFit/>
          </a:bodyPr>
          <a:lstStyle/>
          <a:p>
            <a:r>
              <a:rPr lang="zh-CN" altLang="en-US" sz="1200" dirty="0" smtClean="0">
                <a:solidFill>
                  <a:srgbClr val="C00909"/>
                </a:solidFill>
                <a:latin typeface="+mn-ea"/>
                <a:ea typeface="+mn-ea"/>
              </a:rPr>
              <a:t>域控制器</a:t>
            </a:r>
            <a:endParaRPr lang="zh-CN" altLang="en-US" sz="1200" dirty="0">
              <a:solidFill>
                <a:srgbClr val="C00909"/>
              </a:solidFill>
              <a:latin typeface="+mn-ea"/>
              <a:ea typeface="+mn-ea"/>
            </a:endParaRPr>
          </a:p>
        </p:txBody>
      </p:sp>
      <p:sp>
        <p:nvSpPr>
          <p:cNvPr id="261" name="文本框 260"/>
          <p:cNvSpPr txBox="1"/>
          <p:nvPr/>
        </p:nvSpPr>
        <p:spPr>
          <a:xfrm>
            <a:off x="7720477" y="3846548"/>
            <a:ext cx="972799" cy="276999"/>
          </a:xfrm>
          <a:prstGeom prst="rect">
            <a:avLst/>
          </a:prstGeom>
          <a:noFill/>
        </p:spPr>
        <p:txBody>
          <a:bodyPr wrap="square" rtlCol="0">
            <a:spAutoFit/>
          </a:bodyPr>
          <a:lstStyle/>
          <a:p>
            <a:r>
              <a:rPr lang="zh-CN" altLang="en-US" sz="1200" dirty="0" smtClean="0">
                <a:solidFill>
                  <a:srgbClr val="C00909"/>
                </a:solidFill>
                <a:latin typeface="+mn-ea"/>
                <a:ea typeface="+mn-ea"/>
              </a:rPr>
              <a:t>域信息同步</a:t>
            </a:r>
            <a:endParaRPr lang="zh-CN" altLang="en-US" sz="1200" dirty="0">
              <a:solidFill>
                <a:srgbClr val="C00909"/>
              </a:solidFill>
              <a:latin typeface="+mn-ea"/>
              <a:ea typeface="+mn-ea"/>
            </a:endParaRPr>
          </a:p>
        </p:txBody>
      </p:sp>
    </p:spTree>
    <p:extLst>
      <p:ext uri="{BB962C8B-B14F-4D97-AF65-F5344CB8AC3E}">
        <p14:creationId xmlns:p14="http://schemas.microsoft.com/office/powerpoint/2010/main" val="20832356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accent3">
                    <a:lumMod val="50000"/>
                  </a:schemeClr>
                </a:solidFill>
              </a:rPr>
              <a:t>桌面云</a:t>
            </a:r>
            <a:r>
              <a:rPr lang="zh-CN" altLang="en-US" dirty="0" smtClean="0">
                <a:solidFill>
                  <a:schemeClr val="accent3">
                    <a:lumMod val="50000"/>
                  </a:schemeClr>
                </a:solidFill>
              </a:rPr>
              <a:t>管理组件</a:t>
            </a:r>
            <a:endParaRPr lang="en-US" altLang="zh-CN" dirty="0" smtClean="0">
              <a:solidFill>
                <a:schemeClr val="accent3">
                  <a:lumMod val="50000"/>
                </a:schemeClr>
              </a:solidFill>
            </a:endParaRPr>
          </a:p>
          <a:p>
            <a:r>
              <a:rPr lang="zh-CN" altLang="en-US" dirty="0" smtClean="0">
                <a:solidFill>
                  <a:schemeClr val="accent3">
                    <a:lumMod val="50000"/>
                  </a:schemeClr>
                </a:solidFill>
              </a:rPr>
              <a:t>桌面云管理组件安装</a:t>
            </a:r>
            <a:endParaRPr lang="en-US" altLang="zh-CN" dirty="0">
              <a:solidFill>
                <a:schemeClr val="accent3">
                  <a:lumMod val="50000"/>
                </a:schemeClr>
              </a:solidFill>
            </a:endParaRPr>
          </a:p>
          <a:p>
            <a:r>
              <a:rPr lang="zh-CN" altLang="en-US" b="1" dirty="0"/>
              <a:t>桌面云</a:t>
            </a:r>
            <a:r>
              <a:rPr lang="zh-CN" altLang="en-US" b="1" dirty="0" smtClean="0"/>
              <a:t>关联组件</a:t>
            </a:r>
            <a:endParaRPr lang="en-US" altLang="zh-CN" b="1" dirty="0" smtClean="0"/>
          </a:p>
          <a:p>
            <a:pPr lvl="1"/>
            <a:r>
              <a:rPr lang="en-US" altLang="zh-CN" dirty="0">
                <a:solidFill>
                  <a:schemeClr val="bg1">
                    <a:lumMod val="50000"/>
                  </a:schemeClr>
                </a:solidFill>
              </a:rPr>
              <a:t>AD</a:t>
            </a:r>
          </a:p>
          <a:p>
            <a:pPr lvl="1">
              <a:buSzPct val="60000"/>
              <a:buFont typeface="Wingdings" panose="05000000000000000000" pitchFamily="2" charset="2"/>
              <a:buChar char="n"/>
            </a:pPr>
            <a:r>
              <a:rPr lang="en-US" altLang="zh-CN" dirty="0">
                <a:latin typeface="+mn-ea"/>
              </a:rPr>
              <a:t>DNS</a:t>
            </a:r>
          </a:p>
          <a:p>
            <a:pPr lvl="1"/>
            <a:r>
              <a:rPr lang="en-US" altLang="zh-CN" dirty="0" smtClean="0">
                <a:solidFill>
                  <a:schemeClr val="bg1">
                    <a:lumMod val="50000"/>
                  </a:schemeClr>
                </a:solidFill>
              </a:rPr>
              <a:t>DHCP</a:t>
            </a:r>
          </a:p>
          <a:p>
            <a:r>
              <a:rPr lang="zh-CN" altLang="en-US" dirty="0" smtClean="0">
                <a:solidFill>
                  <a:schemeClr val="accent3">
                    <a:lumMod val="50000"/>
                  </a:schemeClr>
                </a:solidFill>
              </a:rPr>
              <a:t>桌面云关联</a:t>
            </a:r>
            <a:r>
              <a:rPr lang="zh-CN" altLang="en-US" dirty="0">
                <a:solidFill>
                  <a:schemeClr val="accent3">
                    <a:lumMod val="50000"/>
                  </a:schemeClr>
                </a:solidFill>
              </a:rPr>
              <a:t>组件安装</a:t>
            </a:r>
            <a:endParaRPr lang="en-US" altLang="zh-CN" dirty="0">
              <a:solidFill>
                <a:schemeClr val="accent3">
                  <a:lumMod val="50000"/>
                </a:schemeClr>
              </a:solidFill>
            </a:endParaRPr>
          </a:p>
          <a:p>
            <a:r>
              <a:rPr lang="en-US" altLang="zh-CN" dirty="0" err="1">
                <a:solidFill>
                  <a:schemeClr val="accent3">
                    <a:lumMod val="50000"/>
                  </a:schemeClr>
                </a:solidFill>
              </a:rPr>
              <a:t>FusionAccess</a:t>
            </a:r>
            <a:r>
              <a:rPr lang="zh-CN" altLang="en-US" dirty="0">
                <a:solidFill>
                  <a:schemeClr val="accent3">
                    <a:lumMod val="50000"/>
                  </a:schemeClr>
                </a:solidFill>
              </a:rPr>
              <a:t>初始化配置</a:t>
            </a:r>
            <a:endParaRPr lang="en-US" altLang="zh-CN" dirty="0">
              <a:solidFill>
                <a:schemeClr val="accent3">
                  <a:lumMod val="50000"/>
                </a:schemeClr>
              </a:solidFill>
            </a:endParaRPr>
          </a:p>
          <a:p>
            <a:r>
              <a:rPr lang="zh-CN" altLang="en-US" dirty="0" smtClean="0">
                <a:solidFill>
                  <a:schemeClr val="accent3">
                    <a:lumMod val="50000"/>
                  </a:schemeClr>
                </a:solidFill>
              </a:rPr>
              <a:t>桌面云组件</a:t>
            </a:r>
            <a:r>
              <a:rPr lang="zh-CN" altLang="en-US" dirty="0">
                <a:solidFill>
                  <a:schemeClr val="accent3">
                    <a:lumMod val="50000"/>
                  </a:schemeClr>
                </a:solidFill>
              </a:rPr>
              <a:t>交互流程</a:t>
            </a:r>
          </a:p>
          <a:p>
            <a:endParaRPr lang="zh-CN" altLang="en-US" dirty="0"/>
          </a:p>
        </p:txBody>
      </p:sp>
    </p:spTree>
    <p:extLst>
      <p:ext uri="{BB962C8B-B14F-4D97-AF65-F5344CB8AC3E}">
        <p14:creationId xmlns:p14="http://schemas.microsoft.com/office/powerpoint/2010/main" val="38505160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DNS (1)</a:t>
            </a:r>
            <a:endParaRPr lang="zh-CN" altLang="en-US" dirty="0"/>
          </a:p>
        </p:txBody>
      </p:sp>
      <p:sp>
        <p:nvSpPr>
          <p:cNvPr id="6" name="文本占位符 5"/>
          <p:cNvSpPr>
            <a:spLocks noGrp="1"/>
          </p:cNvSpPr>
          <p:nvPr>
            <p:ph type="body" sz="quarter" idx="10"/>
          </p:nvPr>
        </p:nvSpPr>
        <p:spPr/>
        <p:txBody>
          <a:bodyPr/>
          <a:lstStyle/>
          <a:p>
            <a:r>
              <a:rPr lang="zh-CN" altLang="en-US" dirty="0"/>
              <a:t>域名系统（</a:t>
            </a:r>
            <a:r>
              <a:rPr lang="en-US" altLang="zh-CN" dirty="0"/>
              <a:t>Domain Name System ,DNS</a:t>
            </a:r>
            <a:r>
              <a:rPr lang="zh-CN" altLang="en-US" dirty="0"/>
              <a:t>），是一种提供域名和</a:t>
            </a:r>
            <a:r>
              <a:rPr lang="en-US" altLang="zh-CN" dirty="0"/>
              <a:t>IP</a:t>
            </a:r>
            <a:r>
              <a:rPr lang="zh-CN" altLang="en-US" dirty="0"/>
              <a:t>地址之间的转换的分布式数据库，以方便访问网络</a:t>
            </a:r>
            <a:r>
              <a:rPr lang="zh-CN" altLang="en-US" dirty="0" smtClean="0"/>
              <a:t>。</a:t>
            </a:r>
            <a:endParaRPr lang="zh-CN" altLang="en-US" dirty="0"/>
          </a:p>
          <a:p>
            <a:r>
              <a:rPr lang="en-US" altLang="zh-CN" dirty="0"/>
              <a:t>DNS</a:t>
            </a:r>
            <a:r>
              <a:rPr lang="zh-CN" altLang="en-US" dirty="0"/>
              <a:t>的优势</a:t>
            </a:r>
          </a:p>
          <a:p>
            <a:pPr lvl="1"/>
            <a:r>
              <a:rPr lang="zh-CN" altLang="en-US" sz="1800" dirty="0"/>
              <a:t>用户不需要通过</a:t>
            </a:r>
            <a:r>
              <a:rPr lang="en-US" altLang="zh-CN" sz="1800" dirty="0"/>
              <a:t>IP</a:t>
            </a:r>
            <a:r>
              <a:rPr lang="zh-CN" altLang="en-US" sz="1800" dirty="0"/>
              <a:t>数字串，只需要通过容易记忆的字符串来访问网络</a:t>
            </a:r>
            <a:r>
              <a:rPr lang="zh-CN" altLang="en-US" sz="1800" dirty="0" smtClean="0"/>
              <a:t>。</a:t>
            </a:r>
            <a:endParaRPr lang="en-US" altLang="zh-CN" dirty="0"/>
          </a:p>
          <a:p>
            <a:pPr marL="301625" lvl="1" indent="-301625" algn="just">
              <a:buClr>
                <a:schemeClr val="bg1">
                  <a:lumMod val="50000"/>
                </a:schemeClr>
              </a:buClr>
              <a:buSzPct val="60000"/>
              <a:buFont typeface="Wingdings" pitchFamily="2" charset="2"/>
              <a:buChar char="l"/>
            </a:pPr>
            <a:r>
              <a:rPr lang="en-US" altLang="zh-CN" sz="2200" dirty="0" smtClean="0">
                <a:latin typeface="+mn-ea"/>
                <a:cs typeface="Arial" panose="020B0604020202020204" pitchFamily="34" charset="0"/>
              </a:rPr>
              <a:t>DNS</a:t>
            </a:r>
            <a:r>
              <a:rPr lang="zh-CN" altLang="en-US" sz="2200" dirty="0" smtClean="0">
                <a:latin typeface="+mn-ea"/>
                <a:cs typeface="Arial" panose="020B0604020202020204" pitchFamily="34" charset="0"/>
              </a:rPr>
              <a:t>与域控制器协同工作</a:t>
            </a:r>
            <a:endParaRPr lang="en-US" altLang="zh-CN" sz="2200" dirty="0" smtClean="0">
              <a:latin typeface="+mn-ea"/>
              <a:cs typeface="Arial" panose="020B0604020202020204" pitchFamily="34" charset="0"/>
            </a:endParaRPr>
          </a:p>
          <a:p>
            <a:pPr lvl="1"/>
            <a:r>
              <a:rPr lang="zh-CN" altLang="en-US" sz="1800" dirty="0" smtClean="0"/>
              <a:t>域控制器会将它的主机名、</a:t>
            </a:r>
            <a:r>
              <a:rPr lang="en-US" altLang="zh-CN" sz="1800" dirty="0" smtClean="0"/>
              <a:t>IP</a:t>
            </a:r>
            <a:r>
              <a:rPr lang="zh-CN" altLang="en-US" sz="1800" dirty="0" smtClean="0"/>
              <a:t>地址和所扮演的角色等信息注册到</a:t>
            </a:r>
            <a:r>
              <a:rPr lang="en-US" altLang="zh-CN" sz="1800" dirty="0" smtClean="0"/>
              <a:t>DNS</a:t>
            </a:r>
            <a:r>
              <a:rPr lang="zh-CN" altLang="en-US" sz="1800" dirty="0" smtClean="0"/>
              <a:t>服务器内以便其他计算机可以通过</a:t>
            </a:r>
            <a:r>
              <a:rPr lang="en-US" altLang="zh-CN" sz="1800" dirty="0" smtClean="0"/>
              <a:t>DNS</a:t>
            </a:r>
            <a:r>
              <a:rPr lang="zh-CN" altLang="en-US" sz="1800" dirty="0" smtClean="0"/>
              <a:t>服务器找到这台域控制器。</a:t>
            </a:r>
            <a:endParaRPr lang="en-US" altLang="zh-CN" sz="1800" dirty="0" smtClean="0"/>
          </a:p>
          <a:p>
            <a:pPr marL="301625" lvl="1" indent="-301625" algn="just">
              <a:buClr>
                <a:schemeClr val="bg1">
                  <a:lumMod val="50000"/>
                </a:schemeClr>
              </a:buClr>
              <a:buSzPct val="60000"/>
              <a:buFont typeface="Wingdings" pitchFamily="2" charset="2"/>
              <a:buChar char="l"/>
            </a:pPr>
            <a:endParaRPr lang="en-US" altLang="zh-CN" sz="2200" dirty="0">
              <a:latin typeface="+mn-ea"/>
              <a:cs typeface="Arial" panose="020B0604020202020204" pitchFamily="34" charset="0"/>
            </a:endParaRPr>
          </a:p>
          <a:p>
            <a:pPr lvl="1"/>
            <a:endParaRPr lang="zh-CN" altLang="en-US" dirty="0"/>
          </a:p>
          <a:p>
            <a:endParaRPr lang="zh-CN" altLang="en-US" sz="1800" dirty="0"/>
          </a:p>
        </p:txBody>
      </p:sp>
    </p:spTree>
    <p:extLst>
      <p:ext uri="{BB962C8B-B14F-4D97-AF65-F5344CB8AC3E}">
        <p14:creationId xmlns:p14="http://schemas.microsoft.com/office/powerpoint/2010/main" val="26072854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DNS (2)</a:t>
            </a:r>
            <a:endParaRPr lang="zh-CN" altLang="en-US" dirty="0"/>
          </a:p>
        </p:txBody>
      </p:sp>
      <p:sp>
        <p:nvSpPr>
          <p:cNvPr id="3" name="文本占位符 2"/>
          <p:cNvSpPr>
            <a:spLocks noGrp="1"/>
          </p:cNvSpPr>
          <p:nvPr>
            <p:ph type="body" sz="quarter" idx="10"/>
          </p:nvPr>
        </p:nvSpPr>
        <p:spPr/>
        <p:txBody>
          <a:bodyPr/>
          <a:lstStyle/>
          <a:p>
            <a:r>
              <a:rPr lang="zh-CN" altLang="zh-CN" dirty="0"/>
              <a:t>域名空间采用分层结构包括：根域、顶级域、二级</a:t>
            </a:r>
            <a:r>
              <a:rPr lang="zh-CN" altLang="zh-CN" dirty="0" smtClean="0"/>
              <a:t>域</a:t>
            </a:r>
            <a:r>
              <a:rPr lang="zh-CN" altLang="en-US" dirty="0" smtClean="0"/>
              <a:t>、子域</a:t>
            </a:r>
            <a:r>
              <a:rPr lang="zh-CN" altLang="zh-CN" dirty="0" smtClean="0"/>
              <a:t>和</a:t>
            </a:r>
            <a:r>
              <a:rPr lang="zh-CN" altLang="zh-CN" dirty="0"/>
              <a:t>主机名。域名空间的层次结构类似一棵倒置的树，其中根作为最高级别，大树枝处于下一级级别，树叶则处于</a:t>
            </a:r>
            <a:r>
              <a:rPr lang="zh-CN" altLang="zh-CN" dirty="0" smtClean="0"/>
              <a:t>最低</a:t>
            </a:r>
            <a:r>
              <a:rPr lang="zh-CN" altLang="en-US" dirty="0" smtClean="0"/>
              <a:t>级别。</a:t>
            </a:r>
            <a:endParaRPr lang="zh-CN" altLang="en-US" dirty="0"/>
          </a:p>
          <a:p>
            <a:endParaRPr lang="zh-CN" altLang="en-US" dirty="0"/>
          </a:p>
        </p:txBody>
      </p:sp>
    </p:spTree>
    <p:extLst>
      <p:ext uri="{BB962C8B-B14F-4D97-AF65-F5344CB8AC3E}">
        <p14:creationId xmlns:p14="http://schemas.microsoft.com/office/powerpoint/2010/main" val="110699030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DNS (3)</a:t>
            </a:r>
            <a:endParaRPr lang="zh-CN" altLang="en-US" dirty="0"/>
          </a:p>
        </p:txBody>
      </p:sp>
      <p:sp>
        <p:nvSpPr>
          <p:cNvPr id="67" name="文本框 66"/>
          <p:cNvSpPr txBox="1"/>
          <p:nvPr/>
        </p:nvSpPr>
        <p:spPr>
          <a:xfrm>
            <a:off x="5165637" y="1240910"/>
            <a:ext cx="695459" cy="369332"/>
          </a:xfrm>
          <a:prstGeom prst="rect">
            <a:avLst/>
          </a:prstGeom>
          <a:noFill/>
        </p:spPr>
        <p:txBody>
          <a:bodyPr wrap="square" rtlCol="0">
            <a:spAutoFit/>
          </a:bodyPr>
          <a:lstStyle/>
          <a:p>
            <a:r>
              <a:rPr lang="zh-CN" altLang="en-US" sz="1800" dirty="0" smtClean="0">
                <a:latin typeface="+mn-ea"/>
                <a:ea typeface="+mn-ea"/>
              </a:rPr>
              <a:t>根域</a:t>
            </a:r>
            <a:endParaRPr lang="zh-CN" altLang="en-US" sz="1800" dirty="0">
              <a:latin typeface="+mn-ea"/>
              <a:ea typeface="+mn-ea"/>
            </a:endParaRPr>
          </a:p>
        </p:txBody>
      </p:sp>
      <p:sp>
        <p:nvSpPr>
          <p:cNvPr id="68" name="文本框 67"/>
          <p:cNvSpPr txBox="1"/>
          <p:nvPr/>
        </p:nvSpPr>
        <p:spPr>
          <a:xfrm>
            <a:off x="2931689" y="2934688"/>
            <a:ext cx="695459" cy="369332"/>
          </a:xfrm>
          <a:prstGeom prst="rect">
            <a:avLst/>
          </a:prstGeom>
          <a:noFill/>
        </p:spPr>
        <p:txBody>
          <a:bodyPr wrap="square" rtlCol="0">
            <a:spAutoFit/>
          </a:bodyPr>
          <a:lstStyle/>
          <a:p>
            <a:r>
              <a:rPr lang="en-US" altLang="zh-CN" sz="1800" dirty="0">
                <a:latin typeface="+mn-ea"/>
                <a:ea typeface="+mn-ea"/>
              </a:rPr>
              <a:t>com</a:t>
            </a:r>
            <a:endParaRPr lang="zh-CN" altLang="en-US" sz="1800" dirty="0">
              <a:latin typeface="+mn-ea"/>
              <a:ea typeface="+mn-ea"/>
            </a:endParaRPr>
          </a:p>
        </p:txBody>
      </p:sp>
      <p:sp>
        <p:nvSpPr>
          <p:cNvPr id="69" name="文本框 68"/>
          <p:cNvSpPr txBox="1"/>
          <p:nvPr/>
        </p:nvSpPr>
        <p:spPr>
          <a:xfrm>
            <a:off x="3790817" y="2934688"/>
            <a:ext cx="695459" cy="369332"/>
          </a:xfrm>
          <a:prstGeom prst="rect">
            <a:avLst/>
          </a:prstGeom>
          <a:noFill/>
        </p:spPr>
        <p:txBody>
          <a:bodyPr wrap="square" rtlCol="0">
            <a:spAutoFit/>
          </a:bodyPr>
          <a:lstStyle/>
          <a:p>
            <a:r>
              <a:rPr lang="en-US" altLang="zh-CN" sz="1800" dirty="0" err="1">
                <a:latin typeface="+mn-ea"/>
                <a:ea typeface="+mn-ea"/>
              </a:rPr>
              <a:t>edu</a:t>
            </a:r>
            <a:endParaRPr lang="zh-CN" altLang="en-US" sz="1800" dirty="0">
              <a:latin typeface="+mn-ea"/>
              <a:ea typeface="+mn-ea"/>
            </a:endParaRPr>
          </a:p>
        </p:txBody>
      </p:sp>
      <p:sp>
        <p:nvSpPr>
          <p:cNvPr id="70" name="文本框 69"/>
          <p:cNvSpPr txBox="1"/>
          <p:nvPr/>
        </p:nvSpPr>
        <p:spPr>
          <a:xfrm>
            <a:off x="4679995" y="2934688"/>
            <a:ext cx="695459" cy="369332"/>
          </a:xfrm>
          <a:prstGeom prst="rect">
            <a:avLst/>
          </a:prstGeom>
          <a:noFill/>
        </p:spPr>
        <p:txBody>
          <a:bodyPr wrap="square" rtlCol="0">
            <a:spAutoFit/>
          </a:bodyPr>
          <a:lstStyle/>
          <a:p>
            <a:r>
              <a:rPr lang="en-US" altLang="zh-CN" sz="1800" dirty="0" err="1">
                <a:latin typeface="+mn-ea"/>
                <a:ea typeface="+mn-ea"/>
              </a:rPr>
              <a:t>gov</a:t>
            </a:r>
            <a:endParaRPr lang="zh-CN" altLang="en-US" sz="1800" dirty="0">
              <a:latin typeface="+mn-ea"/>
              <a:ea typeface="+mn-ea"/>
            </a:endParaRPr>
          </a:p>
        </p:txBody>
      </p:sp>
      <p:sp>
        <p:nvSpPr>
          <p:cNvPr id="71" name="文本框 70"/>
          <p:cNvSpPr txBox="1"/>
          <p:nvPr/>
        </p:nvSpPr>
        <p:spPr>
          <a:xfrm>
            <a:off x="5554683" y="2949421"/>
            <a:ext cx="695459" cy="369332"/>
          </a:xfrm>
          <a:prstGeom prst="rect">
            <a:avLst/>
          </a:prstGeom>
          <a:noFill/>
        </p:spPr>
        <p:txBody>
          <a:bodyPr wrap="square" rtlCol="0">
            <a:spAutoFit/>
          </a:bodyPr>
          <a:lstStyle/>
          <a:p>
            <a:r>
              <a:rPr lang="en-US" altLang="zh-CN" sz="1800" dirty="0" err="1">
                <a:latin typeface="+mn-ea"/>
                <a:ea typeface="+mn-ea"/>
              </a:rPr>
              <a:t>int</a:t>
            </a:r>
            <a:endParaRPr lang="zh-CN" altLang="en-US" sz="1800" dirty="0">
              <a:latin typeface="+mn-ea"/>
              <a:ea typeface="+mn-ea"/>
            </a:endParaRPr>
          </a:p>
        </p:txBody>
      </p:sp>
      <p:sp>
        <p:nvSpPr>
          <p:cNvPr id="72" name="文本框 71"/>
          <p:cNvSpPr txBox="1"/>
          <p:nvPr/>
        </p:nvSpPr>
        <p:spPr>
          <a:xfrm>
            <a:off x="6386445" y="2934688"/>
            <a:ext cx="584376" cy="369332"/>
          </a:xfrm>
          <a:prstGeom prst="rect">
            <a:avLst/>
          </a:prstGeom>
          <a:noFill/>
        </p:spPr>
        <p:txBody>
          <a:bodyPr wrap="square" rtlCol="0">
            <a:spAutoFit/>
          </a:bodyPr>
          <a:lstStyle/>
          <a:p>
            <a:r>
              <a:rPr lang="en-US" altLang="zh-CN" sz="1800" dirty="0" smtClean="0">
                <a:latin typeface="+mn-ea"/>
                <a:ea typeface="+mn-ea"/>
              </a:rPr>
              <a:t>mil</a:t>
            </a:r>
            <a:endParaRPr lang="zh-CN" altLang="en-US" sz="1800" dirty="0">
              <a:latin typeface="+mn-ea"/>
              <a:ea typeface="+mn-ea"/>
            </a:endParaRPr>
          </a:p>
        </p:txBody>
      </p:sp>
      <p:sp>
        <p:nvSpPr>
          <p:cNvPr id="73" name="文本框 72"/>
          <p:cNvSpPr txBox="1"/>
          <p:nvPr/>
        </p:nvSpPr>
        <p:spPr>
          <a:xfrm>
            <a:off x="7135565" y="2942501"/>
            <a:ext cx="695459" cy="369332"/>
          </a:xfrm>
          <a:prstGeom prst="rect">
            <a:avLst/>
          </a:prstGeom>
          <a:noFill/>
        </p:spPr>
        <p:txBody>
          <a:bodyPr wrap="square" rtlCol="0">
            <a:spAutoFit/>
          </a:bodyPr>
          <a:lstStyle/>
          <a:p>
            <a:r>
              <a:rPr lang="en-US" altLang="zh-CN" sz="1800" dirty="0">
                <a:latin typeface="+mn-ea"/>
                <a:ea typeface="+mn-ea"/>
              </a:rPr>
              <a:t>net</a:t>
            </a:r>
            <a:endParaRPr lang="zh-CN" altLang="en-US" sz="1800" dirty="0">
              <a:latin typeface="+mn-ea"/>
              <a:ea typeface="+mn-ea"/>
            </a:endParaRPr>
          </a:p>
        </p:txBody>
      </p:sp>
      <p:sp>
        <p:nvSpPr>
          <p:cNvPr id="74" name="文本框 73"/>
          <p:cNvSpPr txBox="1"/>
          <p:nvPr/>
        </p:nvSpPr>
        <p:spPr>
          <a:xfrm>
            <a:off x="7884687" y="2934688"/>
            <a:ext cx="667016" cy="369332"/>
          </a:xfrm>
          <a:prstGeom prst="rect">
            <a:avLst/>
          </a:prstGeom>
          <a:noFill/>
        </p:spPr>
        <p:txBody>
          <a:bodyPr wrap="square" rtlCol="0">
            <a:spAutoFit/>
          </a:bodyPr>
          <a:lstStyle/>
          <a:p>
            <a:r>
              <a:rPr lang="en-US" altLang="zh-CN" sz="1800" dirty="0">
                <a:latin typeface="+mn-ea"/>
                <a:ea typeface="+mn-ea"/>
              </a:rPr>
              <a:t>org</a:t>
            </a:r>
            <a:endParaRPr lang="zh-CN" altLang="en-US" sz="1800" dirty="0">
              <a:latin typeface="+mn-ea"/>
              <a:ea typeface="+mn-ea"/>
            </a:endParaRPr>
          </a:p>
        </p:txBody>
      </p:sp>
      <p:cxnSp>
        <p:nvCxnSpPr>
          <p:cNvPr id="75" name="直接连接符 74"/>
          <p:cNvCxnSpPr>
            <a:stCxn id="68" idx="0"/>
            <a:endCxn id="67" idx="2"/>
          </p:cNvCxnSpPr>
          <p:nvPr/>
        </p:nvCxnSpPr>
        <p:spPr>
          <a:xfrm flipV="1">
            <a:off x="3279419" y="1610242"/>
            <a:ext cx="2233948" cy="1324446"/>
          </a:xfrm>
          <a:prstGeom prst="line">
            <a:avLst/>
          </a:prstGeom>
          <a:ln>
            <a:headEnd type="oval"/>
            <a:tailEnd type="oval"/>
          </a:ln>
        </p:spPr>
        <p:style>
          <a:lnRef idx="1">
            <a:schemeClr val="dk1"/>
          </a:lnRef>
          <a:fillRef idx="0">
            <a:schemeClr val="dk1"/>
          </a:fillRef>
          <a:effectRef idx="0">
            <a:schemeClr val="dk1"/>
          </a:effectRef>
          <a:fontRef idx="minor">
            <a:schemeClr val="tx1"/>
          </a:fontRef>
        </p:style>
      </p:cxnSp>
      <p:cxnSp>
        <p:nvCxnSpPr>
          <p:cNvPr id="76" name="直接连接符 75"/>
          <p:cNvCxnSpPr>
            <a:stCxn id="69" idx="0"/>
            <a:endCxn id="67" idx="2"/>
          </p:cNvCxnSpPr>
          <p:nvPr/>
        </p:nvCxnSpPr>
        <p:spPr>
          <a:xfrm flipV="1">
            <a:off x="4138547" y="1610242"/>
            <a:ext cx="1374820" cy="1324446"/>
          </a:xfrm>
          <a:prstGeom prst="line">
            <a:avLst/>
          </a:prstGeom>
          <a:ln>
            <a:headEnd type="oval"/>
          </a:ln>
        </p:spPr>
        <p:style>
          <a:lnRef idx="1">
            <a:schemeClr val="dk1"/>
          </a:lnRef>
          <a:fillRef idx="0">
            <a:schemeClr val="dk1"/>
          </a:fillRef>
          <a:effectRef idx="0">
            <a:schemeClr val="dk1"/>
          </a:effectRef>
          <a:fontRef idx="minor">
            <a:schemeClr val="tx1"/>
          </a:fontRef>
        </p:style>
      </p:cxnSp>
      <p:cxnSp>
        <p:nvCxnSpPr>
          <p:cNvPr id="77" name="直接连接符 76"/>
          <p:cNvCxnSpPr>
            <a:stCxn id="70" idx="0"/>
            <a:endCxn id="67" idx="2"/>
          </p:cNvCxnSpPr>
          <p:nvPr/>
        </p:nvCxnSpPr>
        <p:spPr>
          <a:xfrm flipV="1">
            <a:off x="5027725" y="1610242"/>
            <a:ext cx="485642" cy="1324446"/>
          </a:xfrm>
          <a:prstGeom prst="line">
            <a:avLst/>
          </a:prstGeom>
          <a:ln>
            <a:headEnd type="oval"/>
          </a:ln>
        </p:spPr>
        <p:style>
          <a:lnRef idx="1">
            <a:schemeClr val="dk1"/>
          </a:lnRef>
          <a:fillRef idx="0">
            <a:schemeClr val="dk1"/>
          </a:fillRef>
          <a:effectRef idx="0">
            <a:schemeClr val="dk1"/>
          </a:effectRef>
          <a:fontRef idx="minor">
            <a:schemeClr val="tx1"/>
          </a:fontRef>
        </p:style>
      </p:cxnSp>
      <p:cxnSp>
        <p:nvCxnSpPr>
          <p:cNvPr id="78" name="直接连接符 77"/>
          <p:cNvCxnSpPr>
            <a:stCxn id="71" idx="0"/>
            <a:endCxn id="67" idx="2"/>
          </p:cNvCxnSpPr>
          <p:nvPr/>
        </p:nvCxnSpPr>
        <p:spPr>
          <a:xfrm flipH="1" flipV="1">
            <a:off x="5513367" y="1610242"/>
            <a:ext cx="389046" cy="1339179"/>
          </a:xfrm>
          <a:prstGeom prst="line">
            <a:avLst/>
          </a:prstGeom>
          <a:ln>
            <a:headEnd type="oval"/>
          </a:ln>
        </p:spPr>
        <p:style>
          <a:lnRef idx="1">
            <a:schemeClr val="dk1"/>
          </a:lnRef>
          <a:fillRef idx="0">
            <a:schemeClr val="dk1"/>
          </a:fillRef>
          <a:effectRef idx="0">
            <a:schemeClr val="dk1"/>
          </a:effectRef>
          <a:fontRef idx="minor">
            <a:schemeClr val="tx1"/>
          </a:fontRef>
        </p:style>
      </p:cxnSp>
      <p:cxnSp>
        <p:nvCxnSpPr>
          <p:cNvPr id="79" name="直接连接符 78"/>
          <p:cNvCxnSpPr>
            <a:stCxn id="72" idx="0"/>
            <a:endCxn id="67" idx="2"/>
          </p:cNvCxnSpPr>
          <p:nvPr/>
        </p:nvCxnSpPr>
        <p:spPr>
          <a:xfrm flipH="1" flipV="1">
            <a:off x="5513367" y="1610242"/>
            <a:ext cx="1165266" cy="1324446"/>
          </a:xfrm>
          <a:prstGeom prst="line">
            <a:avLst/>
          </a:prstGeom>
          <a:ln>
            <a:headEnd type="oval"/>
          </a:ln>
        </p:spPr>
        <p:style>
          <a:lnRef idx="1">
            <a:schemeClr val="dk1"/>
          </a:lnRef>
          <a:fillRef idx="0">
            <a:schemeClr val="dk1"/>
          </a:fillRef>
          <a:effectRef idx="0">
            <a:schemeClr val="dk1"/>
          </a:effectRef>
          <a:fontRef idx="minor">
            <a:schemeClr val="tx1"/>
          </a:fontRef>
        </p:style>
      </p:cxnSp>
      <p:cxnSp>
        <p:nvCxnSpPr>
          <p:cNvPr id="80" name="直接连接符 79"/>
          <p:cNvCxnSpPr>
            <a:stCxn id="73" idx="0"/>
            <a:endCxn id="67" idx="2"/>
          </p:cNvCxnSpPr>
          <p:nvPr/>
        </p:nvCxnSpPr>
        <p:spPr>
          <a:xfrm flipH="1" flipV="1">
            <a:off x="5513367" y="1610242"/>
            <a:ext cx="1969928" cy="1332259"/>
          </a:xfrm>
          <a:prstGeom prst="line">
            <a:avLst/>
          </a:prstGeom>
          <a:ln>
            <a:headEnd type="oval"/>
          </a:ln>
        </p:spPr>
        <p:style>
          <a:lnRef idx="1">
            <a:schemeClr val="dk1"/>
          </a:lnRef>
          <a:fillRef idx="0">
            <a:schemeClr val="dk1"/>
          </a:fillRef>
          <a:effectRef idx="0">
            <a:schemeClr val="dk1"/>
          </a:effectRef>
          <a:fontRef idx="minor">
            <a:schemeClr val="tx1"/>
          </a:fontRef>
        </p:style>
      </p:cxnSp>
      <p:cxnSp>
        <p:nvCxnSpPr>
          <p:cNvPr id="81" name="直接连接符 80"/>
          <p:cNvCxnSpPr>
            <a:stCxn id="74" idx="0"/>
          </p:cNvCxnSpPr>
          <p:nvPr/>
        </p:nvCxnSpPr>
        <p:spPr>
          <a:xfrm flipH="1" flipV="1">
            <a:off x="5535913" y="1617164"/>
            <a:ext cx="2682282" cy="1317524"/>
          </a:xfrm>
          <a:prstGeom prst="line">
            <a:avLst/>
          </a:prstGeom>
          <a:ln>
            <a:headEnd type="oval"/>
          </a:ln>
        </p:spPr>
        <p:style>
          <a:lnRef idx="1">
            <a:schemeClr val="dk1"/>
          </a:lnRef>
          <a:fillRef idx="0">
            <a:schemeClr val="dk1"/>
          </a:fillRef>
          <a:effectRef idx="0">
            <a:schemeClr val="dk1"/>
          </a:effectRef>
          <a:fontRef idx="minor">
            <a:schemeClr val="tx1"/>
          </a:fontRef>
        </p:style>
      </p:cxnSp>
      <p:grpSp>
        <p:nvGrpSpPr>
          <p:cNvPr id="82" name="组合 18401"/>
          <p:cNvGrpSpPr/>
          <p:nvPr/>
        </p:nvGrpSpPr>
        <p:grpSpPr>
          <a:xfrm>
            <a:off x="2216715" y="4234615"/>
            <a:ext cx="594646" cy="916777"/>
            <a:chOff x="7499351" y="736601"/>
            <a:chExt cx="227013" cy="428625"/>
          </a:xfrm>
          <a:solidFill>
            <a:srgbClr val="3C3C3B"/>
          </a:solidFill>
        </p:grpSpPr>
        <p:sp>
          <p:nvSpPr>
            <p:cNvPr id="83"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6000">
                <a:latin typeface="+mn-ea"/>
                <a:ea typeface="+mn-ea"/>
              </a:endParaRPr>
            </a:p>
          </p:txBody>
        </p:sp>
        <p:sp>
          <p:nvSpPr>
            <p:cNvPr id="84"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6000">
                <a:latin typeface="+mn-ea"/>
                <a:ea typeface="+mn-ea"/>
              </a:endParaRPr>
            </a:p>
          </p:txBody>
        </p:sp>
        <p:sp>
          <p:nvSpPr>
            <p:cNvPr id="85"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6000">
                <a:latin typeface="+mn-ea"/>
                <a:ea typeface="+mn-ea"/>
              </a:endParaRPr>
            </a:p>
          </p:txBody>
        </p:sp>
        <p:sp>
          <p:nvSpPr>
            <p:cNvPr id="86"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6000">
                <a:latin typeface="+mn-ea"/>
                <a:ea typeface="+mn-ea"/>
              </a:endParaRPr>
            </a:p>
          </p:txBody>
        </p:sp>
        <p:sp>
          <p:nvSpPr>
            <p:cNvPr id="87"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6000">
                <a:latin typeface="+mn-ea"/>
                <a:ea typeface="+mn-ea"/>
              </a:endParaRPr>
            </a:p>
          </p:txBody>
        </p:sp>
        <p:sp>
          <p:nvSpPr>
            <p:cNvPr id="88"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6000">
                <a:latin typeface="+mn-ea"/>
                <a:ea typeface="+mn-ea"/>
              </a:endParaRPr>
            </a:p>
          </p:txBody>
        </p:sp>
        <p:sp>
          <p:nvSpPr>
            <p:cNvPr id="89"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6000">
                <a:latin typeface="+mn-ea"/>
                <a:ea typeface="+mn-ea"/>
              </a:endParaRPr>
            </a:p>
          </p:txBody>
        </p:sp>
        <p:sp>
          <p:nvSpPr>
            <p:cNvPr id="90"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6000">
                <a:latin typeface="+mn-ea"/>
                <a:ea typeface="+mn-ea"/>
              </a:endParaRPr>
            </a:p>
          </p:txBody>
        </p:sp>
        <p:sp>
          <p:nvSpPr>
            <p:cNvPr id="91"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6000">
                <a:latin typeface="+mn-ea"/>
                <a:ea typeface="+mn-ea"/>
              </a:endParaRPr>
            </a:p>
          </p:txBody>
        </p:sp>
        <p:sp>
          <p:nvSpPr>
            <p:cNvPr id="92"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6000">
                <a:latin typeface="+mn-ea"/>
                <a:ea typeface="+mn-ea"/>
              </a:endParaRPr>
            </a:p>
          </p:txBody>
        </p:sp>
        <p:sp>
          <p:nvSpPr>
            <p:cNvPr id="93"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6000">
                <a:latin typeface="+mn-ea"/>
                <a:ea typeface="+mn-ea"/>
              </a:endParaRPr>
            </a:p>
          </p:txBody>
        </p:sp>
        <p:sp>
          <p:nvSpPr>
            <p:cNvPr id="94"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6000">
                <a:latin typeface="+mn-ea"/>
                <a:ea typeface="+mn-ea"/>
              </a:endParaRPr>
            </a:p>
          </p:txBody>
        </p:sp>
        <p:sp>
          <p:nvSpPr>
            <p:cNvPr id="95"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6000">
                <a:latin typeface="+mn-ea"/>
                <a:ea typeface="+mn-ea"/>
              </a:endParaRPr>
            </a:p>
          </p:txBody>
        </p:sp>
      </p:grpSp>
      <p:grpSp>
        <p:nvGrpSpPr>
          <p:cNvPr id="96" name="组合 142"/>
          <p:cNvGrpSpPr/>
          <p:nvPr/>
        </p:nvGrpSpPr>
        <p:grpSpPr>
          <a:xfrm>
            <a:off x="3843890" y="5847173"/>
            <a:ext cx="646185" cy="534627"/>
            <a:chOff x="7089459" y="3598864"/>
            <a:chExt cx="134937" cy="100014"/>
          </a:xfrm>
        </p:grpSpPr>
        <p:sp>
          <p:nvSpPr>
            <p:cNvPr id="97"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6000">
                <a:latin typeface="+mn-ea"/>
                <a:ea typeface="+mn-ea"/>
              </a:endParaRPr>
            </a:p>
          </p:txBody>
        </p:sp>
        <p:sp>
          <p:nvSpPr>
            <p:cNvPr id="98"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6000">
                <a:latin typeface="+mn-ea"/>
                <a:ea typeface="+mn-ea"/>
              </a:endParaRPr>
            </a:p>
          </p:txBody>
        </p:sp>
        <p:sp>
          <p:nvSpPr>
            <p:cNvPr id="99"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6000">
                <a:latin typeface="+mn-ea"/>
                <a:ea typeface="+mn-ea"/>
              </a:endParaRPr>
            </a:p>
          </p:txBody>
        </p:sp>
        <p:sp>
          <p:nvSpPr>
            <p:cNvPr id="100"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6000">
                <a:latin typeface="+mn-ea"/>
                <a:ea typeface="+mn-ea"/>
              </a:endParaRPr>
            </a:p>
          </p:txBody>
        </p:sp>
      </p:grpSp>
      <p:cxnSp>
        <p:nvCxnSpPr>
          <p:cNvPr id="101" name="直接连接符 100"/>
          <p:cNvCxnSpPr/>
          <p:nvPr/>
        </p:nvCxnSpPr>
        <p:spPr>
          <a:xfrm flipH="1">
            <a:off x="3558407" y="3304020"/>
            <a:ext cx="485643" cy="909358"/>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flipH="1">
            <a:off x="2818338" y="4213378"/>
            <a:ext cx="742217" cy="336270"/>
          </a:xfrm>
          <a:prstGeom prst="line">
            <a:avLst/>
          </a:prstGeom>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3560556" y="4234615"/>
            <a:ext cx="1171976" cy="847258"/>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104" name="直接连接符 103"/>
          <p:cNvCxnSpPr>
            <a:stCxn id="98" idx="0"/>
          </p:cNvCxnSpPr>
          <p:nvPr/>
        </p:nvCxnSpPr>
        <p:spPr>
          <a:xfrm flipV="1">
            <a:off x="4166985" y="5092982"/>
            <a:ext cx="555394" cy="754191"/>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05" name="文本框 104"/>
          <p:cNvSpPr txBox="1"/>
          <p:nvPr/>
        </p:nvSpPr>
        <p:spPr>
          <a:xfrm>
            <a:off x="2143436" y="5129709"/>
            <a:ext cx="850449" cy="369332"/>
          </a:xfrm>
          <a:prstGeom prst="rect">
            <a:avLst/>
          </a:prstGeom>
          <a:noFill/>
        </p:spPr>
        <p:txBody>
          <a:bodyPr wrap="square" rtlCol="0">
            <a:spAutoFit/>
          </a:bodyPr>
          <a:lstStyle/>
          <a:p>
            <a:r>
              <a:rPr lang="en-US" altLang="zh-CN" sz="1800" dirty="0">
                <a:latin typeface="+mn-ea"/>
                <a:ea typeface="+mn-ea"/>
              </a:rPr>
              <a:t>www</a:t>
            </a:r>
            <a:endParaRPr lang="zh-CN" altLang="en-US" sz="1800" dirty="0">
              <a:latin typeface="+mn-ea"/>
              <a:ea typeface="+mn-ea"/>
            </a:endParaRPr>
          </a:p>
        </p:txBody>
      </p:sp>
      <p:sp>
        <p:nvSpPr>
          <p:cNvPr id="106" name="文本框 105"/>
          <p:cNvSpPr txBox="1"/>
          <p:nvPr/>
        </p:nvSpPr>
        <p:spPr>
          <a:xfrm>
            <a:off x="7648174" y="5970035"/>
            <a:ext cx="2916256" cy="369332"/>
          </a:xfrm>
          <a:prstGeom prst="rect">
            <a:avLst/>
          </a:prstGeom>
          <a:noFill/>
        </p:spPr>
        <p:txBody>
          <a:bodyPr wrap="square" rtlCol="0">
            <a:spAutoFit/>
          </a:bodyPr>
          <a:lstStyle/>
          <a:p>
            <a:r>
              <a:rPr lang="zh-CN" altLang="en-US" sz="1800" dirty="0" smtClean="0">
                <a:latin typeface="+mn-ea"/>
                <a:ea typeface="+mn-ea"/>
              </a:rPr>
              <a:t>指派到计算机的</a:t>
            </a:r>
            <a:r>
              <a:rPr lang="en-US" altLang="zh-CN" sz="1800" dirty="0" smtClean="0">
                <a:latin typeface="+mn-ea"/>
                <a:ea typeface="+mn-ea"/>
              </a:rPr>
              <a:t>DNS</a:t>
            </a:r>
            <a:r>
              <a:rPr lang="zh-CN" altLang="en-US" sz="1800" dirty="0" smtClean="0">
                <a:latin typeface="+mn-ea"/>
                <a:ea typeface="+mn-ea"/>
              </a:rPr>
              <a:t>名称</a:t>
            </a:r>
            <a:endParaRPr lang="zh-CN" altLang="en-US" sz="1800" dirty="0">
              <a:latin typeface="+mn-ea"/>
              <a:ea typeface="+mn-ea"/>
            </a:endParaRPr>
          </a:p>
        </p:txBody>
      </p:sp>
      <p:sp>
        <p:nvSpPr>
          <p:cNvPr id="107" name="文本框 106"/>
          <p:cNvSpPr txBox="1"/>
          <p:nvPr/>
        </p:nvSpPr>
        <p:spPr>
          <a:xfrm>
            <a:off x="9106302" y="2934688"/>
            <a:ext cx="927549" cy="369332"/>
          </a:xfrm>
          <a:prstGeom prst="rect">
            <a:avLst/>
          </a:prstGeom>
          <a:noFill/>
        </p:spPr>
        <p:txBody>
          <a:bodyPr wrap="square" rtlCol="0">
            <a:spAutoFit/>
          </a:bodyPr>
          <a:lstStyle/>
          <a:p>
            <a:r>
              <a:rPr lang="zh-CN" altLang="en-US" sz="1800" dirty="0">
                <a:latin typeface="+mn-ea"/>
                <a:ea typeface="+mn-ea"/>
              </a:rPr>
              <a:t>顶级域</a:t>
            </a:r>
          </a:p>
        </p:txBody>
      </p:sp>
      <p:sp>
        <p:nvSpPr>
          <p:cNvPr id="108" name="文本框 107"/>
          <p:cNvSpPr txBox="1"/>
          <p:nvPr/>
        </p:nvSpPr>
        <p:spPr>
          <a:xfrm>
            <a:off x="3710993" y="4015394"/>
            <a:ext cx="1539913" cy="369332"/>
          </a:xfrm>
          <a:prstGeom prst="rect">
            <a:avLst/>
          </a:prstGeom>
          <a:noFill/>
        </p:spPr>
        <p:txBody>
          <a:bodyPr wrap="square" rtlCol="0">
            <a:spAutoFit/>
          </a:bodyPr>
          <a:lstStyle/>
          <a:p>
            <a:r>
              <a:rPr lang="en-US" altLang="zh-CN" sz="1800" dirty="0" smtClean="0">
                <a:latin typeface="+mn-ea"/>
                <a:ea typeface="+mn-ea"/>
              </a:rPr>
              <a:t>hcip.edu</a:t>
            </a:r>
            <a:endParaRPr lang="zh-CN" altLang="en-US" sz="1800" dirty="0">
              <a:latin typeface="+mn-ea"/>
              <a:ea typeface="+mn-ea"/>
            </a:endParaRPr>
          </a:p>
        </p:txBody>
      </p:sp>
      <p:sp>
        <p:nvSpPr>
          <p:cNvPr id="109" name="文本框 108"/>
          <p:cNvSpPr txBox="1"/>
          <p:nvPr/>
        </p:nvSpPr>
        <p:spPr>
          <a:xfrm>
            <a:off x="5234809" y="4028266"/>
            <a:ext cx="905276" cy="369332"/>
          </a:xfrm>
          <a:prstGeom prst="rect">
            <a:avLst/>
          </a:prstGeom>
          <a:noFill/>
        </p:spPr>
        <p:txBody>
          <a:bodyPr wrap="square" rtlCol="0">
            <a:spAutoFit/>
          </a:bodyPr>
          <a:lstStyle/>
          <a:p>
            <a:r>
              <a:rPr lang="zh-CN" altLang="en-US" sz="1800" dirty="0">
                <a:latin typeface="+mn-ea"/>
                <a:ea typeface="+mn-ea"/>
              </a:rPr>
              <a:t>二级域</a:t>
            </a:r>
          </a:p>
        </p:txBody>
      </p:sp>
      <p:sp>
        <p:nvSpPr>
          <p:cNvPr id="110" name="文本框 109"/>
          <p:cNvSpPr txBox="1"/>
          <p:nvPr/>
        </p:nvSpPr>
        <p:spPr>
          <a:xfrm>
            <a:off x="4780485" y="4897207"/>
            <a:ext cx="1539913" cy="369332"/>
          </a:xfrm>
          <a:prstGeom prst="rect">
            <a:avLst/>
          </a:prstGeom>
          <a:noFill/>
        </p:spPr>
        <p:txBody>
          <a:bodyPr wrap="square" rtlCol="0">
            <a:spAutoFit/>
          </a:bodyPr>
          <a:lstStyle/>
          <a:p>
            <a:r>
              <a:rPr lang="en-US" altLang="zh-CN" sz="1800" dirty="0" smtClean="0">
                <a:latin typeface="+mn-ea"/>
                <a:ea typeface="+mn-ea"/>
              </a:rPr>
              <a:t>fa.hcip.edu</a:t>
            </a:r>
            <a:endParaRPr lang="zh-CN" altLang="en-US" sz="1800" dirty="0">
              <a:latin typeface="+mn-ea"/>
              <a:ea typeface="+mn-ea"/>
            </a:endParaRPr>
          </a:p>
        </p:txBody>
      </p:sp>
      <p:sp>
        <p:nvSpPr>
          <p:cNvPr id="111" name="文本框 110"/>
          <p:cNvSpPr txBox="1"/>
          <p:nvPr/>
        </p:nvSpPr>
        <p:spPr>
          <a:xfrm>
            <a:off x="6300544" y="4889394"/>
            <a:ext cx="905276" cy="369332"/>
          </a:xfrm>
          <a:prstGeom prst="rect">
            <a:avLst/>
          </a:prstGeom>
          <a:noFill/>
        </p:spPr>
        <p:txBody>
          <a:bodyPr wrap="square" rtlCol="0">
            <a:spAutoFit/>
          </a:bodyPr>
          <a:lstStyle/>
          <a:p>
            <a:r>
              <a:rPr lang="zh-CN" altLang="en-US" sz="1800" dirty="0">
                <a:latin typeface="+mn-ea"/>
                <a:ea typeface="+mn-ea"/>
              </a:rPr>
              <a:t>子</a:t>
            </a:r>
            <a:r>
              <a:rPr lang="zh-CN" altLang="en-US" sz="1800" dirty="0" smtClean="0">
                <a:latin typeface="+mn-ea"/>
                <a:ea typeface="+mn-ea"/>
              </a:rPr>
              <a:t>域</a:t>
            </a:r>
            <a:endParaRPr lang="zh-CN" altLang="en-US" sz="1800" dirty="0">
              <a:latin typeface="+mn-ea"/>
              <a:ea typeface="+mn-ea"/>
            </a:endParaRPr>
          </a:p>
        </p:txBody>
      </p:sp>
      <p:sp>
        <p:nvSpPr>
          <p:cNvPr id="112" name="文本框 111"/>
          <p:cNvSpPr txBox="1"/>
          <p:nvPr/>
        </p:nvSpPr>
        <p:spPr>
          <a:xfrm>
            <a:off x="4464852" y="6006926"/>
            <a:ext cx="1539913" cy="369332"/>
          </a:xfrm>
          <a:prstGeom prst="rect">
            <a:avLst/>
          </a:prstGeom>
          <a:noFill/>
        </p:spPr>
        <p:txBody>
          <a:bodyPr wrap="square" rtlCol="0">
            <a:spAutoFit/>
          </a:bodyPr>
          <a:lstStyle/>
          <a:p>
            <a:r>
              <a:rPr lang="en-US" altLang="zh-CN" sz="1800" dirty="0">
                <a:latin typeface="+mn-ea"/>
                <a:ea typeface="+mn-ea"/>
              </a:rPr>
              <a:t>h</a:t>
            </a:r>
            <a:r>
              <a:rPr lang="en-US" altLang="zh-CN" sz="1800" dirty="0" smtClean="0">
                <a:latin typeface="+mn-ea"/>
                <a:ea typeface="+mn-ea"/>
              </a:rPr>
              <a:t>ost-a</a:t>
            </a:r>
            <a:endParaRPr lang="zh-CN" altLang="en-US" sz="1800" dirty="0">
              <a:latin typeface="+mn-ea"/>
              <a:ea typeface="+mn-ea"/>
            </a:endParaRPr>
          </a:p>
        </p:txBody>
      </p:sp>
      <p:sp>
        <p:nvSpPr>
          <p:cNvPr id="113" name="文本框 112"/>
          <p:cNvSpPr txBox="1"/>
          <p:nvPr/>
        </p:nvSpPr>
        <p:spPr>
          <a:xfrm>
            <a:off x="5395268" y="6001395"/>
            <a:ext cx="905276" cy="369332"/>
          </a:xfrm>
          <a:prstGeom prst="rect">
            <a:avLst/>
          </a:prstGeom>
          <a:noFill/>
        </p:spPr>
        <p:txBody>
          <a:bodyPr wrap="square" rtlCol="0">
            <a:spAutoFit/>
          </a:bodyPr>
          <a:lstStyle/>
          <a:p>
            <a:r>
              <a:rPr lang="zh-CN" altLang="en-US" sz="1800" dirty="0">
                <a:latin typeface="+mn-ea"/>
                <a:ea typeface="+mn-ea"/>
              </a:rPr>
              <a:t>主机名</a:t>
            </a:r>
          </a:p>
        </p:txBody>
      </p:sp>
      <p:cxnSp>
        <p:nvCxnSpPr>
          <p:cNvPr id="115" name="直接箭头连接符 114"/>
          <p:cNvCxnSpPr/>
          <p:nvPr/>
        </p:nvCxnSpPr>
        <p:spPr bwMode="auto">
          <a:xfrm>
            <a:off x="6498331" y="6186061"/>
            <a:ext cx="118184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7425738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DNS (4)</a:t>
            </a:r>
            <a:endParaRPr lang="zh-CN" altLang="en-US" dirty="0"/>
          </a:p>
        </p:txBody>
      </p:sp>
      <p:grpSp>
        <p:nvGrpSpPr>
          <p:cNvPr id="51" name="组合 16582"/>
          <p:cNvGrpSpPr/>
          <p:nvPr/>
        </p:nvGrpSpPr>
        <p:grpSpPr>
          <a:xfrm>
            <a:off x="4190276" y="3490315"/>
            <a:ext cx="565942" cy="718913"/>
            <a:chOff x="8407400" y="2055813"/>
            <a:chExt cx="360363" cy="458788"/>
          </a:xfrm>
          <a:solidFill>
            <a:srgbClr val="3C3C3B"/>
          </a:solidFill>
        </p:grpSpPr>
        <p:sp>
          <p:nvSpPr>
            <p:cNvPr id="52"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3"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4"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5"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56" name="文本框 55"/>
          <p:cNvSpPr txBox="1"/>
          <p:nvPr/>
        </p:nvSpPr>
        <p:spPr>
          <a:xfrm>
            <a:off x="3701466" y="3120066"/>
            <a:ext cx="1880316" cy="276999"/>
          </a:xfrm>
          <a:prstGeom prst="rect">
            <a:avLst/>
          </a:prstGeom>
          <a:noFill/>
        </p:spPr>
        <p:txBody>
          <a:bodyPr wrap="square" rtlCol="0">
            <a:spAutoFit/>
          </a:bodyPr>
          <a:lstStyle/>
          <a:p>
            <a:r>
              <a:rPr lang="en-US" altLang="zh-CN" sz="1200" dirty="0" smtClean="0">
                <a:latin typeface="+mn-ea"/>
                <a:ea typeface="+mn-ea"/>
              </a:rPr>
              <a:t>DNS</a:t>
            </a:r>
            <a:r>
              <a:rPr lang="zh-CN" altLang="en-US" sz="1200" dirty="0" smtClean="0">
                <a:latin typeface="+mn-ea"/>
                <a:ea typeface="+mn-ea"/>
              </a:rPr>
              <a:t>解析器缓存</a:t>
            </a:r>
            <a:endParaRPr lang="zh-CN" altLang="en-US" sz="1200" dirty="0">
              <a:latin typeface="+mn-ea"/>
              <a:ea typeface="+mn-ea"/>
            </a:endParaRPr>
          </a:p>
        </p:txBody>
      </p:sp>
      <p:grpSp>
        <p:nvGrpSpPr>
          <p:cNvPr id="57" name="组合 18401"/>
          <p:cNvGrpSpPr/>
          <p:nvPr/>
        </p:nvGrpSpPr>
        <p:grpSpPr>
          <a:xfrm>
            <a:off x="6084717" y="3385501"/>
            <a:ext cx="440129" cy="701026"/>
            <a:chOff x="7499351" y="736601"/>
            <a:chExt cx="227013" cy="428625"/>
          </a:xfrm>
          <a:solidFill>
            <a:srgbClr val="3C3C3B"/>
          </a:solidFill>
        </p:grpSpPr>
        <p:sp>
          <p:nvSpPr>
            <p:cNvPr id="58"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9"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0"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1"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2"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3"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4"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5"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6"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4"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6"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7"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8"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19" name="文本框 118"/>
          <p:cNvSpPr txBox="1"/>
          <p:nvPr/>
        </p:nvSpPr>
        <p:spPr>
          <a:xfrm>
            <a:off x="5573196" y="4094812"/>
            <a:ext cx="1880316" cy="276999"/>
          </a:xfrm>
          <a:prstGeom prst="rect">
            <a:avLst/>
          </a:prstGeom>
          <a:noFill/>
        </p:spPr>
        <p:txBody>
          <a:bodyPr wrap="square" rtlCol="0">
            <a:spAutoFit/>
          </a:bodyPr>
          <a:lstStyle/>
          <a:p>
            <a:r>
              <a:rPr lang="zh-CN" altLang="en-US" sz="1200" dirty="0" smtClean="0">
                <a:latin typeface="+mn-ea"/>
                <a:ea typeface="+mn-ea"/>
              </a:rPr>
              <a:t>本地</a:t>
            </a:r>
            <a:r>
              <a:rPr lang="en-US" altLang="zh-CN" sz="1200" dirty="0" smtClean="0">
                <a:latin typeface="+mn-ea"/>
                <a:ea typeface="+mn-ea"/>
              </a:rPr>
              <a:t>DNS</a:t>
            </a:r>
            <a:r>
              <a:rPr lang="zh-CN" altLang="en-US" sz="1200" dirty="0" smtClean="0">
                <a:latin typeface="+mn-ea"/>
                <a:ea typeface="+mn-ea"/>
              </a:rPr>
              <a:t>服务器</a:t>
            </a:r>
            <a:endParaRPr lang="zh-CN" altLang="en-US" sz="1200" dirty="0">
              <a:latin typeface="+mn-ea"/>
              <a:ea typeface="+mn-ea"/>
            </a:endParaRPr>
          </a:p>
        </p:txBody>
      </p:sp>
      <p:grpSp>
        <p:nvGrpSpPr>
          <p:cNvPr id="120" name="组合 119"/>
          <p:cNvGrpSpPr/>
          <p:nvPr/>
        </p:nvGrpSpPr>
        <p:grpSpPr>
          <a:xfrm>
            <a:off x="4256344" y="5001155"/>
            <a:ext cx="574653" cy="550155"/>
            <a:chOff x="4876276" y="1402534"/>
            <a:chExt cx="889944" cy="889942"/>
          </a:xfrm>
        </p:grpSpPr>
        <p:sp>
          <p:nvSpPr>
            <p:cNvPr id="121" name="椭圆 120"/>
            <p:cNvSpPr/>
            <p:nvPr/>
          </p:nvSpPr>
          <p:spPr>
            <a:xfrm>
              <a:off x="4876276" y="1402534"/>
              <a:ext cx="889944" cy="889942"/>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121948" tIns="60974" rIns="121948" bIns="60974"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200" dirty="0">
                <a:latin typeface="+mn-ea"/>
                <a:ea typeface="+mn-ea"/>
              </a:endParaRPr>
            </a:p>
          </p:txBody>
        </p:sp>
        <p:grpSp>
          <p:nvGrpSpPr>
            <p:cNvPr id="122" name="组合 121"/>
            <p:cNvGrpSpPr/>
            <p:nvPr/>
          </p:nvGrpSpPr>
          <p:grpSpPr>
            <a:xfrm>
              <a:off x="5059803" y="1628684"/>
              <a:ext cx="522890" cy="437642"/>
              <a:chOff x="1924050" y="4306887"/>
              <a:chExt cx="146050" cy="122239"/>
            </a:xfrm>
          </p:grpSpPr>
          <p:sp>
            <p:nvSpPr>
              <p:cNvPr id="123" name="Freeform 154"/>
              <p:cNvSpPr>
                <a:spLocks/>
              </p:cNvSpPr>
              <p:nvPr/>
            </p:nvSpPr>
            <p:spPr bwMode="auto">
              <a:xfrm>
                <a:off x="1924050" y="4306887"/>
                <a:ext cx="130175" cy="80963"/>
              </a:xfrm>
              <a:custGeom>
                <a:avLst/>
                <a:gdLst/>
                <a:ahLst/>
                <a:cxnLst>
                  <a:cxn ang="0">
                    <a:pos x="82" y="22"/>
                  </a:cxn>
                  <a:cxn ang="0">
                    <a:pos x="82" y="12"/>
                  </a:cxn>
                  <a:cxn ang="0">
                    <a:pos x="82" y="12"/>
                  </a:cxn>
                  <a:cxn ang="0">
                    <a:pos x="81" y="11"/>
                  </a:cxn>
                  <a:cxn ang="0">
                    <a:pos x="80" y="10"/>
                  </a:cxn>
                  <a:cxn ang="0">
                    <a:pos x="36" y="10"/>
                  </a:cxn>
                  <a:cxn ang="0">
                    <a:pos x="36" y="10"/>
                  </a:cxn>
                  <a:cxn ang="0">
                    <a:pos x="35" y="8"/>
                  </a:cxn>
                  <a:cxn ang="0">
                    <a:pos x="34" y="7"/>
                  </a:cxn>
                  <a:cxn ang="0">
                    <a:pos x="31" y="2"/>
                  </a:cxn>
                  <a:cxn ang="0">
                    <a:pos x="31" y="2"/>
                  </a:cxn>
                  <a:cxn ang="0">
                    <a:pos x="31" y="1"/>
                  </a:cxn>
                  <a:cxn ang="0">
                    <a:pos x="29" y="0"/>
                  </a:cxn>
                  <a:cxn ang="0">
                    <a:pos x="6" y="0"/>
                  </a:cxn>
                  <a:cxn ang="0">
                    <a:pos x="6" y="0"/>
                  </a:cxn>
                  <a:cxn ang="0">
                    <a:pos x="4" y="1"/>
                  </a:cxn>
                  <a:cxn ang="0">
                    <a:pos x="2" y="2"/>
                  </a:cxn>
                  <a:cxn ang="0">
                    <a:pos x="2" y="2"/>
                  </a:cxn>
                  <a:cxn ang="0">
                    <a:pos x="0" y="13"/>
                  </a:cxn>
                  <a:cxn ang="0">
                    <a:pos x="0" y="22"/>
                  </a:cxn>
                  <a:cxn ang="0">
                    <a:pos x="0" y="51"/>
                  </a:cxn>
                </a:cxnLst>
                <a:rect l="0" t="0" r="r" b="b"/>
                <a:pathLst>
                  <a:path w="82" h="51">
                    <a:moveTo>
                      <a:pt x="82" y="22"/>
                    </a:moveTo>
                    <a:lnTo>
                      <a:pt x="82" y="12"/>
                    </a:lnTo>
                    <a:lnTo>
                      <a:pt x="82" y="12"/>
                    </a:lnTo>
                    <a:lnTo>
                      <a:pt x="81" y="11"/>
                    </a:lnTo>
                    <a:lnTo>
                      <a:pt x="80" y="10"/>
                    </a:lnTo>
                    <a:lnTo>
                      <a:pt x="36" y="10"/>
                    </a:lnTo>
                    <a:lnTo>
                      <a:pt x="36" y="10"/>
                    </a:lnTo>
                    <a:lnTo>
                      <a:pt x="35" y="8"/>
                    </a:lnTo>
                    <a:lnTo>
                      <a:pt x="34" y="7"/>
                    </a:lnTo>
                    <a:lnTo>
                      <a:pt x="31" y="2"/>
                    </a:lnTo>
                    <a:lnTo>
                      <a:pt x="31" y="2"/>
                    </a:lnTo>
                    <a:lnTo>
                      <a:pt x="31" y="1"/>
                    </a:lnTo>
                    <a:lnTo>
                      <a:pt x="29" y="0"/>
                    </a:lnTo>
                    <a:lnTo>
                      <a:pt x="6" y="0"/>
                    </a:lnTo>
                    <a:lnTo>
                      <a:pt x="6" y="0"/>
                    </a:lnTo>
                    <a:lnTo>
                      <a:pt x="4" y="1"/>
                    </a:lnTo>
                    <a:lnTo>
                      <a:pt x="2" y="2"/>
                    </a:lnTo>
                    <a:lnTo>
                      <a:pt x="2" y="2"/>
                    </a:lnTo>
                    <a:lnTo>
                      <a:pt x="0" y="13"/>
                    </a:lnTo>
                    <a:lnTo>
                      <a:pt x="0" y="22"/>
                    </a:lnTo>
                    <a:lnTo>
                      <a:pt x="0" y="51"/>
                    </a:lnTo>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124" name="Freeform 155"/>
              <p:cNvSpPr>
                <a:spLocks/>
              </p:cNvSpPr>
              <p:nvPr/>
            </p:nvSpPr>
            <p:spPr bwMode="auto">
              <a:xfrm>
                <a:off x="1924050" y="4352926"/>
                <a:ext cx="146050" cy="76200"/>
              </a:xfrm>
              <a:custGeom>
                <a:avLst/>
                <a:gdLst/>
                <a:ahLst/>
                <a:cxnLst>
                  <a:cxn ang="0">
                    <a:pos x="81" y="46"/>
                  </a:cxn>
                  <a:cxn ang="0">
                    <a:pos x="81" y="46"/>
                  </a:cxn>
                  <a:cxn ang="0">
                    <a:pos x="80" y="47"/>
                  </a:cxn>
                  <a:cxn ang="0">
                    <a:pos x="79" y="48"/>
                  </a:cxn>
                  <a:cxn ang="0">
                    <a:pos x="2" y="48"/>
                  </a:cxn>
                  <a:cxn ang="0">
                    <a:pos x="2" y="48"/>
                  </a:cxn>
                  <a:cxn ang="0">
                    <a:pos x="1" y="47"/>
                  </a:cxn>
                  <a:cxn ang="0">
                    <a:pos x="0" y="46"/>
                  </a:cxn>
                  <a:cxn ang="0">
                    <a:pos x="0" y="46"/>
                  </a:cxn>
                  <a:cxn ang="0">
                    <a:pos x="11" y="2"/>
                  </a:cxn>
                  <a:cxn ang="0">
                    <a:pos x="11" y="2"/>
                  </a:cxn>
                  <a:cxn ang="0">
                    <a:pos x="12" y="1"/>
                  </a:cxn>
                  <a:cxn ang="0">
                    <a:pos x="13" y="0"/>
                  </a:cxn>
                  <a:cxn ang="0">
                    <a:pos x="89" y="0"/>
                  </a:cxn>
                  <a:cxn ang="0">
                    <a:pos x="89" y="0"/>
                  </a:cxn>
                  <a:cxn ang="0">
                    <a:pos x="91" y="1"/>
                  </a:cxn>
                  <a:cxn ang="0">
                    <a:pos x="92" y="2"/>
                  </a:cxn>
                  <a:cxn ang="0">
                    <a:pos x="92" y="2"/>
                  </a:cxn>
                  <a:cxn ang="0">
                    <a:pos x="92" y="2"/>
                  </a:cxn>
                  <a:cxn ang="0">
                    <a:pos x="87" y="25"/>
                  </a:cxn>
                  <a:cxn ang="0">
                    <a:pos x="81" y="46"/>
                  </a:cxn>
                  <a:cxn ang="0">
                    <a:pos x="81" y="46"/>
                  </a:cxn>
                </a:cxnLst>
                <a:rect l="0" t="0" r="r" b="b"/>
                <a:pathLst>
                  <a:path w="92" h="48">
                    <a:moveTo>
                      <a:pt x="81" y="46"/>
                    </a:moveTo>
                    <a:lnTo>
                      <a:pt x="81" y="46"/>
                    </a:lnTo>
                    <a:lnTo>
                      <a:pt x="80" y="47"/>
                    </a:lnTo>
                    <a:lnTo>
                      <a:pt x="79" y="48"/>
                    </a:lnTo>
                    <a:lnTo>
                      <a:pt x="2" y="48"/>
                    </a:lnTo>
                    <a:lnTo>
                      <a:pt x="2" y="48"/>
                    </a:lnTo>
                    <a:lnTo>
                      <a:pt x="1" y="47"/>
                    </a:lnTo>
                    <a:lnTo>
                      <a:pt x="0" y="46"/>
                    </a:lnTo>
                    <a:lnTo>
                      <a:pt x="0" y="46"/>
                    </a:lnTo>
                    <a:lnTo>
                      <a:pt x="11" y="2"/>
                    </a:lnTo>
                    <a:lnTo>
                      <a:pt x="11" y="2"/>
                    </a:lnTo>
                    <a:lnTo>
                      <a:pt x="12" y="1"/>
                    </a:lnTo>
                    <a:lnTo>
                      <a:pt x="13" y="0"/>
                    </a:lnTo>
                    <a:lnTo>
                      <a:pt x="89" y="0"/>
                    </a:lnTo>
                    <a:lnTo>
                      <a:pt x="89" y="0"/>
                    </a:lnTo>
                    <a:lnTo>
                      <a:pt x="91" y="1"/>
                    </a:lnTo>
                    <a:lnTo>
                      <a:pt x="92" y="2"/>
                    </a:lnTo>
                    <a:lnTo>
                      <a:pt x="92" y="2"/>
                    </a:lnTo>
                    <a:lnTo>
                      <a:pt x="92" y="2"/>
                    </a:lnTo>
                    <a:lnTo>
                      <a:pt x="87" y="25"/>
                    </a:lnTo>
                    <a:lnTo>
                      <a:pt x="81" y="46"/>
                    </a:lnTo>
                    <a:lnTo>
                      <a:pt x="81" y="46"/>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grpSp>
      </p:grpSp>
      <p:sp>
        <p:nvSpPr>
          <p:cNvPr id="125" name="文本框 124"/>
          <p:cNvSpPr txBox="1"/>
          <p:nvPr/>
        </p:nvSpPr>
        <p:spPr>
          <a:xfrm>
            <a:off x="4055750" y="5522639"/>
            <a:ext cx="1171747" cy="276999"/>
          </a:xfrm>
          <a:prstGeom prst="rect">
            <a:avLst/>
          </a:prstGeom>
          <a:noFill/>
        </p:spPr>
        <p:txBody>
          <a:bodyPr wrap="square" rtlCol="0">
            <a:spAutoFit/>
          </a:bodyPr>
          <a:lstStyle/>
          <a:p>
            <a:r>
              <a:rPr lang="en-US" altLang="zh-CN" sz="1200" dirty="0" smtClean="0">
                <a:latin typeface="+mn-ea"/>
                <a:ea typeface="+mn-ea"/>
              </a:rPr>
              <a:t>Hosts</a:t>
            </a:r>
            <a:r>
              <a:rPr lang="zh-CN" altLang="en-US" sz="1200" dirty="0" smtClean="0">
                <a:latin typeface="+mn-ea"/>
                <a:ea typeface="+mn-ea"/>
              </a:rPr>
              <a:t>文件</a:t>
            </a:r>
            <a:endParaRPr lang="zh-CN" altLang="en-US" sz="1200" dirty="0">
              <a:latin typeface="+mn-ea"/>
              <a:ea typeface="+mn-ea"/>
            </a:endParaRPr>
          </a:p>
        </p:txBody>
      </p:sp>
      <p:grpSp>
        <p:nvGrpSpPr>
          <p:cNvPr id="126" name="组合 16582"/>
          <p:cNvGrpSpPr/>
          <p:nvPr/>
        </p:nvGrpSpPr>
        <p:grpSpPr>
          <a:xfrm>
            <a:off x="7245524" y="4742892"/>
            <a:ext cx="594366" cy="763609"/>
            <a:chOff x="8407400" y="2055813"/>
            <a:chExt cx="360363" cy="458788"/>
          </a:xfrm>
          <a:solidFill>
            <a:srgbClr val="3C3C3B"/>
          </a:solidFill>
        </p:grpSpPr>
        <p:sp>
          <p:nvSpPr>
            <p:cNvPr id="127"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8"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9"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0"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31" name="文本框 130"/>
          <p:cNvSpPr txBox="1"/>
          <p:nvPr/>
        </p:nvSpPr>
        <p:spPr>
          <a:xfrm>
            <a:off x="6742793" y="5544881"/>
            <a:ext cx="1880316" cy="276999"/>
          </a:xfrm>
          <a:prstGeom prst="rect">
            <a:avLst/>
          </a:prstGeom>
          <a:noFill/>
        </p:spPr>
        <p:txBody>
          <a:bodyPr wrap="square" rtlCol="0">
            <a:spAutoFit/>
          </a:bodyPr>
          <a:lstStyle/>
          <a:p>
            <a:r>
              <a:rPr lang="en-US" altLang="zh-CN" sz="1200" dirty="0" smtClean="0">
                <a:latin typeface="+mn-ea"/>
                <a:ea typeface="+mn-ea"/>
              </a:rPr>
              <a:t>DNS</a:t>
            </a:r>
            <a:r>
              <a:rPr lang="zh-CN" altLang="en-US" sz="1200" dirty="0" smtClean="0">
                <a:latin typeface="+mn-ea"/>
                <a:ea typeface="+mn-ea"/>
              </a:rPr>
              <a:t>解析器缓存</a:t>
            </a:r>
            <a:endParaRPr lang="zh-CN" altLang="en-US" sz="1200" dirty="0">
              <a:latin typeface="+mn-ea"/>
              <a:ea typeface="+mn-ea"/>
            </a:endParaRPr>
          </a:p>
        </p:txBody>
      </p:sp>
      <p:grpSp>
        <p:nvGrpSpPr>
          <p:cNvPr id="132" name="组合 18401"/>
          <p:cNvGrpSpPr/>
          <p:nvPr/>
        </p:nvGrpSpPr>
        <p:grpSpPr>
          <a:xfrm>
            <a:off x="8978100" y="1738309"/>
            <a:ext cx="440129" cy="701026"/>
            <a:chOff x="7499351" y="736601"/>
            <a:chExt cx="227013" cy="428625"/>
          </a:xfrm>
          <a:solidFill>
            <a:srgbClr val="3C3C3B"/>
          </a:solidFill>
        </p:grpSpPr>
        <p:sp>
          <p:nvSpPr>
            <p:cNvPr id="133"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4"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5"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6"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7"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8"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9"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0"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1"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2"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3"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4"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5"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46" name="文本框 145"/>
          <p:cNvSpPr txBox="1"/>
          <p:nvPr/>
        </p:nvSpPr>
        <p:spPr>
          <a:xfrm>
            <a:off x="8966792" y="2427457"/>
            <a:ext cx="1880316" cy="276999"/>
          </a:xfrm>
          <a:prstGeom prst="rect">
            <a:avLst/>
          </a:prstGeom>
          <a:noFill/>
        </p:spPr>
        <p:txBody>
          <a:bodyPr wrap="square" rtlCol="0">
            <a:spAutoFit/>
          </a:bodyPr>
          <a:lstStyle/>
          <a:p>
            <a:r>
              <a:rPr lang="zh-CN" altLang="en-US" sz="1200" dirty="0">
                <a:latin typeface="+mn-ea"/>
                <a:ea typeface="+mn-ea"/>
              </a:rPr>
              <a:t>根域</a:t>
            </a:r>
          </a:p>
        </p:txBody>
      </p:sp>
      <p:grpSp>
        <p:nvGrpSpPr>
          <p:cNvPr id="147" name="组合 18401"/>
          <p:cNvGrpSpPr/>
          <p:nvPr/>
        </p:nvGrpSpPr>
        <p:grpSpPr>
          <a:xfrm>
            <a:off x="10581410" y="1681339"/>
            <a:ext cx="440129" cy="701026"/>
            <a:chOff x="7499351" y="736601"/>
            <a:chExt cx="227013" cy="428625"/>
          </a:xfrm>
          <a:solidFill>
            <a:srgbClr val="3C3C3B"/>
          </a:solidFill>
        </p:grpSpPr>
        <p:sp>
          <p:nvSpPr>
            <p:cNvPr id="148"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9"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0"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1"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2"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3"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4"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5"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6"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7"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8"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9"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0"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61" name="文本框 160"/>
          <p:cNvSpPr txBox="1"/>
          <p:nvPr/>
        </p:nvSpPr>
        <p:spPr>
          <a:xfrm>
            <a:off x="10304947" y="2417113"/>
            <a:ext cx="1880316" cy="276999"/>
          </a:xfrm>
          <a:prstGeom prst="rect">
            <a:avLst/>
          </a:prstGeom>
          <a:noFill/>
        </p:spPr>
        <p:txBody>
          <a:bodyPr wrap="square" rtlCol="0">
            <a:spAutoFit/>
          </a:bodyPr>
          <a:lstStyle/>
          <a:p>
            <a:r>
              <a:rPr lang="en-US" altLang="zh-CN" sz="1200" dirty="0" smtClean="0">
                <a:latin typeface="+mn-ea"/>
                <a:ea typeface="+mn-ea"/>
              </a:rPr>
              <a:t>.</a:t>
            </a:r>
            <a:r>
              <a:rPr lang="en-US" altLang="zh-CN" sz="1200" dirty="0" err="1" smtClean="0">
                <a:latin typeface="+mn-ea"/>
                <a:ea typeface="+mn-ea"/>
              </a:rPr>
              <a:t>edu</a:t>
            </a:r>
            <a:r>
              <a:rPr lang="zh-CN" altLang="en-US" sz="1200" dirty="0" smtClean="0">
                <a:latin typeface="+mn-ea"/>
                <a:ea typeface="+mn-ea"/>
              </a:rPr>
              <a:t>顶级</a:t>
            </a:r>
            <a:r>
              <a:rPr lang="zh-CN" altLang="en-US" sz="1200" dirty="0">
                <a:latin typeface="+mn-ea"/>
                <a:ea typeface="+mn-ea"/>
              </a:rPr>
              <a:t>域</a:t>
            </a:r>
          </a:p>
        </p:txBody>
      </p:sp>
      <p:grpSp>
        <p:nvGrpSpPr>
          <p:cNvPr id="162" name="组合 18401"/>
          <p:cNvGrpSpPr/>
          <p:nvPr/>
        </p:nvGrpSpPr>
        <p:grpSpPr>
          <a:xfrm>
            <a:off x="10681914" y="3202228"/>
            <a:ext cx="440129" cy="701026"/>
            <a:chOff x="7499351" y="736601"/>
            <a:chExt cx="227013" cy="428625"/>
          </a:xfrm>
          <a:solidFill>
            <a:srgbClr val="3C3C3B"/>
          </a:solidFill>
        </p:grpSpPr>
        <p:sp>
          <p:nvSpPr>
            <p:cNvPr id="163"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4"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5"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6"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7"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8"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9"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0"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1"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2"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3"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4"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5"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76" name="文本框 175"/>
          <p:cNvSpPr txBox="1"/>
          <p:nvPr/>
        </p:nvSpPr>
        <p:spPr>
          <a:xfrm>
            <a:off x="10344007" y="3975763"/>
            <a:ext cx="1260598" cy="276999"/>
          </a:xfrm>
          <a:prstGeom prst="rect">
            <a:avLst/>
          </a:prstGeom>
          <a:noFill/>
        </p:spPr>
        <p:txBody>
          <a:bodyPr wrap="square" rtlCol="0">
            <a:spAutoFit/>
          </a:bodyPr>
          <a:lstStyle/>
          <a:p>
            <a:r>
              <a:rPr lang="en-US" altLang="zh-CN" sz="1200" dirty="0">
                <a:latin typeface="+mn-ea"/>
                <a:ea typeface="+mn-ea"/>
              </a:rPr>
              <a:t>h</a:t>
            </a:r>
            <a:r>
              <a:rPr lang="en-US" altLang="zh-CN" sz="1200" dirty="0" smtClean="0">
                <a:latin typeface="+mn-ea"/>
                <a:ea typeface="+mn-ea"/>
              </a:rPr>
              <a:t>cip.edu</a:t>
            </a:r>
            <a:r>
              <a:rPr lang="zh-CN" altLang="en-US" sz="1200" dirty="0" smtClean="0">
                <a:latin typeface="+mn-ea"/>
                <a:ea typeface="+mn-ea"/>
              </a:rPr>
              <a:t>域</a:t>
            </a:r>
            <a:endParaRPr lang="zh-CN" altLang="en-US" sz="1200" b="1" dirty="0">
              <a:latin typeface="+mn-ea"/>
              <a:ea typeface="+mn-ea"/>
            </a:endParaRPr>
          </a:p>
        </p:txBody>
      </p:sp>
      <p:grpSp>
        <p:nvGrpSpPr>
          <p:cNvPr id="177" name="组合 18401"/>
          <p:cNvGrpSpPr/>
          <p:nvPr/>
        </p:nvGrpSpPr>
        <p:grpSpPr>
          <a:xfrm>
            <a:off x="9951489" y="4460021"/>
            <a:ext cx="440129" cy="701026"/>
            <a:chOff x="7499351" y="736601"/>
            <a:chExt cx="227013" cy="428625"/>
          </a:xfrm>
          <a:solidFill>
            <a:srgbClr val="3C3C3B"/>
          </a:solidFill>
        </p:grpSpPr>
        <p:sp>
          <p:nvSpPr>
            <p:cNvPr id="178"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9"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0"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1"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2"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3"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4"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5"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6"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7"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8"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9"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90"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91" name="文本框 190"/>
          <p:cNvSpPr txBox="1"/>
          <p:nvPr/>
        </p:nvSpPr>
        <p:spPr>
          <a:xfrm>
            <a:off x="9538620" y="5237104"/>
            <a:ext cx="1880316" cy="276999"/>
          </a:xfrm>
          <a:prstGeom prst="rect">
            <a:avLst/>
          </a:prstGeom>
          <a:noFill/>
        </p:spPr>
        <p:txBody>
          <a:bodyPr wrap="square" rtlCol="0">
            <a:spAutoFit/>
          </a:bodyPr>
          <a:lstStyle/>
          <a:p>
            <a:r>
              <a:rPr lang="en-US" altLang="zh-CN" sz="1200" dirty="0" smtClean="0">
                <a:latin typeface="+mn-ea"/>
                <a:ea typeface="+mn-ea"/>
              </a:rPr>
              <a:t>ISP</a:t>
            </a:r>
            <a:r>
              <a:rPr lang="zh-CN" altLang="en-US" sz="1200" dirty="0" smtClean="0">
                <a:latin typeface="+mn-ea"/>
                <a:ea typeface="+mn-ea"/>
              </a:rPr>
              <a:t>商</a:t>
            </a:r>
            <a:r>
              <a:rPr lang="en-US" altLang="zh-CN" sz="1200" dirty="0" smtClean="0">
                <a:latin typeface="+mn-ea"/>
                <a:ea typeface="+mn-ea"/>
              </a:rPr>
              <a:t>DNS</a:t>
            </a:r>
            <a:r>
              <a:rPr lang="zh-CN" altLang="en-US" sz="1200" dirty="0" smtClean="0">
                <a:latin typeface="+mn-ea"/>
                <a:ea typeface="+mn-ea"/>
              </a:rPr>
              <a:t>服务器</a:t>
            </a:r>
            <a:endParaRPr lang="zh-CN" altLang="en-US" sz="1200" dirty="0">
              <a:latin typeface="+mn-ea"/>
              <a:ea typeface="+mn-ea"/>
            </a:endParaRPr>
          </a:p>
        </p:txBody>
      </p:sp>
      <p:sp>
        <p:nvSpPr>
          <p:cNvPr id="192" name="矩形 191"/>
          <p:cNvSpPr/>
          <p:nvPr/>
        </p:nvSpPr>
        <p:spPr>
          <a:xfrm>
            <a:off x="1065415" y="3385501"/>
            <a:ext cx="2116022" cy="8097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latin typeface="+mn-ea"/>
              </a:rPr>
              <a:t>Web</a:t>
            </a:r>
            <a:r>
              <a:rPr lang="zh-CN" altLang="en-US" sz="1200" dirty="0" smtClean="0">
                <a:latin typeface="+mn-ea"/>
              </a:rPr>
              <a:t>浏览器</a:t>
            </a:r>
            <a:endParaRPr lang="en-US" altLang="zh-CN" sz="1200" dirty="0" smtClean="0">
              <a:latin typeface="+mn-ea"/>
            </a:endParaRPr>
          </a:p>
          <a:p>
            <a:pPr algn="ctr"/>
            <a:r>
              <a:rPr lang="en-US" altLang="zh-CN" sz="1200" dirty="0" smtClean="0">
                <a:latin typeface="+mn-ea"/>
              </a:rPr>
              <a:t>URL:www.hcip.edu</a:t>
            </a:r>
            <a:endParaRPr lang="zh-CN" altLang="en-US" sz="1200" dirty="0">
              <a:latin typeface="+mn-ea"/>
            </a:endParaRPr>
          </a:p>
        </p:txBody>
      </p:sp>
      <p:cxnSp>
        <p:nvCxnSpPr>
          <p:cNvPr id="193" name="直接箭头连接符 192"/>
          <p:cNvCxnSpPr/>
          <p:nvPr/>
        </p:nvCxnSpPr>
        <p:spPr>
          <a:xfrm>
            <a:off x="3287612" y="3772918"/>
            <a:ext cx="7681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4" name="直接箭头连接符 193"/>
          <p:cNvCxnSpPr/>
          <p:nvPr/>
        </p:nvCxnSpPr>
        <p:spPr>
          <a:xfrm flipH="1" flipV="1">
            <a:off x="3265415" y="3935337"/>
            <a:ext cx="768138" cy="600"/>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195" name="直接箭头连接符 194"/>
          <p:cNvCxnSpPr/>
          <p:nvPr/>
        </p:nvCxnSpPr>
        <p:spPr>
          <a:xfrm>
            <a:off x="5069678" y="3751592"/>
            <a:ext cx="7681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6" name="直接箭头连接符 195"/>
          <p:cNvCxnSpPr/>
          <p:nvPr/>
        </p:nvCxnSpPr>
        <p:spPr>
          <a:xfrm flipH="1" flipV="1">
            <a:off x="5033733" y="3919328"/>
            <a:ext cx="768138" cy="600"/>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197" name="直接箭头连接符 196"/>
          <p:cNvCxnSpPr/>
          <p:nvPr/>
        </p:nvCxnSpPr>
        <p:spPr>
          <a:xfrm flipH="1" flipV="1">
            <a:off x="4514342" y="4271700"/>
            <a:ext cx="18350" cy="690579"/>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cxnSp>
        <p:nvCxnSpPr>
          <p:cNvPr id="198" name="直接箭头连接符 197"/>
          <p:cNvCxnSpPr/>
          <p:nvPr/>
        </p:nvCxnSpPr>
        <p:spPr>
          <a:xfrm>
            <a:off x="6701790" y="4312486"/>
            <a:ext cx="562563" cy="425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9" name="直接箭头连接符 198"/>
          <p:cNvCxnSpPr/>
          <p:nvPr/>
        </p:nvCxnSpPr>
        <p:spPr>
          <a:xfrm flipH="1" flipV="1">
            <a:off x="6577788" y="4375455"/>
            <a:ext cx="590791" cy="4741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0" name="直接连接符 199"/>
          <p:cNvCxnSpPr/>
          <p:nvPr/>
        </p:nvCxnSpPr>
        <p:spPr>
          <a:xfrm flipV="1">
            <a:off x="6679662" y="3644254"/>
            <a:ext cx="1738648" cy="1906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1" name="直接连接符 200"/>
          <p:cNvCxnSpPr/>
          <p:nvPr/>
        </p:nvCxnSpPr>
        <p:spPr>
          <a:xfrm flipV="1">
            <a:off x="6679662" y="3805867"/>
            <a:ext cx="1738648" cy="25817"/>
          </a:xfrm>
          <a:prstGeom prst="line">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02" name="直接箭头连接符 201"/>
          <p:cNvCxnSpPr/>
          <p:nvPr/>
        </p:nvCxnSpPr>
        <p:spPr>
          <a:xfrm>
            <a:off x="8618387" y="3843103"/>
            <a:ext cx="1280925" cy="610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3" name="直接箭头连接符 202"/>
          <p:cNvCxnSpPr/>
          <p:nvPr/>
        </p:nvCxnSpPr>
        <p:spPr>
          <a:xfrm flipH="1" flipV="1">
            <a:off x="8515644" y="3969075"/>
            <a:ext cx="1220545" cy="578642"/>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04" name="直接箭头连接符 203"/>
          <p:cNvCxnSpPr/>
          <p:nvPr/>
        </p:nvCxnSpPr>
        <p:spPr>
          <a:xfrm flipV="1">
            <a:off x="8580000" y="2683073"/>
            <a:ext cx="510993" cy="8169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 name="直接箭头连接符 204"/>
          <p:cNvCxnSpPr/>
          <p:nvPr/>
        </p:nvCxnSpPr>
        <p:spPr>
          <a:xfrm flipH="1">
            <a:off x="8700630" y="2719505"/>
            <a:ext cx="554940" cy="885051"/>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06" name="直接箭头连接符 205"/>
          <p:cNvCxnSpPr/>
          <p:nvPr/>
        </p:nvCxnSpPr>
        <p:spPr>
          <a:xfrm>
            <a:off x="9527464" y="1901881"/>
            <a:ext cx="9908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直接箭头连接符 206"/>
          <p:cNvCxnSpPr/>
          <p:nvPr/>
        </p:nvCxnSpPr>
        <p:spPr>
          <a:xfrm flipH="1" flipV="1">
            <a:off x="9490532" y="2116112"/>
            <a:ext cx="1000956" cy="11613"/>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08" name="直接箭头连接符 207"/>
          <p:cNvCxnSpPr/>
          <p:nvPr/>
        </p:nvCxnSpPr>
        <p:spPr>
          <a:xfrm>
            <a:off x="8933138" y="3689842"/>
            <a:ext cx="1558350" cy="12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9" name="直接箭头连接符 208"/>
          <p:cNvCxnSpPr/>
          <p:nvPr/>
        </p:nvCxnSpPr>
        <p:spPr>
          <a:xfrm flipH="1" flipV="1">
            <a:off x="8896206" y="3813907"/>
            <a:ext cx="1582572" cy="16648"/>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10" name="直接箭头连接符 209"/>
          <p:cNvCxnSpPr/>
          <p:nvPr/>
        </p:nvCxnSpPr>
        <p:spPr>
          <a:xfrm flipV="1">
            <a:off x="9023681" y="2531356"/>
            <a:ext cx="1198204" cy="9486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1" name="直接箭头连接符 210"/>
          <p:cNvCxnSpPr/>
          <p:nvPr/>
        </p:nvCxnSpPr>
        <p:spPr>
          <a:xfrm flipH="1">
            <a:off x="9086871" y="2693541"/>
            <a:ext cx="1196531" cy="920467"/>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12" name="直接箭头连接符 211"/>
          <p:cNvCxnSpPr/>
          <p:nvPr/>
        </p:nvCxnSpPr>
        <p:spPr>
          <a:xfrm>
            <a:off x="10736375" y="2735234"/>
            <a:ext cx="8158" cy="3848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直接箭头连接符 212"/>
          <p:cNvCxnSpPr/>
          <p:nvPr/>
        </p:nvCxnSpPr>
        <p:spPr>
          <a:xfrm flipH="1" flipV="1">
            <a:off x="10895348" y="2693541"/>
            <a:ext cx="6629" cy="398016"/>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grpSp>
        <p:nvGrpSpPr>
          <p:cNvPr id="214" name="组合 213"/>
          <p:cNvGrpSpPr/>
          <p:nvPr/>
        </p:nvGrpSpPr>
        <p:grpSpPr>
          <a:xfrm>
            <a:off x="8161154" y="1870726"/>
            <a:ext cx="471162" cy="473490"/>
            <a:chOff x="4876276" y="1402534"/>
            <a:chExt cx="889944" cy="889942"/>
          </a:xfrm>
        </p:grpSpPr>
        <p:sp>
          <p:nvSpPr>
            <p:cNvPr id="215" name="椭圆 214"/>
            <p:cNvSpPr/>
            <p:nvPr/>
          </p:nvSpPr>
          <p:spPr>
            <a:xfrm>
              <a:off x="4876276" y="1402534"/>
              <a:ext cx="889944" cy="889942"/>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121948" tIns="60974" rIns="121948" bIns="60974"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200" dirty="0">
                <a:latin typeface="+mn-ea"/>
                <a:ea typeface="+mn-ea"/>
              </a:endParaRPr>
            </a:p>
          </p:txBody>
        </p:sp>
        <p:grpSp>
          <p:nvGrpSpPr>
            <p:cNvPr id="216" name="组合 215"/>
            <p:cNvGrpSpPr/>
            <p:nvPr/>
          </p:nvGrpSpPr>
          <p:grpSpPr>
            <a:xfrm>
              <a:off x="5059803" y="1628684"/>
              <a:ext cx="522890" cy="437642"/>
              <a:chOff x="1924050" y="4306887"/>
              <a:chExt cx="146050" cy="122239"/>
            </a:xfrm>
          </p:grpSpPr>
          <p:sp>
            <p:nvSpPr>
              <p:cNvPr id="217" name="Freeform 154"/>
              <p:cNvSpPr>
                <a:spLocks/>
              </p:cNvSpPr>
              <p:nvPr/>
            </p:nvSpPr>
            <p:spPr bwMode="auto">
              <a:xfrm>
                <a:off x="1924050" y="4306887"/>
                <a:ext cx="130175" cy="80963"/>
              </a:xfrm>
              <a:custGeom>
                <a:avLst/>
                <a:gdLst/>
                <a:ahLst/>
                <a:cxnLst>
                  <a:cxn ang="0">
                    <a:pos x="82" y="22"/>
                  </a:cxn>
                  <a:cxn ang="0">
                    <a:pos x="82" y="12"/>
                  </a:cxn>
                  <a:cxn ang="0">
                    <a:pos x="82" y="12"/>
                  </a:cxn>
                  <a:cxn ang="0">
                    <a:pos x="81" y="11"/>
                  </a:cxn>
                  <a:cxn ang="0">
                    <a:pos x="80" y="10"/>
                  </a:cxn>
                  <a:cxn ang="0">
                    <a:pos x="36" y="10"/>
                  </a:cxn>
                  <a:cxn ang="0">
                    <a:pos x="36" y="10"/>
                  </a:cxn>
                  <a:cxn ang="0">
                    <a:pos x="35" y="8"/>
                  </a:cxn>
                  <a:cxn ang="0">
                    <a:pos x="34" y="7"/>
                  </a:cxn>
                  <a:cxn ang="0">
                    <a:pos x="31" y="2"/>
                  </a:cxn>
                  <a:cxn ang="0">
                    <a:pos x="31" y="2"/>
                  </a:cxn>
                  <a:cxn ang="0">
                    <a:pos x="31" y="1"/>
                  </a:cxn>
                  <a:cxn ang="0">
                    <a:pos x="29" y="0"/>
                  </a:cxn>
                  <a:cxn ang="0">
                    <a:pos x="6" y="0"/>
                  </a:cxn>
                  <a:cxn ang="0">
                    <a:pos x="6" y="0"/>
                  </a:cxn>
                  <a:cxn ang="0">
                    <a:pos x="4" y="1"/>
                  </a:cxn>
                  <a:cxn ang="0">
                    <a:pos x="2" y="2"/>
                  </a:cxn>
                  <a:cxn ang="0">
                    <a:pos x="2" y="2"/>
                  </a:cxn>
                  <a:cxn ang="0">
                    <a:pos x="0" y="13"/>
                  </a:cxn>
                  <a:cxn ang="0">
                    <a:pos x="0" y="22"/>
                  </a:cxn>
                  <a:cxn ang="0">
                    <a:pos x="0" y="51"/>
                  </a:cxn>
                </a:cxnLst>
                <a:rect l="0" t="0" r="r" b="b"/>
                <a:pathLst>
                  <a:path w="82" h="51">
                    <a:moveTo>
                      <a:pt x="82" y="22"/>
                    </a:moveTo>
                    <a:lnTo>
                      <a:pt x="82" y="12"/>
                    </a:lnTo>
                    <a:lnTo>
                      <a:pt x="82" y="12"/>
                    </a:lnTo>
                    <a:lnTo>
                      <a:pt x="81" y="11"/>
                    </a:lnTo>
                    <a:lnTo>
                      <a:pt x="80" y="10"/>
                    </a:lnTo>
                    <a:lnTo>
                      <a:pt x="36" y="10"/>
                    </a:lnTo>
                    <a:lnTo>
                      <a:pt x="36" y="10"/>
                    </a:lnTo>
                    <a:lnTo>
                      <a:pt x="35" y="8"/>
                    </a:lnTo>
                    <a:lnTo>
                      <a:pt x="34" y="7"/>
                    </a:lnTo>
                    <a:lnTo>
                      <a:pt x="31" y="2"/>
                    </a:lnTo>
                    <a:lnTo>
                      <a:pt x="31" y="2"/>
                    </a:lnTo>
                    <a:lnTo>
                      <a:pt x="31" y="1"/>
                    </a:lnTo>
                    <a:lnTo>
                      <a:pt x="29" y="0"/>
                    </a:lnTo>
                    <a:lnTo>
                      <a:pt x="6" y="0"/>
                    </a:lnTo>
                    <a:lnTo>
                      <a:pt x="6" y="0"/>
                    </a:lnTo>
                    <a:lnTo>
                      <a:pt x="4" y="1"/>
                    </a:lnTo>
                    <a:lnTo>
                      <a:pt x="2" y="2"/>
                    </a:lnTo>
                    <a:lnTo>
                      <a:pt x="2" y="2"/>
                    </a:lnTo>
                    <a:lnTo>
                      <a:pt x="0" y="13"/>
                    </a:lnTo>
                    <a:lnTo>
                      <a:pt x="0" y="22"/>
                    </a:lnTo>
                    <a:lnTo>
                      <a:pt x="0" y="51"/>
                    </a:lnTo>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218" name="Freeform 155"/>
              <p:cNvSpPr>
                <a:spLocks/>
              </p:cNvSpPr>
              <p:nvPr/>
            </p:nvSpPr>
            <p:spPr bwMode="auto">
              <a:xfrm>
                <a:off x="1924050" y="4352926"/>
                <a:ext cx="146050" cy="76200"/>
              </a:xfrm>
              <a:custGeom>
                <a:avLst/>
                <a:gdLst/>
                <a:ahLst/>
                <a:cxnLst>
                  <a:cxn ang="0">
                    <a:pos x="81" y="46"/>
                  </a:cxn>
                  <a:cxn ang="0">
                    <a:pos x="81" y="46"/>
                  </a:cxn>
                  <a:cxn ang="0">
                    <a:pos x="80" y="47"/>
                  </a:cxn>
                  <a:cxn ang="0">
                    <a:pos x="79" y="48"/>
                  </a:cxn>
                  <a:cxn ang="0">
                    <a:pos x="2" y="48"/>
                  </a:cxn>
                  <a:cxn ang="0">
                    <a:pos x="2" y="48"/>
                  </a:cxn>
                  <a:cxn ang="0">
                    <a:pos x="1" y="47"/>
                  </a:cxn>
                  <a:cxn ang="0">
                    <a:pos x="0" y="46"/>
                  </a:cxn>
                  <a:cxn ang="0">
                    <a:pos x="0" y="46"/>
                  </a:cxn>
                  <a:cxn ang="0">
                    <a:pos x="11" y="2"/>
                  </a:cxn>
                  <a:cxn ang="0">
                    <a:pos x="11" y="2"/>
                  </a:cxn>
                  <a:cxn ang="0">
                    <a:pos x="12" y="1"/>
                  </a:cxn>
                  <a:cxn ang="0">
                    <a:pos x="13" y="0"/>
                  </a:cxn>
                  <a:cxn ang="0">
                    <a:pos x="89" y="0"/>
                  </a:cxn>
                  <a:cxn ang="0">
                    <a:pos x="89" y="0"/>
                  </a:cxn>
                  <a:cxn ang="0">
                    <a:pos x="91" y="1"/>
                  </a:cxn>
                  <a:cxn ang="0">
                    <a:pos x="92" y="2"/>
                  </a:cxn>
                  <a:cxn ang="0">
                    <a:pos x="92" y="2"/>
                  </a:cxn>
                  <a:cxn ang="0">
                    <a:pos x="92" y="2"/>
                  </a:cxn>
                  <a:cxn ang="0">
                    <a:pos x="87" y="25"/>
                  </a:cxn>
                  <a:cxn ang="0">
                    <a:pos x="81" y="46"/>
                  </a:cxn>
                  <a:cxn ang="0">
                    <a:pos x="81" y="46"/>
                  </a:cxn>
                </a:cxnLst>
                <a:rect l="0" t="0" r="r" b="b"/>
                <a:pathLst>
                  <a:path w="92" h="48">
                    <a:moveTo>
                      <a:pt x="81" y="46"/>
                    </a:moveTo>
                    <a:lnTo>
                      <a:pt x="81" y="46"/>
                    </a:lnTo>
                    <a:lnTo>
                      <a:pt x="80" y="47"/>
                    </a:lnTo>
                    <a:lnTo>
                      <a:pt x="79" y="48"/>
                    </a:lnTo>
                    <a:lnTo>
                      <a:pt x="2" y="48"/>
                    </a:lnTo>
                    <a:lnTo>
                      <a:pt x="2" y="48"/>
                    </a:lnTo>
                    <a:lnTo>
                      <a:pt x="1" y="47"/>
                    </a:lnTo>
                    <a:lnTo>
                      <a:pt x="0" y="46"/>
                    </a:lnTo>
                    <a:lnTo>
                      <a:pt x="0" y="46"/>
                    </a:lnTo>
                    <a:lnTo>
                      <a:pt x="11" y="2"/>
                    </a:lnTo>
                    <a:lnTo>
                      <a:pt x="11" y="2"/>
                    </a:lnTo>
                    <a:lnTo>
                      <a:pt x="12" y="1"/>
                    </a:lnTo>
                    <a:lnTo>
                      <a:pt x="13" y="0"/>
                    </a:lnTo>
                    <a:lnTo>
                      <a:pt x="89" y="0"/>
                    </a:lnTo>
                    <a:lnTo>
                      <a:pt x="89" y="0"/>
                    </a:lnTo>
                    <a:lnTo>
                      <a:pt x="91" y="1"/>
                    </a:lnTo>
                    <a:lnTo>
                      <a:pt x="92" y="2"/>
                    </a:lnTo>
                    <a:lnTo>
                      <a:pt x="92" y="2"/>
                    </a:lnTo>
                    <a:lnTo>
                      <a:pt x="92" y="2"/>
                    </a:lnTo>
                    <a:lnTo>
                      <a:pt x="87" y="25"/>
                    </a:lnTo>
                    <a:lnTo>
                      <a:pt x="81" y="46"/>
                    </a:lnTo>
                    <a:lnTo>
                      <a:pt x="81" y="46"/>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grpSp>
      </p:grpSp>
      <p:sp>
        <p:nvSpPr>
          <p:cNvPr id="219" name="文本框 218"/>
          <p:cNvSpPr txBox="1"/>
          <p:nvPr/>
        </p:nvSpPr>
        <p:spPr>
          <a:xfrm>
            <a:off x="8098745" y="2364827"/>
            <a:ext cx="1171747" cy="276999"/>
          </a:xfrm>
          <a:prstGeom prst="rect">
            <a:avLst/>
          </a:prstGeom>
          <a:noFill/>
        </p:spPr>
        <p:txBody>
          <a:bodyPr wrap="square" rtlCol="0">
            <a:spAutoFit/>
          </a:bodyPr>
          <a:lstStyle/>
          <a:p>
            <a:r>
              <a:rPr lang="zh-CN" altLang="en-US" sz="1200" dirty="0" smtClean="0">
                <a:latin typeface="+mn-ea"/>
                <a:ea typeface="+mn-ea"/>
              </a:rPr>
              <a:t>根提示</a:t>
            </a:r>
            <a:endParaRPr lang="zh-CN" altLang="en-US" sz="1200" dirty="0">
              <a:latin typeface="+mn-ea"/>
              <a:ea typeface="+mn-ea"/>
            </a:endParaRPr>
          </a:p>
        </p:txBody>
      </p:sp>
      <p:grpSp>
        <p:nvGrpSpPr>
          <p:cNvPr id="220" name="组合 219"/>
          <p:cNvGrpSpPr/>
          <p:nvPr/>
        </p:nvGrpSpPr>
        <p:grpSpPr>
          <a:xfrm>
            <a:off x="8355491" y="4597297"/>
            <a:ext cx="449017" cy="412237"/>
            <a:chOff x="4876276" y="1402534"/>
            <a:chExt cx="889944" cy="889942"/>
          </a:xfrm>
        </p:grpSpPr>
        <p:sp>
          <p:nvSpPr>
            <p:cNvPr id="221" name="椭圆 220"/>
            <p:cNvSpPr/>
            <p:nvPr/>
          </p:nvSpPr>
          <p:spPr>
            <a:xfrm>
              <a:off x="4876276" y="1402534"/>
              <a:ext cx="889944" cy="889942"/>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121948" tIns="60974" rIns="121948" bIns="60974"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200" dirty="0">
                <a:latin typeface="+mn-ea"/>
                <a:ea typeface="+mn-ea"/>
              </a:endParaRPr>
            </a:p>
          </p:txBody>
        </p:sp>
        <p:grpSp>
          <p:nvGrpSpPr>
            <p:cNvPr id="222" name="组合 221"/>
            <p:cNvGrpSpPr/>
            <p:nvPr/>
          </p:nvGrpSpPr>
          <p:grpSpPr>
            <a:xfrm>
              <a:off x="5059803" y="1628684"/>
              <a:ext cx="522890" cy="437642"/>
              <a:chOff x="1924050" y="4306887"/>
              <a:chExt cx="146050" cy="122239"/>
            </a:xfrm>
          </p:grpSpPr>
          <p:sp>
            <p:nvSpPr>
              <p:cNvPr id="223" name="Freeform 154"/>
              <p:cNvSpPr>
                <a:spLocks/>
              </p:cNvSpPr>
              <p:nvPr/>
            </p:nvSpPr>
            <p:spPr bwMode="auto">
              <a:xfrm>
                <a:off x="1924050" y="4306887"/>
                <a:ext cx="130175" cy="80963"/>
              </a:xfrm>
              <a:custGeom>
                <a:avLst/>
                <a:gdLst/>
                <a:ahLst/>
                <a:cxnLst>
                  <a:cxn ang="0">
                    <a:pos x="82" y="22"/>
                  </a:cxn>
                  <a:cxn ang="0">
                    <a:pos x="82" y="12"/>
                  </a:cxn>
                  <a:cxn ang="0">
                    <a:pos x="82" y="12"/>
                  </a:cxn>
                  <a:cxn ang="0">
                    <a:pos x="81" y="11"/>
                  </a:cxn>
                  <a:cxn ang="0">
                    <a:pos x="80" y="10"/>
                  </a:cxn>
                  <a:cxn ang="0">
                    <a:pos x="36" y="10"/>
                  </a:cxn>
                  <a:cxn ang="0">
                    <a:pos x="36" y="10"/>
                  </a:cxn>
                  <a:cxn ang="0">
                    <a:pos x="35" y="8"/>
                  </a:cxn>
                  <a:cxn ang="0">
                    <a:pos x="34" y="7"/>
                  </a:cxn>
                  <a:cxn ang="0">
                    <a:pos x="31" y="2"/>
                  </a:cxn>
                  <a:cxn ang="0">
                    <a:pos x="31" y="2"/>
                  </a:cxn>
                  <a:cxn ang="0">
                    <a:pos x="31" y="1"/>
                  </a:cxn>
                  <a:cxn ang="0">
                    <a:pos x="29" y="0"/>
                  </a:cxn>
                  <a:cxn ang="0">
                    <a:pos x="6" y="0"/>
                  </a:cxn>
                  <a:cxn ang="0">
                    <a:pos x="6" y="0"/>
                  </a:cxn>
                  <a:cxn ang="0">
                    <a:pos x="4" y="1"/>
                  </a:cxn>
                  <a:cxn ang="0">
                    <a:pos x="2" y="2"/>
                  </a:cxn>
                  <a:cxn ang="0">
                    <a:pos x="2" y="2"/>
                  </a:cxn>
                  <a:cxn ang="0">
                    <a:pos x="0" y="13"/>
                  </a:cxn>
                  <a:cxn ang="0">
                    <a:pos x="0" y="22"/>
                  </a:cxn>
                  <a:cxn ang="0">
                    <a:pos x="0" y="51"/>
                  </a:cxn>
                </a:cxnLst>
                <a:rect l="0" t="0" r="r" b="b"/>
                <a:pathLst>
                  <a:path w="82" h="51">
                    <a:moveTo>
                      <a:pt x="82" y="22"/>
                    </a:moveTo>
                    <a:lnTo>
                      <a:pt x="82" y="12"/>
                    </a:lnTo>
                    <a:lnTo>
                      <a:pt x="82" y="12"/>
                    </a:lnTo>
                    <a:lnTo>
                      <a:pt x="81" y="11"/>
                    </a:lnTo>
                    <a:lnTo>
                      <a:pt x="80" y="10"/>
                    </a:lnTo>
                    <a:lnTo>
                      <a:pt x="36" y="10"/>
                    </a:lnTo>
                    <a:lnTo>
                      <a:pt x="36" y="10"/>
                    </a:lnTo>
                    <a:lnTo>
                      <a:pt x="35" y="8"/>
                    </a:lnTo>
                    <a:lnTo>
                      <a:pt x="34" y="7"/>
                    </a:lnTo>
                    <a:lnTo>
                      <a:pt x="31" y="2"/>
                    </a:lnTo>
                    <a:lnTo>
                      <a:pt x="31" y="2"/>
                    </a:lnTo>
                    <a:lnTo>
                      <a:pt x="31" y="1"/>
                    </a:lnTo>
                    <a:lnTo>
                      <a:pt x="29" y="0"/>
                    </a:lnTo>
                    <a:lnTo>
                      <a:pt x="6" y="0"/>
                    </a:lnTo>
                    <a:lnTo>
                      <a:pt x="6" y="0"/>
                    </a:lnTo>
                    <a:lnTo>
                      <a:pt x="4" y="1"/>
                    </a:lnTo>
                    <a:lnTo>
                      <a:pt x="2" y="2"/>
                    </a:lnTo>
                    <a:lnTo>
                      <a:pt x="2" y="2"/>
                    </a:lnTo>
                    <a:lnTo>
                      <a:pt x="0" y="13"/>
                    </a:lnTo>
                    <a:lnTo>
                      <a:pt x="0" y="22"/>
                    </a:lnTo>
                    <a:lnTo>
                      <a:pt x="0" y="51"/>
                    </a:lnTo>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224" name="Freeform 155"/>
              <p:cNvSpPr>
                <a:spLocks/>
              </p:cNvSpPr>
              <p:nvPr/>
            </p:nvSpPr>
            <p:spPr bwMode="auto">
              <a:xfrm>
                <a:off x="1924050" y="4352926"/>
                <a:ext cx="146050" cy="76200"/>
              </a:xfrm>
              <a:custGeom>
                <a:avLst/>
                <a:gdLst/>
                <a:ahLst/>
                <a:cxnLst>
                  <a:cxn ang="0">
                    <a:pos x="81" y="46"/>
                  </a:cxn>
                  <a:cxn ang="0">
                    <a:pos x="81" y="46"/>
                  </a:cxn>
                  <a:cxn ang="0">
                    <a:pos x="80" y="47"/>
                  </a:cxn>
                  <a:cxn ang="0">
                    <a:pos x="79" y="48"/>
                  </a:cxn>
                  <a:cxn ang="0">
                    <a:pos x="2" y="48"/>
                  </a:cxn>
                  <a:cxn ang="0">
                    <a:pos x="2" y="48"/>
                  </a:cxn>
                  <a:cxn ang="0">
                    <a:pos x="1" y="47"/>
                  </a:cxn>
                  <a:cxn ang="0">
                    <a:pos x="0" y="46"/>
                  </a:cxn>
                  <a:cxn ang="0">
                    <a:pos x="0" y="46"/>
                  </a:cxn>
                  <a:cxn ang="0">
                    <a:pos x="11" y="2"/>
                  </a:cxn>
                  <a:cxn ang="0">
                    <a:pos x="11" y="2"/>
                  </a:cxn>
                  <a:cxn ang="0">
                    <a:pos x="12" y="1"/>
                  </a:cxn>
                  <a:cxn ang="0">
                    <a:pos x="13" y="0"/>
                  </a:cxn>
                  <a:cxn ang="0">
                    <a:pos x="89" y="0"/>
                  </a:cxn>
                  <a:cxn ang="0">
                    <a:pos x="89" y="0"/>
                  </a:cxn>
                  <a:cxn ang="0">
                    <a:pos x="91" y="1"/>
                  </a:cxn>
                  <a:cxn ang="0">
                    <a:pos x="92" y="2"/>
                  </a:cxn>
                  <a:cxn ang="0">
                    <a:pos x="92" y="2"/>
                  </a:cxn>
                  <a:cxn ang="0">
                    <a:pos x="92" y="2"/>
                  </a:cxn>
                  <a:cxn ang="0">
                    <a:pos x="87" y="25"/>
                  </a:cxn>
                  <a:cxn ang="0">
                    <a:pos x="81" y="46"/>
                  </a:cxn>
                  <a:cxn ang="0">
                    <a:pos x="81" y="46"/>
                  </a:cxn>
                </a:cxnLst>
                <a:rect l="0" t="0" r="r" b="b"/>
                <a:pathLst>
                  <a:path w="92" h="48">
                    <a:moveTo>
                      <a:pt x="81" y="46"/>
                    </a:moveTo>
                    <a:lnTo>
                      <a:pt x="81" y="46"/>
                    </a:lnTo>
                    <a:lnTo>
                      <a:pt x="80" y="47"/>
                    </a:lnTo>
                    <a:lnTo>
                      <a:pt x="79" y="48"/>
                    </a:lnTo>
                    <a:lnTo>
                      <a:pt x="2" y="48"/>
                    </a:lnTo>
                    <a:lnTo>
                      <a:pt x="2" y="48"/>
                    </a:lnTo>
                    <a:lnTo>
                      <a:pt x="1" y="47"/>
                    </a:lnTo>
                    <a:lnTo>
                      <a:pt x="0" y="46"/>
                    </a:lnTo>
                    <a:lnTo>
                      <a:pt x="0" y="46"/>
                    </a:lnTo>
                    <a:lnTo>
                      <a:pt x="11" y="2"/>
                    </a:lnTo>
                    <a:lnTo>
                      <a:pt x="11" y="2"/>
                    </a:lnTo>
                    <a:lnTo>
                      <a:pt x="12" y="1"/>
                    </a:lnTo>
                    <a:lnTo>
                      <a:pt x="13" y="0"/>
                    </a:lnTo>
                    <a:lnTo>
                      <a:pt x="89" y="0"/>
                    </a:lnTo>
                    <a:lnTo>
                      <a:pt x="89" y="0"/>
                    </a:lnTo>
                    <a:lnTo>
                      <a:pt x="91" y="1"/>
                    </a:lnTo>
                    <a:lnTo>
                      <a:pt x="92" y="2"/>
                    </a:lnTo>
                    <a:lnTo>
                      <a:pt x="92" y="2"/>
                    </a:lnTo>
                    <a:lnTo>
                      <a:pt x="92" y="2"/>
                    </a:lnTo>
                    <a:lnTo>
                      <a:pt x="87" y="25"/>
                    </a:lnTo>
                    <a:lnTo>
                      <a:pt x="81" y="46"/>
                    </a:lnTo>
                    <a:lnTo>
                      <a:pt x="81" y="46"/>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grpSp>
      </p:grpSp>
      <p:sp>
        <p:nvSpPr>
          <p:cNvPr id="225" name="文本框 224"/>
          <p:cNvSpPr txBox="1"/>
          <p:nvPr/>
        </p:nvSpPr>
        <p:spPr>
          <a:xfrm>
            <a:off x="8218634" y="5072599"/>
            <a:ext cx="1171747" cy="276999"/>
          </a:xfrm>
          <a:prstGeom prst="rect">
            <a:avLst/>
          </a:prstGeom>
          <a:noFill/>
        </p:spPr>
        <p:txBody>
          <a:bodyPr wrap="square" rtlCol="0">
            <a:spAutoFit/>
          </a:bodyPr>
          <a:lstStyle/>
          <a:p>
            <a:r>
              <a:rPr lang="en-US" altLang="zh-CN" sz="1200" dirty="0" smtClean="0">
                <a:latin typeface="+mn-ea"/>
                <a:ea typeface="+mn-ea"/>
              </a:rPr>
              <a:t>DNS</a:t>
            </a:r>
            <a:r>
              <a:rPr lang="zh-CN" altLang="en-US" sz="1200" dirty="0" smtClean="0">
                <a:latin typeface="+mn-ea"/>
                <a:ea typeface="+mn-ea"/>
              </a:rPr>
              <a:t>转发</a:t>
            </a:r>
            <a:endParaRPr lang="zh-CN" altLang="en-US" sz="1200" dirty="0">
              <a:latin typeface="+mn-ea"/>
              <a:ea typeface="+mn-ea"/>
            </a:endParaRPr>
          </a:p>
        </p:txBody>
      </p:sp>
      <p:cxnSp>
        <p:nvCxnSpPr>
          <p:cNvPr id="226" name="直接箭头连接符 225"/>
          <p:cNvCxnSpPr>
            <a:stCxn id="221" idx="7"/>
          </p:cNvCxnSpPr>
          <p:nvPr/>
        </p:nvCxnSpPr>
        <p:spPr>
          <a:xfrm flipV="1">
            <a:off x="8738751" y="4283540"/>
            <a:ext cx="239349" cy="374128"/>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cxnSp>
        <p:nvCxnSpPr>
          <p:cNvPr id="227" name="直接箭头连接符 226"/>
          <p:cNvCxnSpPr/>
          <p:nvPr/>
        </p:nvCxnSpPr>
        <p:spPr>
          <a:xfrm>
            <a:off x="8612285" y="2549068"/>
            <a:ext cx="307220" cy="313184"/>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sp>
        <p:nvSpPr>
          <p:cNvPr id="228" name="Freeform 33"/>
          <p:cNvSpPr>
            <a:spLocks noEditPoints="1"/>
          </p:cNvSpPr>
          <p:nvPr/>
        </p:nvSpPr>
        <p:spPr bwMode="auto">
          <a:xfrm>
            <a:off x="7238994" y="1877367"/>
            <a:ext cx="526464" cy="485510"/>
          </a:xfrm>
          <a:custGeom>
            <a:avLst/>
            <a:gdLst>
              <a:gd name="T0" fmla="*/ 134 w 152"/>
              <a:gd name="T1" fmla="*/ 18 h 176"/>
              <a:gd name="T2" fmla="*/ 142 w 152"/>
              <a:gd name="T3" fmla="*/ 22 h 176"/>
              <a:gd name="T4" fmla="*/ 148 w 152"/>
              <a:gd name="T5" fmla="*/ 150 h 176"/>
              <a:gd name="T6" fmla="*/ 134 w 152"/>
              <a:gd name="T7" fmla="*/ 154 h 176"/>
              <a:gd name="T8" fmla="*/ 142 w 152"/>
              <a:gd name="T9" fmla="*/ 158 h 176"/>
              <a:gd name="T10" fmla="*/ 152 w 152"/>
              <a:gd name="T11" fmla="*/ 27 h 176"/>
              <a:gd name="T12" fmla="*/ 140 w 152"/>
              <a:gd name="T13" fmla="*/ 50 h 176"/>
              <a:gd name="T14" fmla="*/ 134 w 152"/>
              <a:gd name="T15" fmla="*/ 48 h 176"/>
              <a:gd name="T16" fmla="*/ 138 w 152"/>
              <a:gd name="T17" fmla="*/ 52 h 176"/>
              <a:gd name="T18" fmla="*/ 56 w 152"/>
              <a:gd name="T19" fmla="*/ 112 h 176"/>
              <a:gd name="T20" fmla="*/ 56 w 152"/>
              <a:gd name="T21" fmla="*/ 144 h 176"/>
              <a:gd name="T22" fmla="*/ 56 w 152"/>
              <a:gd name="T23" fmla="*/ 112 h 176"/>
              <a:gd name="T24" fmla="*/ 45 w 152"/>
              <a:gd name="T25" fmla="*/ 128 h 176"/>
              <a:gd name="T26" fmla="*/ 68 w 152"/>
              <a:gd name="T27" fmla="*/ 128 h 176"/>
              <a:gd name="T28" fmla="*/ 82 w 152"/>
              <a:gd name="T29" fmla="*/ 36 h 176"/>
              <a:gd name="T30" fmla="*/ 28 w 152"/>
              <a:gd name="T31" fmla="*/ 38 h 176"/>
              <a:gd name="T32" fmla="*/ 82 w 152"/>
              <a:gd name="T33" fmla="*/ 40 h 176"/>
              <a:gd name="T34" fmla="*/ 82 w 152"/>
              <a:gd name="T35" fmla="*/ 36 h 176"/>
              <a:gd name="T36" fmla="*/ 12 w 152"/>
              <a:gd name="T37" fmla="*/ 0 h 176"/>
              <a:gd name="T38" fmla="*/ 0 w 152"/>
              <a:gd name="T39" fmla="*/ 164 h 176"/>
              <a:gd name="T40" fmla="*/ 100 w 152"/>
              <a:gd name="T41" fmla="*/ 176 h 176"/>
              <a:gd name="T42" fmla="*/ 112 w 152"/>
              <a:gd name="T43" fmla="*/ 12 h 176"/>
              <a:gd name="T44" fmla="*/ 104 w 152"/>
              <a:gd name="T45" fmla="*/ 164 h 176"/>
              <a:gd name="T46" fmla="*/ 12 w 152"/>
              <a:gd name="T47" fmla="*/ 168 h 176"/>
              <a:gd name="T48" fmla="*/ 8 w 152"/>
              <a:gd name="T49" fmla="*/ 12 h 176"/>
              <a:gd name="T50" fmla="*/ 100 w 152"/>
              <a:gd name="T51" fmla="*/ 8 h 176"/>
              <a:gd name="T52" fmla="*/ 104 w 152"/>
              <a:gd name="T53" fmla="*/ 164 h 176"/>
              <a:gd name="T54" fmla="*/ 118 w 152"/>
              <a:gd name="T55" fmla="*/ 44 h 176"/>
              <a:gd name="T56" fmla="*/ 114 w 152"/>
              <a:gd name="T57" fmla="*/ 48 h 176"/>
              <a:gd name="T58" fmla="*/ 120 w 152"/>
              <a:gd name="T59" fmla="*/ 46 h 176"/>
              <a:gd name="T60" fmla="*/ 114 w 152"/>
              <a:gd name="T61" fmla="*/ 10 h 176"/>
              <a:gd name="T62" fmla="*/ 122 w 152"/>
              <a:gd name="T63" fmla="*/ 14 h 176"/>
              <a:gd name="T64" fmla="*/ 128 w 152"/>
              <a:gd name="T65" fmla="*/ 157 h 176"/>
              <a:gd name="T66" fmla="*/ 114 w 152"/>
              <a:gd name="T67" fmla="*/ 162 h 176"/>
              <a:gd name="T68" fmla="*/ 122 w 152"/>
              <a:gd name="T69" fmla="*/ 166 h 176"/>
              <a:gd name="T70" fmla="*/ 132 w 152"/>
              <a:gd name="T71"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2" h="176">
                <a:moveTo>
                  <a:pt x="142" y="18"/>
                </a:moveTo>
                <a:cubicBezTo>
                  <a:pt x="134" y="18"/>
                  <a:pt x="134" y="18"/>
                  <a:pt x="134" y="18"/>
                </a:cubicBezTo>
                <a:cubicBezTo>
                  <a:pt x="134" y="22"/>
                  <a:pt x="134" y="22"/>
                  <a:pt x="134" y="22"/>
                </a:cubicBezTo>
                <a:cubicBezTo>
                  <a:pt x="142" y="22"/>
                  <a:pt x="142" y="22"/>
                  <a:pt x="142" y="22"/>
                </a:cubicBezTo>
                <a:cubicBezTo>
                  <a:pt x="146" y="22"/>
                  <a:pt x="148" y="24"/>
                  <a:pt x="148" y="27"/>
                </a:cubicBezTo>
                <a:cubicBezTo>
                  <a:pt x="148" y="150"/>
                  <a:pt x="148" y="150"/>
                  <a:pt x="148" y="150"/>
                </a:cubicBezTo>
                <a:cubicBezTo>
                  <a:pt x="148" y="153"/>
                  <a:pt x="146" y="154"/>
                  <a:pt x="142" y="154"/>
                </a:cubicBezTo>
                <a:cubicBezTo>
                  <a:pt x="134" y="154"/>
                  <a:pt x="134" y="154"/>
                  <a:pt x="134" y="154"/>
                </a:cubicBezTo>
                <a:cubicBezTo>
                  <a:pt x="134" y="158"/>
                  <a:pt x="134" y="158"/>
                  <a:pt x="134" y="158"/>
                </a:cubicBezTo>
                <a:cubicBezTo>
                  <a:pt x="142" y="158"/>
                  <a:pt x="142" y="158"/>
                  <a:pt x="142" y="158"/>
                </a:cubicBezTo>
                <a:cubicBezTo>
                  <a:pt x="148" y="158"/>
                  <a:pt x="152" y="155"/>
                  <a:pt x="152" y="150"/>
                </a:cubicBezTo>
                <a:cubicBezTo>
                  <a:pt x="152" y="27"/>
                  <a:pt x="152" y="27"/>
                  <a:pt x="152" y="27"/>
                </a:cubicBezTo>
                <a:cubicBezTo>
                  <a:pt x="152" y="22"/>
                  <a:pt x="148" y="18"/>
                  <a:pt x="142" y="18"/>
                </a:cubicBezTo>
                <a:close/>
                <a:moveTo>
                  <a:pt x="140" y="50"/>
                </a:moveTo>
                <a:cubicBezTo>
                  <a:pt x="140" y="49"/>
                  <a:pt x="140" y="48"/>
                  <a:pt x="138" y="48"/>
                </a:cubicBezTo>
                <a:cubicBezTo>
                  <a:pt x="134" y="48"/>
                  <a:pt x="134" y="48"/>
                  <a:pt x="134" y="48"/>
                </a:cubicBezTo>
                <a:cubicBezTo>
                  <a:pt x="134" y="52"/>
                  <a:pt x="134" y="52"/>
                  <a:pt x="134" y="52"/>
                </a:cubicBezTo>
                <a:cubicBezTo>
                  <a:pt x="138" y="52"/>
                  <a:pt x="138" y="52"/>
                  <a:pt x="138" y="52"/>
                </a:cubicBezTo>
                <a:cubicBezTo>
                  <a:pt x="140" y="52"/>
                  <a:pt x="140" y="52"/>
                  <a:pt x="140" y="50"/>
                </a:cubicBezTo>
                <a:close/>
                <a:moveTo>
                  <a:pt x="56" y="112"/>
                </a:moveTo>
                <a:cubicBezTo>
                  <a:pt x="48" y="112"/>
                  <a:pt x="40" y="120"/>
                  <a:pt x="40" y="128"/>
                </a:cubicBezTo>
                <a:cubicBezTo>
                  <a:pt x="40" y="137"/>
                  <a:pt x="48" y="144"/>
                  <a:pt x="56" y="144"/>
                </a:cubicBezTo>
                <a:cubicBezTo>
                  <a:pt x="65" y="144"/>
                  <a:pt x="72" y="137"/>
                  <a:pt x="72" y="128"/>
                </a:cubicBezTo>
                <a:cubicBezTo>
                  <a:pt x="72" y="120"/>
                  <a:pt x="65" y="112"/>
                  <a:pt x="56" y="112"/>
                </a:cubicBezTo>
                <a:close/>
                <a:moveTo>
                  <a:pt x="56" y="140"/>
                </a:moveTo>
                <a:cubicBezTo>
                  <a:pt x="50" y="140"/>
                  <a:pt x="45" y="135"/>
                  <a:pt x="45" y="128"/>
                </a:cubicBezTo>
                <a:cubicBezTo>
                  <a:pt x="45" y="122"/>
                  <a:pt x="50" y="117"/>
                  <a:pt x="56" y="117"/>
                </a:cubicBezTo>
                <a:cubicBezTo>
                  <a:pt x="63" y="117"/>
                  <a:pt x="68" y="122"/>
                  <a:pt x="68" y="128"/>
                </a:cubicBezTo>
                <a:cubicBezTo>
                  <a:pt x="68" y="135"/>
                  <a:pt x="63" y="140"/>
                  <a:pt x="56" y="140"/>
                </a:cubicBezTo>
                <a:close/>
                <a:moveTo>
                  <a:pt x="82" y="36"/>
                </a:moveTo>
                <a:cubicBezTo>
                  <a:pt x="30" y="36"/>
                  <a:pt x="30" y="36"/>
                  <a:pt x="30" y="36"/>
                </a:cubicBezTo>
                <a:cubicBezTo>
                  <a:pt x="29" y="36"/>
                  <a:pt x="28" y="37"/>
                  <a:pt x="28" y="38"/>
                </a:cubicBezTo>
                <a:cubicBezTo>
                  <a:pt x="28" y="40"/>
                  <a:pt x="29" y="40"/>
                  <a:pt x="30" y="40"/>
                </a:cubicBezTo>
                <a:cubicBezTo>
                  <a:pt x="82" y="40"/>
                  <a:pt x="82" y="40"/>
                  <a:pt x="82" y="40"/>
                </a:cubicBezTo>
                <a:cubicBezTo>
                  <a:pt x="83" y="40"/>
                  <a:pt x="84" y="40"/>
                  <a:pt x="84" y="38"/>
                </a:cubicBezTo>
                <a:cubicBezTo>
                  <a:pt x="84" y="37"/>
                  <a:pt x="83" y="36"/>
                  <a:pt x="82" y="36"/>
                </a:cubicBezTo>
                <a:close/>
                <a:moveTo>
                  <a:pt x="100" y="0"/>
                </a:moveTo>
                <a:cubicBezTo>
                  <a:pt x="12" y="0"/>
                  <a:pt x="12" y="0"/>
                  <a:pt x="12" y="0"/>
                </a:cubicBezTo>
                <a:cubicBezTo>
                  <a:pt x="6" y="0"/>
                  <a:pt x="0" y="6"/>
                  <a:pt x="0" y="12"/>
                </a:cubicBezTo>
                <a:cubicBezTo>
                  <a:pt x="0" y="164"/>
                  <a:pt x="0" y="164"/>
                  <a:pt x="0" y="164"/>
                </a:cubicBezTo>
                <a:cubicBezTo>
                  <a:pt x="0" y="171"/>
                  <a:pt x="6" y="176"/>
                  <a:pt x="12" y="176"/>
                </a:cubicBezTo>
                <a:cubicBezTo>
                  <a:pt x="100" y="176"/>
                  <a:pt x="100" y="176"/>
                  <a:pt x="100" y="176"/>
                </a:cubicBezTo>
                <a:cubicBezTo>
                  <a:pt x="107" y="176"/>
                  <a:pt x="112" y="171"/>
                  <a:pt x="112" y="164"/>
                </a:cubicBezTo>
                <a:cubicBezTo>
                  <a:pt x="112" y="12"/>
                  <a:pt x="112" y="12"/>
                  <a:pt x="112" y="12"/>
                </a:cubicBezTo>
                <a:cubicBezTo>
                  <a:pt x="112" y="6"/>
                  <a:pt x="107" y="0"/>
                  <a:pt x="100" y="0"/>
                </a:cubicBezTo>
                <a:close/>
                <a:moveTo>
                  <a:pt x="104" y="164"/>
                </a:moveTo>
                <a:cubicBezTo>
                  <a:pt x="104" y="167"/>
                  <a:pt x="103" y="168"/>
                  <a:pt x="100" y="168"/>
                </a:cubicBezTo>
                <a:cubicBezTo>
                  <a:pt x="12" y="168"/>
                  <a:pt x="12" y="168"/>
                  <a:pt x="12" y="168"/>
                </a:cubicBezTo>
                <a:cubicBezTo>
                  <a:pt x="10" y="168"/>
                  <a:pt x="8" y="167"/>
                  <a:pt x="8" y="164"/>
                </a:cubicBezTo>
                <a:cubicBezTo>
                  <a:pt x="8" y="12"/>
                  <a:pt x="8" y="12"/>
                  <a:pt x="8" y="12"/>
                </a:cubicBezTo>
                <a:cubicBezTo>
                  <a:pt x="8" y="10"/>
                  <a:pt x="10" y="8"/>
                  <a:pt x="12" y="8"/>
                </a:cubicBezTo>
                <a:cubicBezTo>
                  <a:pt x="100" y="8"/>
                  <a:pt x="100" y="8"/>
                  <a:pt x="100" y="8"/>
                </a:cubicBezTo>
                <a:cubicBezTo>
                  <a:pt x="103" y="8"/>
                  <a:pt x="104" y="10"/>
                  <a:pt x="104" y="12"/>
                </a:cubicBezTo>
                <a:lnTo>
                  <a:pt x="104" y="164"/>
                </a:lnTo>
                <a:close/>
                <a:moveTo>
                  <a:pt x="120" y="46"/>
                </a:moveTo>
                <a:cubicBezTo>
                  <a:pt x="120" y="45"/>
                  <a:pt x="119" y="44"/>
                  <a:pt x="118" y="44"/>
                </a:cubicBezTo>
                <a:cubicBezTo>
                  <a:pt x="114" y="44"/>
                  <a:pt x="114" y="44"/>
                  <a:pt x="114" y="44"/>
                </a:cubicBezTo>
                <a:cubicBezTo>
                  <a:pt x="114" y="48"/>
                  <a:pt x="114" y="48"/>
                  <a:pt x="114" y="48"/>
                </a:cubicBezTo>
                <a:cubicBezTo>
                  <a:pt x="118" y="48"/>
                  <a:pt x="118" y="48"/>
                  <a:pt x="118" y="48"/>
                </a:cubicBezTo>
                <a:cubicBezTo>
                  <a:pt x="119" y="48"/>
                  <a:pt x="120" y="48"/>
                  <a:pt x="120" y="46"/>
                </a:cubicBezTo>
                <a:close/>
                <a:moveTo>
                  <a:pt x="122" y="10"/>
                </a:moveTo>
                <a:cubicBezTo>
                  <a:pt x="114" y="10"/>
                  <a:pt x="114" y="10"/>
                  <a:pt x="114" y="10"/>
                </a:cubicBezTo>
                <a:cubicBezTo>
                  <a:pt x="114" y="14"/>
                  <a:pt x="114" y="14"/>
                  <a:pt x="114" y="14"/>
                </a:cubicBezTo>
                <a:cubicBezTo>
                  <a:pt x="122" y="14"/>
                  <a:pt x="122" y="14"/>
                  <a:pt x="122" y="14"/>
                </a:cubicBezTo>
                <a:cubicBezTo>
                  <a:pt x="126" y="14"/>
                  <a:pt x="128" y="17"/>
                  <a:pt x="128" y="20"/>
                </a:cubicBezTo>
                <a:cubicBezTo>
                  <a:pt x="128" y="157"/>
                  <a:pt x="128" y="157"/>
                  <a:pt x="128" y="157"/>
                </a:cubicBezTo>
                <a:cubicBezTo>
                  <a:pt x="128" y="160"/>
                  <a:pt x="126" y="162"/>
                  <a:pt x="122" y="162"/>
                </a:cubicBezTo>
                <a:cubicBezTo>
                  <a:pt x="114" y="162"/>
                  <a:pt x="114" y="162"/>
                  <a:pt x="114" y="162"/>
                </a:cubicBezTo>
                <a:cubicBezTo>
                  <a:pt x="114" y="166"/>
                  <a:pt x="114" y="166"/>
                  <a:pt x="114" y="166"/>
                </a:cubicBezTo>
                <a:cubicBezTo>
                  <a:pt x="122" y="166"/>
                  <a:pt x="122" y="166"/>
                  <a:pt x="122" y="166"/>
                </a:cubicBezTo>
                <a:cubicBezTo>
                  <a:pt x="128" y="166"/>
                  <a:pt x="132" y="162"/>
                  <a:pt x="132" y="157"/>
                </a:cubicBezTo>
                <a:cubicBezTo>
                  <a:pt x="132" y="20"/>
                  <a:pt x="132" y="20"/>
                  <a:pt x="132" y="20"/>
                </a:cubicBezTo>
                <a:cubicBezTo>
                  <a:pt x="132" y="15"/>
                  <a:pt x="128" y="10"/>
                  <a:pt x="122" y="10"/>
                </a:cubicBezTo>
                <a:close/>
              </a:path>
            </a:pathLst>
          </a:custGeom>
          <a:solidFill>
            <a:srgbClr val="454545"/>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229" name="文本框 228"/>
          <p:cNvSpPr txBox="1"/>
          <p:nvPr/>
        </p:nvSpPr>
        <p:spPr>
          <a:xfrm>
            <a:off x="7185052" y="2465613"/>
            <a:ext cx="1171747" cy="276999"/>
          </a:xfrm>
          <a:prstGeom prst="rect">
            <a:avLst/>
          </a:prstGeom>
          <a:noFill/>
        </p:spPr>
        <p:txBody>
          <a:bodyPr wrap="square" rtlCol="0">
            <a:spAutoFit/>
          </a:bodyPr>
          <a:lstStyle/>
          <a:p>
            <a:r>
              <a:rPr lang="zh-CN" altLang="en-US" sz="1200" dirty="0">
                <a:latin typeface="+mn-ea"/>
                <a:ea typeface="+mn-ea"/>
              </a:rPr>
              <a:t>区域</a:t>
            </a:r>
          </a:p>
        </p:txBody>
      </p:sp>
      <p:cxnSp>
        <p:nvCxnSpPr>
          <p:cNvPr id="230" name="直接箭头连接符 229"/>
          <p:cNvCxnSpPr/>
          <p:nvPr/>
        </p:nvCxnSpPr>
        <p:spPr>
          <a:xfrm flipV="1">
            <a:off x="6287853" y="2465613"/>
            <a:ext cx="774928" cy="7983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1" name="直接箭头连接符 230"/>
          <p:cNvCxnSpPr>
            <a:stCxn id="229" idx="1"/>
          </p:cNvCxnSpPr>
          <p:nvPr/>
        </p:nvCxnSpPr>
        <p:spPr>
          <a:xfrm flipH="1">
            <a:off x="6520168" y="2604113"/>
            <a:ext cx="664884" cy="710093"/>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32" name="直接连接符 231"/>
          <p:cNvCxnSpPr/>
          <p:nvPr/>
        </p:nvCxnSpPr>
        <p:spPr>
          <a:xfrm>
            <a:off x="5375920" y="1271481"/>
            <a:ext cx="34463" cy="5110269"/>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flipH="1">
            <a:off x="8135305" y="1271481"/>
            <a:ext cx="5230" cy="5125280"/>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
        <p:nvSpPr>
          <p:cNvPr id="234" name="文本框 233"/>
          <p:cNvSpPr txBox="1"/>
          <p:nvPr/>
        </p:nvSpPr>
        <p:spPr>
          <a:xfrm>
            <a:off x="3492434" y="5867164"/>
            <a:ext cx="1123187" cy="276999"/>
          </a:xfrm>
          <a:prstGeom prst="rect">
            <a:avLst/>
          </a:prstGeom>
          <a:noFill/>
        </p:spPr>
        <p:txBody>
          <a:bodyPr wrap="square" rtlCol="0">
            <a:spAutoFit/>
          </a:bodyPr>
          <a:lstStyle/>
          <a:p>
            <a:r>
              <a:rPr lang="zh-CN" altLang="en-US" sz="1200" dirty="0" smtClean="0">
                <a:latin typeface="+mn-ea"/>
                <a:ea typeface="+mn-ea"/>
              </a:rPr>
              <a:t>客户机</a:t>
            </a:r>
            <a:endParaRPr lang="zh-CN" altLang="en-US" sz="1200" dirty="0">
              <a:latin typeface="+mn-ea"/>
              <a:ea typeface="+mn-ea"/>
            </a:endParaRPr>
          </a:p>
        </p:txBody>
      </p:sp>
      <p:sp>
        <p:nvSpPr>
          <p:cNvPr id="235" name="文本框 234"/>
          <p:cNvSpPr txBox="1"/>
          <p:nvPr/>
        </p:nvSpPr>
        <p:spPr>
          <a:xfrm>
            <a:off x="5639407" y="5851775"/>
            <a:ext cx="1268716" cy="276999"/>
          </a:xfrm>
          <a:prstGeom prst="rect">
            <a:avLst/>
          </a:prstGeom>
          <a:noFill/>
        </p:spPr>
        <p:txBody>
          <a:bodyPr wrap="square" rtlCol="0">
            <a:spAutoFit/>
          </a:bodyPr>
          <a:lstStyle/>
          <a:p>
            <a:r>
              <a:rPr lang="zh-CN" altLang="en-US" sz="1200" dirty="0" smtClean="0">
                <a:latin typeface="+mn-ea"/>
                <a:ea typeface="+mn-ea"/>
              </a:rPr>
              <a:t>本地</a:t>
            </a:r>
            <a:r>
              <a:rPr lang="en-US" altLang="zh-CN" sz="1200" dirty="0" smtClean="0">
                <a:latin typeface="+mn-ea"/>
                <a:ea typeface="+mn-ea"/>
              </a:rPr>
              <a:t>DNS</a:t>
            </a:r>
            <a:endParaRPr lang="zh-CN" altLang="en-US" sz="1200" dirty="0">
              <a:latin typeface="+mn-ea"/>
              <a:ea typeface="+mn-ea"/>
            </a:endParaRPr>
          </a:p>
        </p:txBody>
      </p:sp>
      <p:sp>
        <p:nvSpPr>
          <p:cNvPr id="236" name="文本框 235"/>
          <p:cNvSpPr txBox="1"/>
          <p:nvPr/>
        </p:nvSpPr>
        <p:spPr>
          <a:xfrm>
            <a:off x="6626280" y="5887443"/>
            <a:ext cx="1268716" cy="276999"/>
          </a:xfrm>
          <a:prstGeom prst="rect">
            <a:avLst/>
          </a:prstGeom>
          <a:noFill/>
        </p:spPr>
        <p:txBody>
          <a:bodyPr wrap="square" rtlCol="0">
            <a:spAutoFit/>
          </a:bodyPr>
          <a:lstStyle/>
          <a:p>
            <a:r>
              <a:rPr lang="en-US" altLang="zh-CN" sz="1200" dirty="0" smtClean="0">
                <a:latin typeface="+mn-ea"/>
                <a:ea typeface="+mn-ea"/>
              </a:rPr>
              <a:t>DNS</a:t>
            </a:r>
            <a:r>
              <a:rPr lang="zh-CN" altLang="en-US" sz="1200" dirty="0" smtClean="0">
                <a:latin typeface="+mn-ea"/>
                <a:ea typeface="+mn-ea"/>
              </a:rPr>
              <a:t>服务器</a:t>
            </a:r>
            <a:endParaRPr lang="zh-CN" altLang="en-US" sz="1200" dirty="0">
              <a:latin typeface="+mn-ea"/>
              <a:ea typeface="+mn-ea"/>
            </a:endParaRPr>
          </a:p>
        </p:txBody>
      </p:sp>
      <p:sp>
        <p:nvSpPr>
          <p:cNvPr id="237" name="文本框 236"/>
          <p:cNvSpPr txBox="1"/>
          <p:nvPr/>
        </p:nvSpPr>
        <p:spPr>
          <a:xfrm>
            <a:off x="9324087" y="5899336"/>
            <a:ext cx="1268716" cy="276999"/>
          </a:xfrm>
          <a:prstGeom prst="rect">
            <a:avLst/>
          </a:prstGeom>
          <a:noFill/>
        </p:spPr>
        <p:txBody>
          <a:bodyPr wrap="square" rtlCol="0">
            <a:spAutoFit/>
          </a:bodyPr>
          <a:lstStyle/>
          <a:p>
            <a:r>
              <a:rPr lang="en-US" altLang="zh-CN" sz="1200" dirty="0" smtClean="0">
                <a:latin typeface="+mn-ea"/>
                <a:ea typeface="+mn-ea"/>
              </a:rPr>
              <a:t>DNS</a:t>
            </a:r>
            <a:r>
              <a:rPr lang="zh-CN" altLang="en-US" sz="1200" dirty="0" smtClean="0">
                <a:latin typeface="+mn-ea"/>
                <a:ea typeface="+mn-ea"/>
              </a:rPr>
              <a:t>服务器</a:t>
            </a:r>
            <a:endParaRPr lang="zh-CN" altLang="en-US" sz="1200" dirty="0">
              <a:latin typeface="+mn-ea"/>
              <a:ea typeface="+mn-ea"/>
            </a:endParaRPr>
          </a:p>
        </p:txBody>
      </p:sp>
      <p:cxnSp>
        <p:nvCxnSpPr>
          <p:cNvPr id="238" name="直接箭头连接符 237"/>
          <p:cNvCxnSpPr>
            <a:endCxn id="235" idx="1"/>
          </p:cNvCxnSpPr>
          <p:nvPr/>
        </p:nvCxnSpPr>
        <p:spPr>
          <a:xfrm flipV="1">
            <a:off x="4277536" y="5990275"/>
            <a:ext cx="1361871" cy="23898"/>
          </a:xfrm>
          <a:prstGeom prst="straightConnector1">
            <a:avLst/>
          </a:prstGeom>
          <a:ln>
            <a:solidFill>
              <a:srgbClr val="FF0000"/>
            </a:solidFill>
            <a:prstDash val="lgDash"/>
            <a:tailEnd type="triangle"/>
          </a:ln>
        </p:spPr>
        <p:style>
          <a:lnRef idx="3">
            <a:schemeClr val="accent2"/>
          </a:lnRef>
          <a:fillRef idx="0">
            <a:schemeClr val="accent2"/>
          </a:fillRef>
          <a:effectRef idx="2">
            <a:schemeClr val="accent2"/>
          </a:effectRef>
          <a:fontRef idx="minor">
            <a:schemeClr val="tx1"/>
          </a:fontRef>
        </p:style>
      </p:cxnSp>
      <p:cxnSp>
        <p:nvCxnSpPr>
          <p:cNvPr id="239" name="直接箭头连接符 238"/>
          <p:cNvCxnSpPr/>
          <p:nvPr/>
        </p:nvCxnSpPr>
        <p:spPr>
          <a:xfrm>
            <a:off x="7864365" y="6042694"/>
            <a:ext cx="1428719" cy="635"/>
          </a:xfrm>
          <a:prstGeom prst="straightConnector1">
            <a:avLst/>
          </a:prstGeom>
          <a:ln>
            <a:solidFill>
              <a:srgbClr val="FF0000"/>
            </a:solidFill>
            <a:prstDash val="lgDash"/>
            <a:tailEnd type="triangle"/>
          </a:ln>
        </p:spPr>
        <p:style>
          <a:lnRef idx="3">
            <a:schemeClr val="accent2"/>
          </a:lnRef>
          <a:fillRef idx="0">
            <a:schemeClr val="accent2"/>
          </a:fillRef>
          <a:effectRef idx="2">
            <a:schemeClr val="accent2"/>
          </a:effectRef>
          <a:fontRef idx="minor">
            <a:schemeClr val="tx1"/>
          </a:fontRef>
        </p:style>
      </p:cxnSp>
      <p:sp>
        <p:nvSpPr>
          <p:cNvPr id="240" name="文本框 239"/>
          <p:cNvSpPr txBox="1"/>
          <p:nvPr/>
        </p:nvSpPr>
        <p:spPr>
          <a:xfrm>
            <a:off x="4435126" y="6088329"/>
            <a:ext cx="1240597" cy="276999"/>
          </a:xfrm>
          <a:prstGeom prst="rect">
            <a:avLst/>
          </a:prstGeom>
          <a:noFill/>
        </p:spPr>
        <p:txBody>
          <a:bodyPr wrap="square" rtlCol="0">
            <a:spAutoFit/>
          </a:bodyPr>
          <a:lstStyle/>
          <a:p>
            <a:r>
              <a:rPr lang="zh-CN" altLang="en-US" sz="1200" dirty="0" smtClean="0">
                <a:solidFill>
                  <a:srgbClr val="C00909"/>
                </a:solidFill>
                <a:latin typeface="+mn-ea"/>
                <a:ea typeface="+mn-ea"/>
              </a:rPr>
              <a:t>递归查询</a:t>
            </a:r>
            <a:endParaRPr lang="zh-CN" altLang="en-US" sz="1200" dirty="0">
              <a:solidFill>
                <a:srgbClr val="C00909"/>
              </a:solidFill>
              <a:latin typeface="+mn-ea"/>
              <a:ea typeface="+mn-ea"/>
            </a:endParaRPr>
          </a:p>
        </p:txBody>
      </p:sp>
      <p:sp>
        <p:nvSpPr>
          <p:cNvPr id="241" name="文本框 240"/>
          <p:cNvSpPr txBox="1"/>
          <p:nvPr/>
        </p:nvSpPr>
        <p:spPr>
          <a:xfrm>
            <a:off x="8140534" y="6119762"/>
            <a:ext cx="1240597" cy="276999"/>
          </a:xfrm>
          <a:prstGeom prst="rect">
            <a:avLst/>
          </a:prstGeom>
          <a:noFill/>
        </p:spPr>
        <p:txBody>
          <a:bodyPr wrap="square" rtlCol="0">
            <a:spAutoFit/>
          </a:bodyPr>
          <a:lstStyle/>
          <a:p>
            <a:r>
              <a:rPr lang="zh-CN" altLang="en-US" sz="1200" dirty="0">
                <a:solidFill>
                  <a:srgbClr val="C00909"/>
                </a:solidFill>
                <a:latin typeface="+mn-ea"/>
                <a:ea typeface="+mn-ea"/>
              </a:rPr>
              <a:t>迭代</a:t>
            </a:r>
            <a:r>
              <a:rPr lang="zh-CN" altLang="en-US" sz="1200" dirty="0" smtClean="0">
                <a:solidFill>
                  <a:srgbClr val="C00909"/>
                </a:solidFill>
                <a:latin typeface="+mn-ea"/>
                <a:ea typeface="+mn-ea"/>
              </a:rPr>
              <a:t>查询</a:t>
            </a:r>
            <a:endParaRPr lang="zh-CN" altLang="en-US" sz="1200" dirty="0">
              <a:solidFill>
                <a:srgbClr val="C00909"/>
              </a:solidFill>
              <a:latin typeface="+mn-ea"/>
              <a:ea typeface="+mn-ea"/>
            </a:endParaRPr>
          </a:p>
        </p:txBody>
      </p:sp>
      <p:sp>
        <p:nvSpPr>
          <p:cNvPr id="242" name="文本框 241"/>
          <p:cNvSpPr txBox="1"/>
          <p:nvPr/>
        </p:nvSpPr>
        <p:spPr>
          <a:xfrm>
            <a:off x="2658570" y="1262345"/>
            <a:ext cx="2508435" cy="369332"/>
          </a:xfrm>
          <a:prstGeom prst="rect">
            <a:avLst/>
          </a:prstGeom>
          <a:solidFill>
            <a:srgbClr val="92D050"/>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altLang="zh-CN" sz="1800" dirty="0" smtClean="0">
                <a:latin typeface="+mn-ea"/>
              </a:rPr>
              <a:t>DNS</a:t>
            </a:r>
            <a:r>
              <a:rPr lang="zh-CN" altLang="en-US" sz="1800" dirty="0" smtClean="0">
                <a:latin typeface="+mn-ea"/>
              </a:rPr>
              <a:t>客户机（解析器）</a:t>
            </a:r>
            <a:endParaRPr lang="zh-CN" altLang="en-US" sz="1800" dirty="0">
              <a:latin typeface="+mn-ea"/>
            </a:endParaRPr>
          </a:p>
        </p:txBody>
      </p:sp>
      <p:sp>
        <p:nvSpPr>
          <p:cNvPr id="243" name="文本框 242"/>
          <p:cNvSpPr txBox="1"/>
          <p:nvPr/>
        </p:nvSpPr>
        <p:spPr>
          <a:xfrm>
            <a:off x="5515577" y="1271481"/>
            <a:ext cx="2508435" cy="369332"/>
          </a:xfrm>
          <a:prstGeom prst="rect">
            <a:avLst/>
          </a:prstGeom>
          <a:solidFill>
            <a:srgbClr val="92D050"/>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zh-CN"/>
            </a:defPPr>
            <a:lvl1pPr>
              <a:defRPr>
                <a:solidFill>
                  <a:schemeClr val="dk1"/>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dirty="0">
                <a:latin typeface="+mn-ea"/>
                <a:ea typeface="+mn-ea"/>
              </a:rPr>
              <a:t>客户机到服务器查询</a:t>
            </a:r>
          </a:p>
        </p:txBody>
      </p:sp>
      <p:sp>
        <p:nvSpPr>
          <p:cNvPr id="244" name="文本框 243"/>
          <p:cNvSpPr txBox="1"/>
          <p:nvPr/>
        </p:nvSpPr>
        <p:spPr>
          <a:xfrm>
            <a:off x="8566420" y="1244735"/>
            <a:ext cx="2508435" cy="369332"/>
          </a:xfrm>
          <a:prstGeom prst="rect">
            <a:avLst/>
          </a:prstGeom>
          <a:solidFill>
            <a:srgbClr val="92D050"/>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zh-CN"/>
            </a:defPPr>
            <a:lvl1pPr>
              <a:defRPr>
                <a:solidFill>
                  <a:schemeClr val="dk1"/>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dirty="0">
                <a:latin typeface="+mn-ea"/>
                <a:ea typeface="+mn-ea"/>
              </a:rPr>
              <a:t>服务器到服务器查询</a:t>
            </a:r>
          </a:p>
        </p:txBody>
      </p:sp>
      <p:sp>
        <p:nvSpPr>
          <p:cNvPr id="245" name="文本框 244"/>
          <p:cNvSpPr txBox="1"/>
          <p:nvPr/>
        </p:nvSpPr>
        <p:spPr>
          <a:xfrm>
            <a:off x="3478120" y="3455603"/>
            <a:ext cx="496856" cy="276999"/>
          </a:xfrm>
          <a:prstGeom prst="rect">
            <a:avLst/>
          </a:prstGeom>
          <a:noFill/>
        </p:spPr>
        <p:txBody>
          <a:bodyPr wrap="square" rtlCol="0">
            <a:spAutoFit/>
          </a:bodyPr>
          <a:lstStyle/>
          <a:p>
            <a:r>
              <a:rPr lang="en-US" altLang="zh-CN" sz="1200" dirty="0" smtClean="0">
                <a:latin typeface="+mn-ea"/>
                <a:ea typeface="+mn-ea"/>
              </a:rPr>
              <a:t>Q1</a:t>
            </a:r>
            <a:endParaRPr lang="zh-CN" altLang="en-US" sz="1200" dirty="0">
              <a:latin typeface="+mn-ea"/>
              <a:ea typeface="+mn-ea"/>
            </a:endParaRPr>
          </a:p>
        </p:txBody>
      </p:sp>
      <p:sp>
        <p:nvSpPr>
          <p:cNvPr id="246" name="文本框 245"/>
          <p:cNvSpPr txBox="1"/>
          <p:nvPr/>
        </p:nvSpPr>
        <p:spPr>
          <a:xfrm>
            <a:off x="3476765" y="3954566"/>
            <a:ext cx="496856" cy="276999"/>
          </a:xfrm>
          <a:prstGeom prst="rect">
            <a:avLst/>
          </a:prstGeom>
          <a:noFill/>
        </p:spPr>
        <p:txBody>
          <a:bodyPr wrap="square" rtlCol="0">
            <a:spAutoFit/>
          </a:bodyPr>
          <a:lstStyle/>
          <a:p>
            <a:r>
              <a:rPr lang="en-US" altLang="zh-CN" sz="1200" dirty="0">
                <a:latin typeface="+mn-ea"/>
                <a:ea typeface="+mn-ea"/>
              </a:rPr>
              <a:t>A</a:t>
            </a:r>
            <a:r>
              <a:rPr lang="en-US" altLang="zh-CN" sz="1200" dirty="0" smtClean="0">
                <a:latin typeface="+mn-ea"/>
                <a:ea typeface="+mn-ea"/>
              </a:rPr>
              <a:t>1</a:t>
            </a:r>
            <a:endParaRPr lang="zh-CN" altLang="en-US" sz="1200" dirty="0">
              <a:latin typeface="+mn-ea"/>
              <a:ea typeface="+mn-ea"/>
            </a:endParaRPr>
          </a:p>
        </p:txBody>
      </p:sp>
      <p:sp>
        <p:nvSpPr>
          <p:cNvPr id="247" name="文本框 246"/>
          <p:cNvSpPr txBox="1"/>
          <p:nvPr/>
        </p:nvSpPr>
        <p:spPr>
          <a:xfrm>
            <a:off x="5200937" y="3454302"/>
            <a:ext cx="496856" cy="276999"/>
          </a:xfrm>
          <a:prstGeom prst="rect">
            <a:avLst/>
          </a:prstGeom>
          <a:noFill/>
        </p:spPr>
        <p:txBody>
          <a:bodyPr wrap="square" rtlCol="0">
            <a:spAutoFit/>
          </a:bodyPr>
          <a:lstStyle/>
          <a:p>
            <a:r>
              <a:rPr lang="en-US" altLang="zh-CN" sz="1200" dirty="0" smtClean="0">
                <a:latin typeface="+mn-ea"/>
                <a:ea typeface="+mn-ea"/>
              </a:rPr>
              <a:t>Q2</a:t>
            </a:r>
            <a:endParaRPr lang="zh-CN" altLang="en-US" sz="1200" dirty="0">
              <a:latin typeface="+mn-ea"/>
              <a:ea typeface="+mn-ea"/>
            </a:endParaRPr>
          </a:p>
        </p:txBody>
      </p:sp>
      <p:sp>
        <p:nvSpPr>
          <p:cNvPr id="248" name="文本框 247"/>
          <p:cNvSpPr txBox="1"/>
          <p:nvPr/>
        </p:nvSpPr>
        <p:spPr>
          <a:xfrm>
            <a:off x="5199582" y="3953265"/>
            <a:ext cx="496856" cy="276999"/>
          </a:xfrm>
          <a:prstGeom prst="rect">
            <a:avLst/>
          </a:prstGeom>
          <a:noFill/>
        </p:spPr>
        <p:txBody>
          <a:bodyPr wrap="square" rtlCol="0">
            <a:spAutoFit/>
          </a:bodyPr>
          <a:lstStyle/>
          <a:p>
            <a:r>
              <a:rPr lang="en-US" altLang="zh-CN" sz="1200" dirty="0" smtClean="0">
                <a:latin typeface="+mn-ea"/>
                <a:ea typeface="+mn-ea"/>
              </a:rPr>
              <a:t>A</a:t>
            </a:r>
            <a:r>
              <a:rPr lang="en-US" altLang="zh-CN" sz="1200" dirty="0">
                <a:latin typeface="+mn-ea"/>
                <a:ea typeface="+mn-ea"/>
              </a:rPr>
              <a:t>2</a:t>
            </a:r>
            <a:endParaRPr lang="zh-CN" altLang="en-US" sz="1200" dirty="0">
              <a:latin typeface="+mn-ea"/>
              <a:ea typeface="+mn-ea"/>
            </a:endParaRPr>
          </a:p>
        </p:txBody>
      </p:sp>
      <p:sp>
        <p:nvSpPr>
          <p:cNvPr id="249" name="文本框 248"/>
          <p:cNvSpPr txBox="1"/>
          <p:nvPr/>
        </p:nvSpPr>
        <p:spPr>
          <a:xfrm>
            <a:off x="6268578" y="2627772"/>
            <a:ext cx="496856" cy="276999"/>
          </a:xfrm>
          <a:prstGeom prst="rect">
            <a:avLst/>
          </a:prstGeom>
          <a:noFill/>
        </p:spPr>
        <p:txBody>
          <a:bodyPr wrap="square" rtlCol="0">
            <a:spAutoFit/>
          </a:bodyPr>
          <a:lstStyle/>
          <a:p>
            <a:r>
              <a:rPr lang="en-US" altLang="zh-CN" sz="1200" dirty="0" smtClean="0">
                <a:latin typeface="+mn-ea"/>
                <a:ea typeface="+mn-ea"/>
              </a:rPr>
              <a:t>Q3</a:t>
            </a:r>
            <a:endParaRPr lang="zh-CN" altLang="en-US" sz="1200" dirty="0">
              <a:latin typeface="+mn-ea"/>
              <a:ea typeface="+mn-ea"/>
            </a:endParaRPr>
          </a:p>
        </p:txBody>
      </p:sp>
      <p:sp>
        <p:nvSpPr>
          <p:cNvPr id="250" name="文本框 249"/>
          <p:cNvSpPr txBox="1"/>
          <p:nvPr/>
        </p:nvSpPr>
        <p:spPr>
          <a:xfrm>
            <a:off x="6705363" y="2958541"/>
            <a:ext cx="496856" cy="276999"/>
          </a:xfrm>
          <a:prstGeom prst="rect">
            <a:avLst/>
          </a:prstGeom>
          <a:noFill/>
        </p:spPr>
        <p:txBody>
          <a:bodyPr wrap="square" rtlCol="0">
            <a:spAutoFit/>
          </a:bodyPr>
          <a:lstStyle/>
          <a:p>
            <a:r>
              <a:rPr lang="en-US" altLang="zh-CN" sz="1200" dirty="0" smtClean="0">
                <a:latin typeface="+mn-ea"/>
                <a:ea typeface="+mn-ea"/>
              </a:rPr>
              <a:t>A3</a:t>
            </a:r>
            <a:endParaRPr lang="zh-CN" altLang="en-US" sz="1200" dirty="0">
              <a:latin typeface="+mn-ea"/>
              <a:ea typeface="+mn-ea"/>
            </a:endParaRPr>
          </a:p>
        </p:txBody>
      </p:sp>
      <p:sp>
        <p:nvSpPr>
          <p:cNvPr id="251" name="文本框 250"/>
          <p:cNvSpPr txBox="1"/>
          <p:nvPr/>
        </p:nvSpPr>
        <p:spPr>
          <a:xfrm>
            <a:off x="6484271" y="4560306"/>
            <a:ext cx="496856" cy="276999"/>
          </a:xfrm>
          <a:prstGeom prst="rect">
            <a:avLst/>
          </a:prstGeom>
          <a:noFill/>
        </p:spPr>
        <p:txBody>
          <a:bodyPr wrap="square" rtlCol="0">
            <a:spAutoFit/>
          </a:bodyPr>
          <a:lstStyle/>
          <a:p>
            <a:r>
              <a:rPr lang="en-US" altLang="zh-CN" sz="1200" dirty="0" smtClean="0">
                <a:latin typeface="+mn-ea"/>
                <a:ea typeface="+mn-ea"/>
              </a:rPr>
              <a:t>A4</a:t>
            </a:r>
            <a:endParaRPr lang="zh-CN" altLang="en-US" sz="1200" dirty="0">
              <a:latin typeface="+mn-ea"/>
              <a:ea typeface="+mn-ea"/>
            </a:endParaRPr>
          </a:p>
        </p:txBody>
      </p:sp>
      <p:sp>
        <p:nvSpPr>
          <p:cNvPr id="252" name="文本框 251"/>
          <p:cNvSpPr txBox="1"/>
          <p:nvPr/>
        </p:nvSpPr>
        <p:spPr>
          <a:xfrm>
            <a:off x="6899447" y="4248405"/>
            <a:ext cx="496856" cy="276999"/>
          </a:xfrm>
          <a:prstGeom prst="rect">
            <a:avLst/>
          </a:prstGeom>
          <a:noFill/>
        </p:spPr>
        <p:txBody>
          <a:bodyPr wrap="square" rtlCol="0">
            <a:spAutoFit/>
          </a:bodyPr>
          <a:lstStyle/>
          <a:p>
            <a:r>
              <a:rPr lang="en-US" altLang="zh-CN" sz="1200" dirty="0" smtClean="0">
                <a:latin typeface="+mn-ea"/>
                <a:ea typeface="+mn-ea"/>
              </a:rPr>
              <a:t>Q4</a:t>
            </a:r>
            <a:endParaRPr lang="zh-CN" altLang="en-US" sz="1200" dirty="0">
              <a:latin typeface="+mn-ea"/>
              <a:ea typeface="+mn-ea"/>
            </a:endParaRPr>
          </a:p>
        </p:txBody>
      </p:sp>
      <p:sp>
        <p:nvSpPr>
          <p:cNvPr id="253" name="文本框 252"/>
          <p:cNvSpPr txBox="1"/>
          <p:nvPr/>
        </p:nvSpPr>
        <p:spPr>
          <a:xfrm>
            <a:off x="8390759" y="2932953"/>
            <a:ext cx="496856" cy="276999"/>
          </a:xfrm>
          <a:prstGeom prst="rect">
            <a:avLst/>
          </a:prstGeom>
          <a:noFill/>
        </p:spPr>
        <p:txBody>
          <a:bodyPr wrap="square" rtlCol="0">
            <a:spAutoFit/>
          </a:bodyPr>
          <a:lstStyle/>
          <a:p>
            <a:r>
              <a:rPr lang="en-US" altLang="zh-CN" sz="1200" dirty="0" smtClean="0">
                <a:latin typeface="+mn-ea"/>
                <a:ea typeface="+mn-ea"/>
              </a:rPr>
              <a:t>Q5</a:t>
            </a:r>
            <a:endParaRPr lang="zh-CN" altLang="en-US" sz="1200" dirty="0">
              <a:latin typeface="+mn-ea"/>
              <a:ea typeface="+mn-ea"/>
            </a:endParaRPr>
          </a:p>
        </p:txBody>
      </p:sp>
      <p:sp>
        <p:nvSpPr>
          <p:cNvPr id="254" name="文本框 253"/>
          <p:cNvSpPr txBox="1"/>
          <p:nvPr/>
        </p:nvSpPr>
        <p:spPr>
          <a:xfrm>
            <a:off x="8892795" y="3064001"/>
            <a:ext cx="496856" cy="276999"/>
          </a:xfrm>
          <a:prstGeom prst="rect">
            <a:avLst/>
          </a:prstGeom>
          <a:noFill/>
        </p:spPr>
        <p:txBody>
          <a:bodyPr wrap="square" rtlCol="0">
            <a:spAutoFit/>
          </a:bodyPr>
          <a:lstStyle/>
          <a:p>
            <a:r>
              <a:rPr lang="en-US" altLang="zh-CN" sz="1200" dirty="0" smtClean="0">
                <a:latin typeface="+mn-ea"/>
                <a:ea typeface="+mn-ea"/>
              </a:rPr>
              <a:t>A5</a:t>
            </a:r>
            <a:endParaRPr lang="zh-CN" altLang="en-US" sz="1200" dirty="0">
              <a:latin typeface="+mn-ea"/>
              <a:ea typeface="+mn-ea"/>
            </a:endParaRPr>
          </a:p>
        </p:txBody>
      </p:sp>
      <p:sp>
        <p:nvSpPr>
          <p:cNvPr id="255" name="文本框 254"/>
          <p:cNvSpPr txBox="1"/>
          <p:nvPr/>
        </p:nvSpPr>
        <p:spPr>
          <a:xfrm>
            <a:off x="9770247" y="1622363"/>
            <a:ext cx="496856" cy="276999"/>
          </a:xfrm>
          <a:prstGeom prst="rect">
            <a:avLst/>
          </a:prstGeom>
          <a:noFill/>
        </p:spPr>
        <p:txBody>
          <a:bodyPr wrap="square" rtlCol="0">
            <a:spAutoFit/>
          </a:bodyPr>
          <a:lstStyle/>
          <a:p>
            <a:r>
              <a:rPr lang="en-US" altLang="zh-CN" sz="1200" dirty="0" smtClean="0">
                <a:latin typeface="+mn-ea"/>
                <a:ea typeface="+mn-ea"/>
              </a:rPr>
              <a:t>Q6</a:t>
            </a:r>
            <a:endParaRPr lang="zh-CN" altLang="en-US" sz="1200" dirty="0">
              <a:latin typeface="+mn-ea"/>
              <a:ea typeface="+mn-ea"/>
            </a:endParaRPr>
          </a:p>
        </p:txBody>
      </p:sp>
      <p:sp>
        <p:nvSpPr>
          <p:cNvPr id="256" name="文本框 255"/>
          <p:cNvSpPr txBox="1"/>
          <p:nvPr/>
        </p:nvSpPr>
        <p:spPr>
          <a:xfrm>
            <a:off x="9768892" y="2121326"/>
            <a:ext cx="496856" cy="276999"/>
          </a:xfrm>
          <a:prstGeom prst="rect">
            <a:avLst/>
          </a:prstGeom>
          <a:noFill/>
        </p:spPr>
        <p:txBody>
          <a:bodyPr wrap="square" rtlCol="0">
            <a:spAutoFit/>
          </a:bodyPr>
          <a:lstStyle/>
          <a:p>
            <a:r>
              <a:rPr lang="en-US" altLang="zh-CN" sz="1200" dirty="0" smtClean="0">
                <a:latin typeface="+mn-ea"/>
                <a:ea typeface="+mn-ea"/>
              </a:rPr>
              <a:t>A6</a:t>
            </a:r>
            <a:endParaRPr lang="zh-CN" altLang="en-US" sz="1200" dirty="0">
              <a:latin typeface="+mn-ea"/>
              <a:ea typeface="+mn-ea"/>
            </a:endParaRPr>
          </a:p>
        </p:txBody>
      </p:sp>
      <p:sp>
        <p:nvSpPr>
          <p:cNvPr id="257" name="文本框 256"/>
          <p:cNvSpPr txBox="1"/>
          <p:nvPr/>
        </p:nvSpPr>
        <p:spPr>
          <a:xfrm>
            <a:off x="9511642" y="2650085"/>
            <a:ext cx="496856" cy="276999"/>
          </a:xfrm>
          <a:prstGeom prst="rect">
            <a:avLst/>
          </a:prstGeom>
          <a:noFill/>
        </p:spPr>
        <p:txBody>
          <a:bodyPr wrap="square" rtlCol="0">
            <a:spAutoFit/>
          </a:bodyPr>
          <a:lstStyle/>
          <a:p>
            <a:r>
              <a:rPr lang="en-US" altLang="zh-CN" sz="1200" dirty="0" smtClean="0">
                <a:latin typeface="+mn-ea"/>
                <a:ea typeface="+mn-ea"/>
              </a:rPr>
              <a:t>Q7</a:t>
            </a:r>
            <a:endParaRPr lang="zh-CN" altLang="en-US" sz="1200" dirty="0">
              <a:latin typeface="+mn-ea"/>
              <a:ea typeface="+mn-ea"/>
            </a:endParaRPr>
          </a:p>
        </p:txBody>
      </p:sp>
      <p:sp>
        <p:nvSpPr>
          <p:cNvPr id="258" name="文本框 257"/>
          <p:cNvSpPr txBox="1"/>
          <p:nvPr/>
        </p:nvSpPr>
        <p:spPr>
          <a:xfrm>
            <a:off x="9716636" y="3011285"/>
            <a:ext cx="496856" cy="276999"/>
          </a:xfrm>
          <a:prstGeom prst="rect">
            <a:avLst/>
          </a:prstGeom>
          <a:noFill/>
        </p:spPr>
        <p:txBody>
          <a:bodyPr wrap="square" rtlCol="0">
            <a:spAutoFit/>
          </a:bodyPr>
          <a:lstStyle/>
          <a:p>
            <a:r>
              <a:rPr lang="en-US" altLang="zh-CN" sz="1200" dirty="0">
                <a:latin typeface="+mn-ea"/>
                <a:ea typeface="+mn-ea"/>
              </a:rPr>
              <a:t>A7</a:t>
            </a:r>
            <a:endParaRPr lang="zh-CN" altLang="en-US" sz="1200" dirty="0">
              <a:latin typeface="+mn-ea"/>
              <a:ea typeface="+mn-ea"/>
            </a:endParaRPr>
          </a:p>
        </p:txBody>
      </p:sp>
      <p:sp>
        <p:nvSpPr>
          <p:cNvPr id="259" name="文本框 258"/>
          <p:cNvSpPr txBox="1"/>
          <p:nvPr/>
        </p:nvSpPr>
        <p:spPr>
          <a:xfrm>
            <a:off x="10385891" y="2789775"/>
            <a:ext cx="496856" cy="276999"/>
          </a:xfrm>
          <a:prstGeom prst="rect">
            <a:avLst/>
          </a:prstGeom>
          <a:noFill/>
        </p:spPr>
        <p:txBody>
          <a:bodyPr wrap="square" rtlCol="0">
            <a:spAutoFit/>
          </a:bodyPr>
          <a:lstStyle/>
          <a:p>
            <a:r>
              <a:rPr lang="en-US" altLang="zh-CN" sz="1200" dirty="0" smtClean="0">
                <a:latin typeface="+mn-ea"/>
                <a:ea typeface="+mn-ea"/>
              </a:rPr>
              <a:t>Q8</a:t>
            </a:r>
            <a:endParaRPr lang="zh-CN" altLang="en-US" sz="1200" dirty="0">
              <a:latin typeface="+mn-ea"/>
              <a:ea typeface="+mn-ea"/>
            </a:endParaRPr>
          </a:p>
        </p:txBody>
      </p:sp>
      <p:sp>
        <p:nvSpPr>
          <p:cNvPr id="260" name="文本框 259"/>
          <p:cNvSpPr txBox="1"/>
          <p:nvPr/>
        </p:nvSpPr>
        <p:spPr>
          <a:xfrm>
            <a:off x="10985236" y="2761923"/>
            <a:ext cx="451675" cy="276999"/>
          </a:xfrm>
          <a:prstGeom prst="rect">
            <a:avLst/>
          </a:prstGeom>
          <a:noFill/>
        </p:spPr>
        <p:txBody>
          <a:bodyPr wrap="square" rtlCol="0">
            <a:spAutoFit/>
          </a:bodyPr>
          <a:lstStyle/>
          <a:p>
            <a:r>
              <a:rPr lang="en-US" altLang="zh-CN" sz="1200" dirty="0">
                <a:latin typeface="+mn-ea"/>
                <a:ea typeface="+mn-ea"/>
              </a:rPr>
              <a:t>A8</a:t>
            </a:r>
            <a:endParaRPr lang="zh-CN" altLang="en-US" sz="1200" dirty="0">
              <a:latin typeface="+mn-ea"/>
              <a:ea typeface="+mn-ea"/>
            </a:endParaRPr>
          </a:p>
        </p:txBody>
      </p:sp>
      <p:sp>
        <p:nvSpPr>
          <p:cNvPr id="261" name="文本框 260"/>
          <p:cNvSpPr txBox="1"/>
          <p:nvPr/>
        </p:nvSpPr>
        <p:spPr>
          <a:xfrm>
            <a:off x="9668150" y="3424128"/>
            <a:ext cx="496856" cy="276999"/>
          </a:xfrm>
          <a:prstGeom prst="rect">
            <a:avLst/>
          </a:prstGeom>
          <a:noFill/>
        </p:spPr>
        <p:txBody>
          <a:bodyPr wrap="square" rtlCol="0">
            <a:spAutoFit/>
          </a:bodyPr>
          <a:lstStyle/>
          <a:p>
            <a:r>
              <a:rPr lang="en-US" altLang="zh-CN" sz="1200" dirty="0" smtClean="0">
                <a:latin typeface="+mn-ea"/>
                <a:ea typeface="+mn-ea"/>
              </a:rPr>
              <a:t>Q9</a:t>
            </a:r>
            <a:endParaRPr lang="zh-CN" altLang="en-US" sz="1200" dirty="0">
              <a:latin typeface="+mn-ea"/>
              <a:ea typeface="+mn-ea"/>
            </a:endParaRPr>
          </a:p>
        </p:txBody>
      </p:sp>
      <p:sp>
        <p:nvSpPr>
          <p:cNvPr id="262" name="文本框 261"/>
          <p:cNvSpPr txBox="1"/>
          <p:nvPr/>
        </p:nvSpPr>
        <p:spPr>
          <a:xfrm>
            <a:off x="9691525" y="3834063"/>
            <a:ext cx="496856" cy="276999"/>
          </a:xfrm>
          <a:prstGeom prst="rect">
            <a:avLst/>
          </a:prstGeom>
          <a:noFill/>
        </p:spPr>
        <p:txBody>
          <a:bodyPr wrap="square" rtlCol="0">
            <a:spAutoFit/>
          </a:bodyPr>
          <a:lstStyle/>
          <a:p>
            <a:r>
              <a:rPr lang="en-US" altLang="zh-CN" sz="1200" dirty="0" smtClean="0">
                <a:latin typeface="+mn-ea"/>
                <a:ea typeface="+mn-ea"/>
              </a:rPr>
              <a:t>A9</a:t>
            </a:r>
            <a:endParaRPr lang="zh-CN" altLang="en-US" sz="1200" dirty="0">
              <a:latin typeface="+mn-ea"/>
              <a:ea typeface="+mn-ea"/>
            </a:endParaRPr>
          </a:p>
        </p:txBody>
      </p:sp>
      <p:sp>
        <p:nvSpPr>
          <p:cNvPr id="263" name="文本框 262"/>
          <p:cNvSpPr txBox="1"/>
          <p:nvPr/>
        </p:nvSpPr>
        <p:spPr>
          <a:xfrm>
            <a:off x="9172065" y="3935697"/>
            <a:ext cx="564123" cy="276999"/>
          </a:xfrm>
          <a:prstGeom prst="rect">
            <a:avLst/>
          </a:prstGeom>
          <a:noFill/>
        </p:spPr>
        <p:txBody>
          <a:bodyPr wrap="square" rtlCol="0">
            <a:spAutoFit/>
          </a:bodyPr>
          <a:lstStyle/>
          <a:p>
            <a:r>
              <a:rPr lang="en-US" altLang="zh-CN" sz="1200" dirty="0" smtClean="0">
                <a:latin typeface="+mn-ea"/>
                <a:ea typeface="+mn-ea"/>
              </a:rPr>
              <a:t>Q10</a:t>
            </a:r>
            <a:endParaRPr lang="zh-CN" altLang="en-US" sz="1200" dirty="0">
              <a:latin typeface="+mn-ea"/>
              <a:ea typeface="+mn-ea"/>
            </a:endParaRPr>
          </a:p>
        </p:txBody>
      </p:sp>
      <p:sp>
        <p:nvSpPr>
          <p:cNvPr id="264" name="文本框 263"/>
          <p:cNvSpPr txBox="1"/>
          <p:nvPr/>
        </p:nvSpPr>
        <p:spPr>
          <a:xfrm>
            <a:off x="8916710" y="4346773"/>
            <a:ext cx="596766" cy="276999"/>
          </a:xfrm>
          <a:prstGeom prst="rect">
            <a:avLst/>
          </a:prstGeom>
          <a:noFill/>
        </p:spPr>
        <p:txBody>
          <a:bodyPr wrap="square" rtlCol="0">
            <a:spAutoFit/>
          </a:bodyPr>
          <a:lstStyle/>
          <a:p>
            <a:r>
              <a:rPr lang="en-US" altLang="zh-CN" sz="1200" dirty="0" smtClean="0">
                <a:latin typeface="+mn-ea"/>
                <a:ea typeface="+mn-ea"/>
              </a:rPr>
              <a:t>A10</a:t>
            </a:r>
            <a:endParaRPr lang="zh-CN" altLang="en-US" sz="1200" dirty="0">
              <a:latin typeface="+mn-ea"/>
              <a:ea typeface="+mn-ea"/>
            </a:endParaRPr>
          </a:p>
        </p:txBody>
      </p:sp>
    </p:spTree>
    <p:extLst>
      <p:ext uri="{BB962C8B-B14F-4D97-AF65-F5344CB8AC3E}">
        <p14:creationId xmlns:p14="http://schemas.microsoft.com/office/powerpoint/2010/main" val="7565872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DNS (4)</a:t>
            </a:r>
            <a:endParaRPr lang="zh-CN" altLang="en-US" dirty="0"/>
          </a:p>
        </p:txBody>
      </p:sp>
      <p:grpSp>
        <p:nvGrpSpPr>
          <p:cNvPr id="51" name="组合 16582"/>
          <p:cNvGrpSpPr/>
          <p:nvPr/>
        </p:nvGrpSpPr>
        <p:grpSpPr>
          <a:xfrm>
            <a:off x="4190276" y="3490315"/>
            <a:ext cx="565942" cy="718913"/>
            <a:chOff x="8407400" y="2055813"/>
            <a:chExt cx="360363" cy="458788"/>
          </a:xfrm>
          <a:solidFill>
            <a:srgbClr val="3C3C3B"/>
          </a:solidFill>
        </p:grpSpPr>
        <p:sp>
          <p:nvSpPr>
            <p:cNvPr id="52"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3"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4"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5"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56" name="文本框 55"/>
          <p:cNvSpPr txBox="1"/>
          <p:nvPr/>
        </p:nvSpPr>
        <p:spPr>
          <a:xfrm>
            <a:off x="3701466" y="3120066"/>
            <a:ext cx="1880316" cy="276999"/>
          </a:xfrm>
          <a:prstGeom prst="rect">
            <a:avLst/>
          </a:prstGeom>
          <a:noFill/>
        </p:spPr>
        <p:txBody>
          <a:bodyPr wrap="square" rtlCol="0">
            <a:spAutoFit/>
          </a:bodyPr>
          <a:lstStyle/>
          <a:p>
            <a:r>
              <a:rPr lang="en-US" altLang="zh-CN" sz="1200" dirty="0" smtClean="0">
                <a:latin typeface="+mn-ea"/>
                <a:ea typeface="+mn-ea"/>
              </a:rPr>
              <a:t>DNS</a:t>
            </a:r>
            <a:r>
              <a:rPr lang="zh-CN" altLang="en-US" sz="1200" dirty="0" smtClean="0">
                <a:latin typeface="+mn-ea"/>
                <a:ea typeface="+mn-ea"/>
              </a:rPr>
              <a:t>解析器缓存</a:t>
            </a:r>
            <a:endParaRPr lang="zh-CN" altLang="en-US" sz="1200" dirty="0">
              <a:latin typeface="+mn-ea"/>
              <a:ea typeface="+mn-ea"/>
            </a:endParaRPr>
          </a:p>
        </p:txBody>
      </p:sp>
      <p:grpSp>
        <p:nvGrpSpPr>
          <p:cNvPr id="57" name="组合 18401"/>
          <p:cNvGrpSpPr/>
          <p:nvPr/>
        </p:nvGrpSpPr>
        <p:grpSpPr>
          <a:xfrm>
            <a:off x="6084717" y="3385501"/>
            <a:ext cx="440129" cy="701026"/>
            <a:chOff x="7499351" y="736601"/>
            <a:chExt cx="227013" cy="428625"/>
          </a:xfrm>
          <a:solidFill>
            <a:srgbClr val="3C3C3B"/>
          </a:solidFill>
        </p:grpSpPr>
        <p:sp>
          <p:nvSpPr>
            <p:cNvPr id="58"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9"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0"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1"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2"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3"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4"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5"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6"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4"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6"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7"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8"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19" name="文本框 118"/>
          <p:cNvSpPr txBox="1"/>
          <p:nvPr/>
        </p:nvSpPr>
        <p:spPr>
          <a:xfrm>
            <a:off x="5573196" y="4094812"/>
            <a:ext cx="1880316" cy="276999"/>
          </a:xfrm>
          <a:prstGeom prst="rect">
            <a:avLst/>
          </a:prstGeom>
          <a:noFill/>
        </p:spPr>
        <p:txBody>
          <a:bodyPr wrap="square" rtlCol="0">
            <a:spAutoFit/>
          </a:bodyPr>
          <a:lstStyle/>
          <a:p>
            <a:r>
              <a:rPr lang="zh-CN" altLang="en-US" sz="1200" dirty="0" smtClean="0">
                <a:latin typeface="+mn-ea"/>
                <a:ea typeface="+mn-ea"/>
              </a:rPr>
              <a:t>本地</a:t>
            </a:r>
            <a:r>
              <a:rPr lang="en-US" altLang="zh-CN" sz="1200" dirty="0" smtClean="0">
                <a:latin typeface="+mn-ea"/>
                <a:ea typeface="+mn-ea"/>
              </a:rPr>
              <a:t>DNS</a:t>
            </a:r>
            <a:r>
              <a:rPr lang="zh-CN" altLang="en-US" sz="1200" dirty="0" smtClean="0">
                <a:latin typeface="+mn-ea"/>
                <a:ea typeface="+mn-ea"/>
              </a:rPr>
              <a:t>服务器</a:t>
            </a:r>
            <a:endParaRPr lang="zh-CN" altLang="en-US" sz="1200" dirty="0">
              <a:latin typeface="+mn-ea"/>
              <a:ea typeface="+mn-ea"/>
            </a:endParaRPr>
          </a:p>
        </p:txBody>
      </p:sp>
      <p:grpSp>
        <p:nvGrpSpPr>
          <p:cNvPr id="120" name="组合 119"/>
          <p:cNvGrpSpPr/>
          <p:nvPr/>
        </p:nvGrpSpPr>
        <p:grpSpPr>
          <a:xfrm>
            <a:off x="4256344" y="5001155"/>
            <a:ext cx="574653" cy="550155"/>
            <a:chOff x="4876276" y="1402534"/>
            <a:chExt cx="889944" cy="889942"/>
          </a:xfrm>
        </p:grpSpPr>
        <p:sp>
          <p:nvSpPr>
            <p:cNvPr id="121" name="椭圆 120"/>
            <p:cNvSpPr/>
            <p:nvPr/>
          </p:nvSpPr>
          <p:spPr>
            <a:xfrm>
              <a:off x="4876276" y="1402534"/>
              <a:ext cx="889944" cy="889942"/>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121948" tIns="60974" rIns="121948" bIns="60974"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200" dirty="0">
                <a:latin typeface="+mn-ea"/>
                <a:ea typeface="+mn-ea"/>
              </a:endParaRPr>
            </a:p>
          </p:txBody>
        </p:sp>
        <p:grpSp>
          <p:nvGrpSpPr>
            <p:cNvPr id="122" name="组合 121"/>
            <p:cNvGrpSpPr/>
            <p:nvPr/>
          </p:nvGrpSpPr>
          <p:grpSpPr>
            <a:xfrm>
              <a:off x="5059803" y="1628684"/>
              <a:ext cx="522890" cy="437642"/>
              <a:chOff x="1924050" y="4306887"/>
              <a:chExt cx="146050" cy="122239"/>
            </a:xfrm>
          </p:grpSpPr>
          <p:sp>
            <p:nvSpPr>
              <p:cNvPr id="123" name="Freeform 154"/>
              <p:cNvSpPr>
                <a:spLocks/>
              </p:cNvSpPr>
              <p:nvPr/>
            </p:nvSpPr>
            <p:spPr bwMode="auto">
              <a:xfrm>
                <a:off x="1924050" y="4306887"/>
                <a:ext cx="130175" cy="80963"/>
              </a:xfrm>
              <a:custGeom>
                <a:avLst/>
                <a:gdLst/>
                <a:ahLst/>
                <a:cxnLst>
                  <a:cxn ang="0">
                    <a:pos x="82" y="22"/>
                  </a:cxn>
                  <a:cxn ang="0">
                    <a:pos x="82" y="12"/>
                  </a:cxn>
                  <a:cxn ang="0">
                    <a:pos x="82" y="12"/>
                  </a:cxn>
                  <a:cxn ang="0">
                    <a:pos x="81" y="11"/>
                  </a:cxn>
                  <a:cxn ang="0">
                    <a:pos x="80" y="10"/>
                  </a:cxn>
                  <a:cxn ang="0">
                    <a:pos x="36" y="10"/>
                  </a:cxn>
                  <a:cxn ang="0">
                    <a:pos x="36" y="10"/>
                  </a:cxn>
                  <a:cxn ang="0">
                    <a:pos x="35" y="8"/>
                  </a:cxn>
                  <a:cxn ang="0">
                    <a:pos x="34" y="7"/>
                  </a:cxn>
                  <a:cxn ang="0">
                    <a:pos x="31" y="2"/>
                  </a:cxn>
                  <a:cxn ang="0">
                    <a:pos x="31" y="2"/>
                  </a:cxn>
                  <a:cxn ang="0">
                    <a:pos x="31" y="1"/>
                  </a:cxn>
                  <a:cxn ang="0">
                    <a:pos x="29" y="0"/>
                  </a:cxn>
                  <a:cxn ang="0">
                    <a:pos x="6" y="0"/>
                  </a:cxn>
                  <a:cxn ang="0">
                    <a:pos x="6" y="0"/>
                  </a:cxn>
                  <a:cxn ang="0">
                    <a:pos x="4" y="1"/>
                  </a:cxn>
                  <a:cxn ang="0">
                    <a:pos x="2" y="2"/>
                  </a:cxn>
                  <a:cxn ang="0">
                    <a:pos x="2" y="2"/>
                  </a:cxn>
                  <a:cxn ang="0">
                    <a:pos x="0" y="13"/>
                  </a:cxn>
                  <a:cxn ang="0">
                    <a:pos x="0" y="22"/>
                  </a:cxn>
                  <a:cxn ang="0">
                    <a:pos x="0" y="51"/>
                  </a:cxn>
                </a:cxnLst>
                <a:rect l="0" t="0" r="r" b="b"/>
                <a:pathLst>
                  <a:path w="82" h="51">
                    <a:moveTo>
                      <a:pt x="82" y="22"/>
                    </a:moveTo>
                    <a:lnTo>
                      <a:pt x="82" y="12"/>
                    </a:lnTo>
                    <a:lnTo>
                      <a:pt x="82" y="12"/>
                    </a:lnTo>
                    <a:lnTo>
                      <a:pt x="81" y="11"/>
                    </a:lnTo>
                    <a:lnTo>
                      <a:pt x="80" y="10"/>
                    </a:lnTo>
                    <a:lnTo>
                      <a:pt x="36" y="10"/>
                    </a:lnTo>
                    <a:lnTo>
                      <a:pt x="36" y="10"/>
                    </a:lnTo>
                    <a:lnTo>
                      <a:pt x="35" y="8"/>
                    </a:lnTo>
                    <a:lnTo>
                      <a:pt x="34" y="7"/>
                    </a:lnTo>
                    <a:lnTo>
                      <a:pt x="31" y="2"/>
                    </a:lnTo>
                    <a:lnTo>
                      <a:pt x="31" y="2"/>
                    </a:lnTo>
                    <a:lnTo>
                      <a:pt x="31" y="1"/>
                    </a:lnTo>
                    <a:lnTo>
                      <a:pt x="29" y="0"/>
                    </a:lnTo>
                    <a:lnTo>
                      <a:pt x="6" y="0"/>
                    </a:lnTo>
                    <a:lnTo>
                      <a:pt x="6" y="0"/>
                    </a:lnTo>
                    <a:lnTo>
                      <a:pt x="4" y="1"/>
                    </a:lnTo>
                    <a:lnTo>
                      <a:pt x="2" y="2"/>
                    </a:lnTo>
                    <a:lnTo>
                      <a:pt x="2" y="2"/>
                    </a:lnTo>
                    <a:lnTo>
                      <a:pt x="0" y="13"/>
                    </a:lnTo>
                    <a:lnTo>
                      <a:pt x="0" y="22"/>
                    </a:lnTo>
                    <a:lnTo>
                      <a:pt x="0" y="51"/>
                    </a:lnTo>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124" name="Freeform 155"/>
              <p:cNvSpPr>
                <a:spLocks/>
              </p:cNvSpPr>
              <p:nvPr/>
            </p:nvSpPr>
            <p:spPr bwMode="auto">
              <a:xfrm>
                <a:off x="1924050" y="4352926"/>
                <a:ext cx="146050" cy="76200"/>
              </a:xfrm>
              <a:custGeom>
                <a:avLst/>
                <a:gdLst/>
                <a:ahLst/>
                <a:cxnLst>
                  <a:cxn ang="0">
                    <a:pos x="81" y="46"/>
                  </a:cxn>
                  <a:cxn ang="0">
                    <a:pos x="81" y="46"/>
                  </a:cxn>
                  <a:cxn ang="0">
                    <a:pos x="80" y="47"/>
                  </a:cxn>
                  <a:cxn ang="0">
                    <a:pos x="79" y="48"/>
                  </a:cxn>
                  <a:cxn ang="0">
                    <a:pos x="2" y="48"/>
                  </a:cxn>
                  <a:cxn ang="0">
                    <a:pos x="2" y="48"/>
                  </a:cxn>
                  <a:cxn ang="0">
                    <a:pos x="1" y="47"/>
                  </a:cxn>
                  <a:cxn ang="0">
                    <a:pos x="0" y="46"/>
                  </a:cxn>
                  <a:cxn ang="0">
                    <a:pos x="0" y="46"/>
                  </a:cxn>
                  <a:cxn ang="0">
                    <a:pos x="11" y="2"/>
                  </a:cxn>
                  <a:cxn ang="0">
                    <a:pos x="11" y="2"/>
                  </a:cxn>
                  <a:cxn ang="0">
                    <a:pos x="12" y="1"/>
                  </a:cxn>
                  <a:cxn ang="0">
                    <a:pos x="13" y="0"/>
                  </a:cxn>
                  <a:cxn ang="0">
                    <a:pos x="89" y="0"/>
                  </a:cxn>
                  <a:cxn ang="0">
                    <a:pos x="89" y="0"/>
                  </a:cxn>
                  <a:cxn ang="0">
                    <a:pos x="91" y="1"/>
                  </a:cxn>
                  <a:cxn ang="0">
                    <a:pos x="92" y="2"/>
                  </a:cxn>
                  <a:cxn ang="0">
                    <a:pos x="92" y="2"/>
                  </a:cxn>
                  <a:cxn ang="0">
                    <a:pos x="92" y="2"/>
                  </a:cxn>
                  <a:cxn ang="0">
                    <a:pos x="87" y="25"/>
                  </a:cxn>
                  <a:cxn ang="0">
                    <a:pos x="81" y="46"/>
                  </a:cxn>
                  <a:cxn ang="0">
                    <a:pos x="81" y="46"/>
                  </a:cxn>
                </a:cxnLst>
                <a:rect l="0" t="0" r="r" b="b"/>
                <a:pathLst>
                  <a:path w="92" h="48">
                    <a:moveTo>
                      <a:pt x="81" y="46"/>
                    </a:moveTo>
                    <a:lnTo>
                      <a:pt x="81" y="46"/>
                    </a:lnTo>
                    <a:lnTo>
                      <a:pt x="80" y="47"/>
                    </a:lnTo>
                    <a:lnTo>
                      <a:pt x="79" y="48"/>
                    </a:lnTo>
                    <a:lnTo>
                      <a:pt x="2" y="48"/>
                    </a:lnTo>
                    <a:lnTo>
                      <a:pt x="2" y="48"/>
                    </a:lnTo>
                    <a:lnTo>
                      <a:pt x="1" y="47"/>
                    </a:lnTo>
                    <a:lnTo>
                      <a:pt x="0" y="46"/>
                    </a:lnTo>
                    <a:lnTo>
                      <a:pt x="0" y="46"/>
                    </a:lnTo>
                    <a:lnTo>
                      <a:pt x="11" y="2"/>
                    </a:lnTo>
                    <a:lnTo>
                      <a:pt x="11" y="2"/>
                    </a:lnTo>
                    <a:lnTo>
                      <a:pt x="12" y="1"/>
                    </a:lnTo>
                    <a:lnTo>
                      <a:pt x="13" y="0"/>
                    </a:lnTo>
                    <a:lnTo>
                      <a:pt x="89" y="0"/>
                    </a:lnTo>
                    <a:lnTo>
                      <a:pt x="89" y="0"/>
                    </a:lnTo>
                    <a:lnTo>
                      <a:pt x="91" y="1"/>
                    </a:lnTo>
                    <a:lnTo>
                      <a:pt x="92" y="2"/>
                    </a:lnTo>
                    <a:lnTo>
                      <a:pt x="92" y="2"/>
                    </a:lnTo>
                    <a:lnTo>
                      <a:pt x="92" y="2"/>
                    </a:lnTo>
                    <a:lnTo>
                      <a:pt x="87" y="25"/>
                    </a:lnTo>
                    <a:lnTo>
                      <a:pt x="81" y="46"/>
                    </a:lnTo>
                    <a:lnTo>
                      <a:pt x="81" y="46"/>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grpSp>
      </p:grpSp>
      <p:sp>
        <p:nvSpPr>
          <p:cNvPr id="125" name="文本框 124"/>
          <p:cNvSpPr txBox="1"/>
          <p:nvPr/>
        </p:nvSpPr>
        <p:spPr>
          <a:xfrm>
            <a:off x="4055750" y="5522639"/>
            <a:ext cx="1171747" cy="276999"/>
          </a:xfrm>
          <a:prstGeom prst="rect">
            <a:avLst/>
          </a:prstGeom>
          <a:noFill/>
        </p:spPr>
        <p:txBody>
          <a:bodyPr wrap="square" rtlCol="0">
            <a:spAutoFit/>
          </a:bodyPr>
          <a:lstStyle/>
          <a:p>
            <a:r>
              <a:rPr lang="en-US" altLang="zh-CN" sz="1200" dirty="0" smtClean="0">
                <a:latin typeface="+mn-ea"/>
                <a:ea typeface="+mn-ea"/>
              </a:rPr>
              <a:t>Hosts</a:t>
            </a:r>
            <a:r>
              <a:rPr lang="zh-CN" altLang="en-US" sz="1200" dirty="0" smtClean="0">
                <a:latin typeface="+mn-ea"/>
                <a:ea typeface="+mn-ea"/>
              </a:rPr>
              <a:t>文件</a:t>
            </a:r>
            <a:endParaRPr lang="zh-CN" altLang="en-US" sz="1200" dirty="0">
              <a:latin typeface="+mn-ea"/>
              <a:ea typeface="+mn-ea"/>
            </a:endParaRPr>
          </a:p>
        </p:txBody>
      </p:sp>
      <p:grpSp>
        <p:nvGrpSpPr>
          <p:cNvPr id="126" name="组合 16582"/>
          <p:cNvGrpSpPr/>
          <p:nvPr/>
        </p:nvGrpSpPr>
        <p:grpSpPr>
          <a:xfrm>
            <a:off x="7245524" y="4742892"/>
            <a:ext cx="594366" cy="763609"/>
            <a:chOff x="8407400" y="2055813"/>
            <a:chExt cx="360363" cy="458788"/>
          </a:xfrm>
          <a:solidFill>
            <a:srgbClr val="3C3C3B"/>
          </a:solidFill>
        </p:grpSpPr>
        <p:sp>
          <p:nvSpPr>
            <p:cNvPr id="127"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8"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9"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0"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31" name="文本框 130"/>
          <p:cNvSpPr txBox="1"/>
          <p:nvPr/>
        </p:nvSpPr>
        <p:spPr>
          <a:xfrm>
            <a:off x="6742793" y="5544881"/>
            <a:ext cx="1880316" cy="276999"/>
          </a:xfrm>
          <a:prstGeom prst="rect">
            <a:avLst/>
          </a:prstGeom>
          <a:noFill/>
        </p:spPr>
        <p:txBody>
          <a:bodyPr wrap="square" rtlCol="0">
            <a:spAutoFit/>
          </a:bodyPr>
          <a:lstStyle/>
          <a:p>
            <a:r>
              <a:rPr lang="en-US" altLang="zh-CN" sz="1200" dirty="0" smtClean="0">
                <a:latin typeface="+mn-ea"/>
                <a:ea typeface="+mn-ea"/>
              </a:rPr>
              <a:t>DNS</a:t>
            </a:r>
            <a:r>
              <a:rPr lang="zh-CN" altLang="en-US" sz="1200" dirty="0" smtClean="0">
                <a:latin typeface="+mn-ea"/>
                <a:ea typeface="+mn-ea"/>
              </a:rPr>
              <a:t>解析器缓存</a:t>
            </a:r>
            <a:endParaRPr lang="zh-CN" altLang="en-US" sz="1200" dirty="0">
              <a:latin typeface="+mn-ea"/>
              <a:ea typeface="+mn-ea"/>
            </a:endParaRPr>
          </a:p>
        </p:txBody>
      </p:sp>
      <p:grpSp>
        <p:nvGrpSpPr>
          <p:cNvPr id="132" name="组合 18401"/>
          <p:cNvGrpSpPr/>
          <p:nvPr/>
        </p:nvGrpSpPr>
        <p:grpSpPr>
          <a:xfrm>
            <a:off x="8978100" y="1738309"/>
            <a:ext cx="440129" cy="701026"/>
            <a:chOff x="7499351" y="736601"/>
            <a:chExt cx="227013" cy="428625"/>
          </a:xfrm>
          <a:solidFill>
            <a:srgbClr val="3C3C3B"/>
          </a:solidFill>
        </p:grpSpPr>
        <p:sp>
          <p:nvSpPr>
            <p:cNvPr id="133"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4"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5"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6"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7"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8"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9"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0"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1"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2"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3"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4"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5"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46" name="文本框 145"/>
          <p:cNvSpPr txBox="1"/>
          <p:nvPr/>
        </p:nvSpPr>
        <p:spPr>
          <a:xfrm>
            <a:off x="8966792" y="2427457"/>
            <a:ext cx="1880316" cy="276999"/>
          </a:xfrm>
          <a:prstGeom prst="rect">
            <a:avLst/>
          </a:prstGeom>
          <a:noFill/>
        </p:spPr>
        <p:txBody>
          <a:bodyPr wrap="square" rtlCol="0">
            <a:spAutoFit/>
          </a:bodyPr>
          <a:lstStyle/>
          <a:p>
            <a:r>
              <a:rPr lang="zh-CN" altLang="en-US" sz="1200" dirty="0">
                <a:latin typeface="+mn-ea"/>
                <a:ea typeface="+mn-ea"/>
              </a:rPr>
              <a:t>根域</a:t>
            </a:r>
          </a:p>
        </p:txBody>
      </p:sp>
      <p:grpSp>
        <p:nvGrpSpPr>
          <p:cNvPr id="147" name="组合 18401"/>
          <p:cNvGrpSpPr/>
          <p:nvPr/>
        </p:nvGrpSpPr>
        <p:grpSpPr>
          <a:xfrm>
            <a:off x="10581410" y="1681339"/>
            <a:ext cx="440129" cy="701026"/>
            <a:chOff x="7499351" y="736601"/>
            <a:chExt cx="227013" cy="428625"/>
          </a:xfrm>
          <a:solidFill>
            <a:srgbClr val="3C3C3B"/>
          </a:solidFill>
        </p:grpSpPr>
        <p:sp>
          <p:nvSpPr>
            <p:cNvPr id="148"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9"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0"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1"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2"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3"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4"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5"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6"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7"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8"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9"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0"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61" name="文本框 160"/>
          <p:cNvSpPr txBox="1"/>
          <p:nvPr/>
        </p:nvSpPr>
        <p:spPr>
          <a:xfrm>
            <a:off x="10304947" y="2417113"/>
            <a:ext cx="1880316" cy="276999"/>
          </a:xfrm>
          <a:prstGeom prst="rect">
            <a:avLst/>
          </a:prstGeom>
          <a:noFill/>
        </p:spPr>
        <p:txBody>
          <a:bodyPr wrap="square" rtlCol="0">
            <a:spAutoFit/>
          </a:bodyPr>
          <a:lstStyle/>
          <a:p>
            <a:r>
              <a:rPr lang="en-US" altLang="zh-CN" sz="1200" dirty="0" smtClean="0">
                <a:latin typeface="+mn-ea"/>
                <a:ea typeface="+mn-ea"/>
              </a:rPr>
              <a:t>.</a:t>
            </a:r>
            <a:r>
              <a:rPr lang="en-US" altLang="zh-CN" sz="1200" dirty="0" err="1" smtClean="0">
                <a:latin typeface="+mn-ea"/>
                <a:ea typeface="+mn-ea"/>
              </a:rPr>
              <a:t>edu</a:t>
            </a:r>
            <a:r>
              <a:rPr lang="zh-CN" altLang="en-US" sz="1200" dirty="0" smtClean="0">
                <a:latin typeface="+mn-ea"/>
                <a:ea typeface="+mn-ea"/>
              </a:rPr>
              <a:t>顶级</a:t>
            </a:r>
            <a:r>
              <a:rPr lang="zh-CN" altLang="en-US" sz="1200" dirty="0">
                <a:latin typeface="+mn-ea"/>
                <a:ea typeface="+mn-ea"/>
              </a:rPr>
              <a:t>域</a:t>
            </a:r>
          </a:p>
        </p:txBody>
      </p:sp>
      <p:grpSp>
        <p:nvGrpSpPr>
          <p:cNvPr id="162" name="组合 18401"/>
          <p:cNvGrpSpPr/>
          <p:nvPr/>
        </p:nvGrpSpPr>
        <p:grpSpPr>
          <a:xfrm>
            <a:off x="10681914" y="3202228"/>
            <a:ext cx="440129" cy="701026"/>
            <a:chOff x="7499351" y="736601"/>
            <a:chExt cx="227013" cy="428625"/>
          </a:xfrm>
          <a:solidFill>
            <a:srgbClr val="3C3C3B"/>
          </a:solidFill>
        </p:grpSpPr>
        <p:sp>
          <p:nvSpPr>
            <p:cNvPr id="163"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4"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5"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6"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7"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8"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9"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0"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1"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2"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3"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4"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5"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76" name="文本框 175"/>
          <p:cNvSpPr txBox="1"/>
          <p:nvPr/>
        </p:nvSpPr>
        <p:spPr>
          <a:xfrm>
            <a:off x="10344007" y="3975763"/>
            <a:ext cx="1260598" cy="276999"/>
          </a:xfrm>
          <a:prstGeom prst="rect">
            <a:avLst/>
          </a:prstGeom>
          <a:noFill/>
        </p:spPr>
        <p:txBody>
          <a:bodyPr wrap="square" rtlCol="0">
            <a:spAutoFit/>
          </a:bodyPr>
          <a:lstStyle/>
          <a:p>
            <a:r>
              <a:rPr lang="en-US" altLang="zh-CN" sz="1200" dirty="0">
                <a:latin typeface="+mn-ea"/>
                <a:ea typeface="+mn-ea"/>
              </a:rPr>
              <a:t>h</a:t>
            </a:r>
            <a:r>
              <a:rPr lang="en-US" altLang="zh-CN" sz="1200" dirty="0" smtClean="0">
                <a:latin typeface="+mn-ea"/>
                <a:ea typeface="+mn-ea"/>
              </a:rPr>
              <a:t>cip.edu</a:t>
            </a:r>
            <a:r>
              <a:rPr lang="zh-CN" altLang="en-US" sz="1200" dirty="0" smtClean="0">
                <a:latin typeface="+mn-ea"/>
                <a:ea typeface="+mn-ea"/>
              </a:rPr>
              <a:t>域</a:t>
            </a:r>
            <a:endParaRPr lang="zh-CN" altLang="en-US" sz="1200" b="1" dirty="0">
              <a:latin typeface="+mn-ea"/>
              <a:ea typeface="+mn-ea"/>
            </a:endParaRPr>
          </a:p>
        </p:txBody>
      </p:sp>
      <p:grpSp>
        <p:nvGrpSpPr>
          <p:cNvPr id="177" name="组合 18401"/>
          <p:cNvGrpSpPr/>
          <p:nvPr/>
        </p:nvGrpSpPr>
        <p:grpSpPr>
          <a:xfrm>
            <a:off x="9951489" y="4460021"/>
            <a:ext cx="440129" cy="701026"/>
            <a:chOff x="7499351" y="736601"/>
            <a:chExt cx="227013" cy="428625"/>
          </a:xfrm>
          <a:solidFill>
            <a:srgbClr val="3C3C3B"/>
          </a:solidFill>
        </p:grpSpPr>
        <p:sp>
          <p:nvSpPr>
            <p:cNvPr id="178"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9"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0"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1"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2"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3"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4"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5"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6"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7"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8"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9"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90"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91" name="文本框 190"/>
          <p:cNvSpPr txBox="1"/>
          <p:nvPr/>
        </p:nvSpPr>
        <p:spPr>
          <a:xfrm>
            <a:off x="9538620" y="5237104"/>
            <a:ext cx="1880316" cy="276999"/>
          </a:xfrm>
          <a:prstGeom prst="rect">
            <a:avLst/>
          </a:prstGeom>
          <a:noFill/>
        </p:spPr>
        <p:txBody>
          <a:bodyPr wrap="square" rtlCol="0">
            <a:spAutoFit/>
          </a:bodyPr>
          <a:lstStyle/>
          <a:p>
            <a:r>
              <a:rPr lang="en-US" altLang="zh-CN" sz="1200" dirty="0" smtClean="0">
                <a:latin typeface="+mn-ea"/>
                <a:ea typeface="+mn-ea"/>
              </a:rPr>
              <a:t>ISP</a:t>
            </a:r>
            <a:r>
              <a:rPr lang="zh-CN" altLang="en-US" sz="1200" dirty="0" smtClean="0">
                <a:latin typeface="+mn-ea"/>
                <a:ea typeface="+mn-ea"/>
              </a:rPr>
              <a:t>商</a:t>
            </a:r>
            <a:r>
              <a:rPr lang="en-US" altLang="zh-CN" sz="1200" dirty="0" smtClean="0">
                <a:latin typeface="+mn-ea"/>
                <a:ea typeface="+mn-ea"/>
              </a:rPr>
              <a:t>DNS</a:t>
            </a:r>
            <a:r>
              <a:rPr lang="zh-CN" altLang="en-US" sz="1200" dirty="0" smtClean="0">
                <a:latin typeface="+mn-ea"/>
                <a:ea typeface="+mn-ea"/>
              </a:rPr>
              <a:t>服务器</a:t>
            </a:r>
            <a:endParaRPr lang="zh-CN" altLang="en-US" sz="1200" dirty="0">
              <a:latin typeface="+mn-ea"/>
              <a:ea typeface="+mn-ea"/>
            </a:endParaRPr>
          </a:p>
        </p:txBody>
      </p:sp>
      <p:sp>
        <p:nvSpPr>
          <p:cNvPr id="192" name="矩形 191"/>
          <p:cNvSpPr/>
          <p:nvPr/>
        </p:nvSpPr>
        <p:spPr>
          <a:xfrm>
            <a:off x="1065415" y="3385501"/>
            <a:ext cx="2116022" cy="8097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latin typeface="+mn-ea"/>
              </a:rPr>
              <a:t>Web</a:t>
            </a:r>
            <a:r>
              <a:rPr lang="zh-CN" altLang="en-US" sz="1200" dirty="0" smtClean="0">
                <a:latin typeface="+mn-ea"/>
              </a:rPr>
              <a:t>浏览器</a:t>
            </a:r>
            <a:endParaRPr lang="en-US" altLang="zh-CN" sz="1200" dirty="0" smtClean="0">
              <a:latin typeface="+mn-ea"/>
            </a:endParaRPr>
          </a:p>
          <a:p>
            <a:pPr algn="ctr"/>
            <a:r>
              <a:rPr lang="en-US" altLang="zh-CN" sz="1200" dirty="0" smtClean="0">
                <a:latin typeface="+mn-ea"/>
              </a:rPr>
              <a:t>URL:www.hcip.edu</a:t>
            </a:r>
            <a:endParaRPr lang="zh-CN" altLang="en-US" sz="1200" dirty="0">
              <a:latin typeface="+mn-ea"/>
            </a:endParaRPr>
          </a:p>
        </p:txBody>
      </p:sp>
      <p:cxnSp>
        <p:nvCxnSpPr>
          <p:cNvPr id="193" name="直接箭头连接符 192"/>
          <p:cNvCxnSpPr/>
          <p:nvPr/>
        </p:nvCxnSpPr>
        <p:spPr>
          <a:xfrm>
            <a:off x="3287612" y="3772918"/>
            <a:ext cx="7681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4" name="直接箭头连接符 193"/>
          <p:cNvCxnSpPr/>
          <p:nvPr/>
        </p:nvCxnSpPr>
        <p:spPr>
          <a:xfrm flipH="1" flipV="1">
            <a:off x="3265415" y="3935337"/>
            <a:ext cx="768138" cy="600"/>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195" name="直接箭头连接符 194"/>
          <p:cNvCxnSpPr/>
          <p:nvPr/>
        </p:nvCxnSpPr>
        <p:spPr>
          <a:xfrm>
            <a:off x="5069678" y="3751592"/>
            <a:ext cx="7681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6" name="直接箭头连接符 195"/>
          <p:cNvCxnSpPr/>
          <p:nvPr/>
        </p:nvCxnSpPr>
        <p:spPr>
          <a:xfrm flipH="1" flipV="1">
            <a:off x="5033733" y="3919328"/>
            <a:ext cx="768138" cy="600"/>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197" name="直接箭头连接符 196"/>
          <p:cNvCxnSpPr/>
          <p:nvPr/>
        </p:nvCxnSpPr>
        <p:spPr>
          <a:xfrm flipH="1" flipV="1">
            <a:off x="4514342" y="4271700"/>
            <a:ext cx="18350" cy="690579"/>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cxnSp>
        <p:nvCxnSpPr>
          <p:cNvPr id="198" name="直接箭头连接符 197"/>
          <p:cNvCxnSpPr/>
          <p:nvPr/>
        </p:nvCxnSpPr>
        <p:spPr>
          <a:xfrm>
            <a:off x="6701790" y="4312486"/>
            <a:ext cx="562563" cy="425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9" name="直接箭头连接符 198"/>
          <p:cNvCxnSpPr/>
          <p:nvPr/>
        </p:nvCxnSpPr>
        <p:spPr>
          <a:xfrm flipH="1" flipV="1">
            <a:off x="6577788" y="4375455"/>
            <a:ext cx="590791" cy="4741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0" name="直接连接符 199"/>
          <p:cNvCxnSpPr/>
          <p:nvPr/>
        </p:nvCxnSpPr>
        <p:spPr>
          <a:xfrm flipV="1">
            <a:off x="6679662" y="3644254"/>
            <a:ext cx="1738648" cy="1906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1" name="直接连接符 200"/>
          <p:cNvCxnSpPr/>
          <p:nvPr/>
        </p:nvCxnSpPr>
        <p:spPr>
          <a:xfrm flipV="1">
            <a:off x="6679662" y="3805867"/>
            <a:ext cx="1738648" cy="25817"/>
          </a:xfrm>
          <a:prstGeom prst="line">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02" name="直接箭头连接符 201"/>
          <p:cNvCxnSpPr/>
          <p:nvPr/>
        </p:nvCxnSpPr>
        <p:spPr>
          <a:xfrm>
            <a:off x="8618387" y="3843103"/>
            <a:ext cx="1280925" cy="610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3" name="直接箭头连接符 202"/>
          <p:cNvCxnSpPr/>
          <p:nvPr/>
        </p:nvCxnSpPr>
        <p:spPr>
          <a:xfrm flipH="1" flipV="1">
            <a:off x="8515644" y="3969075"/>
            <a:ext cx="1220545" cy="578642"/>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04" name="直接箭头连接符 203"/>
          <p:cNvCxnSpPr/>
          <p:nvPr/>
        </p:nvCxnSpPr>
        <p:spPr>
          <a:xfrm flipV="1">
            <a:off x="8580000" y="2683073"/>
            <a:ext cx="510993" cy="8169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 name="直接箭头连接符 204"/>
          <p:cNvCxnSpPr/>
          <p:nvPr/>
        </p:nvCxnSpPr>
        <p:spPr>
          <a:xfrm flipH="1">
            <a:off x="8700630" y="2719505"/>
            <a:ext cx="554940" cy="885051"/>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06" name="直接箭头连接符 205"/>
          <p:cNvCxnSpPr/>
          <p:nvPr/>
        </p:nvCxnSpPr>
        <p:spPr>
          <a:xfrm>
            <a:off x="9527464" y="1901881"/>
            <a:ext cx="9908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直接箭头连接符 206"/>
          <p:cNvCxnSpPr/>
          <p:nvPr/>
        </p:nvCxnSpPr>
        <p:spPr>
          <a:xfrm flipH="1" flipV="1">
            <a:off x="9490532" y="2116112"/>
            <a:ext cx="1000956" cy="11613"/>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08" name="直接箭头连接符 207"/>
          <p:cNvCxnSpPr/>
          <p:nvPr/>
        </p:nvCxnSpPr>
        <p:spPr>
          <a:xfrm>
            <a:off x="8933138" y="3689842"/>
            <a:ext cx="1558350" cy="12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9" name="直接箭头连接符 208"/>
          <p:cNvCxnSpPr/>
          <p:nvPr/>
        </p:nvCxnSpPr>
        <p:spPr>
          <a:xfrm flipH="1" flipV="1">
            <a:off x="8896206" y="3813907"/>
            <a:ext cx="1582572" cy="16648"/>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10" name="直接箭头连接符 209"/>
          <p:cNvCxnSpPr/>
          <p:nvPr/>
        </p:nvCxnSpPr>
        <p:spPr>
          <a:xfrm flipV="1">
            <a:off x="9023681" y="2531356"/>
            <a:ext cx="1198204" cy="9486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1" name="直接箭头连接符 210"/>
          <p:cNvCxnSpPr/>
          <p:nvPr/>
        </p:nvCxnSpPr>
        <p:spPr>
          <a:xfrm flipH="1">
            <a:off x="9086871" y="2693541"/>
            <a:ext cx="1196531" cy="920467"/>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12" name="直接箭头连接符 211"/>
          <p:cNvCxnSpPr/>
          <p:nvPr/>
        </p:nvCxnSpPr>
        <p:spPr>
          <a:xfrm>
            <a:off x="10736375" y="2735234"/>
            <a:ext cx="8158" cy="3848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直接箭头连接符 212"/>
          <p:cNvCxnSpPr/>
          <p:nvPr/>
        </p:nvCxnSpPr>
        <p:spPr>
          <a:xfrm flipH="1" flipV="1">
            <a:off x="10895348" y="2693541"/>
            <a:ext cx="6629" cy="398016"/>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grpSp>
        <p:nvGrpSpPr>
          <p:cNvPr id="214" name="组合 213"/>
          <p:cNvGrpSpPr/>
          <p:nvPr/>
        </p:nvGrpSpPr>
        <p:grpSpPr>
          <a:xfrm>
            <a:off x="8161154" y="1870726"/>
            <a:ext cx="471162" cy="473490"/>
            <a:chOff x="4876276" y="1402534"/>
            <a:chExt cx="889944" cy="889942"/>
          </a:xfrm>
        </p:grpSpPr>
        <p:sp>
          <p:nvSpPr>
            <p:cNvPr id="215" name="椭圆 214"/>
            <p:cNvSpPr/>
            <p:nvPr/>
          </p:nvSpPr>
          <p:spPr>
            <a:xfrm>
              <a:off x="4876276" y="1402534"/>
              <a:ext cx="889944" cy="889942"/>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121948" tIns="60974" rIns="121948" bIns="60974"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200" dirty="0">
                <a:latin typeface="+mn-ea"/>
                <a:ea typeface="+mn-ea"/>
              </a:endParaRPr>
            </a:p>
          </p:txBody>
        </p:sp>
        <p:grpSp>
          <p:nvGrpSpPr>
            <p:cNvPr id="216" name="组合 215"/>
            <p:cNvGrpSpPr/>
            <p:nvPr/>
          </p:nvGrpSpPr>
          <p:grpSpPr>
            <a:xfrm>
              <a:off x="5059803" y="1628684"/>
              <a:ext cx="522890" cy="437642"/>
              <a:chOff x="1924050" y="4306887"/>
              <a:chExt cx="146050" cy="122239"/>
            </a:xfrm>
          </p:grpSpPr>
          <p:sp>
            <p:nvSpPr>
              <p:cNvPr id="217" name="Freeform 154"/>
              <p:cNvSpPr>
                <a:spLocks/>
              </p:cNvSpPr>
              <p:nvPr/>
            </p:nvSpPr>
            <p:spPr bwMode="auto">
              <a:xfrm>
                <a:off x="1924050" y="4306887"/>
                <a:ext cx="130175" cy="80963"/>
              </a:xfrm>
              <a:custGeom>
                <a:avLst/>
                <a:gdLst/>
                <a:ahLst/>
                <a:cxnLst>
                  <a:cxn ang="0">
                    <a:pos x="82" y="22"/>
                  </a:cxn>
                  <a:cxn ang="0">
                    <a:pos x="82" y="12"/>
                  </a:cxn>
                  <a:cxn ang="0">
                    <a:pos x="82" y="12"/>
                  </a:cxn>
                  <a:cxn ang="0">
                    <a:pos x="81" y="11"/>
                  </a:cxn>
                  <a:cxn ang="0">
                    <a:pos x="80" y="10"/>
                  </a:cxn>
                  <a:cxn ang="0">
                    <a:pos x="36" y="10"/>
                  </a:cxn>
                  <a:cxn ang="0">
                    <a:pos x="36" y="10"/>
                  </a:cxn>
                  <a:cxn ang="0">
                    <a:pos x="35" y="8"/>
                  </a:cxn>
                  <a:cxn ang="0">
                    <a:pos x="34" y="7"/>
                  </a:cxn>
                  <a:cxn ang="0">
                    <a:pos x="31" y="2"/>
                  </a:cxn>
                  <a:cxn ang="0">
                    <a:pos x="31" y="2"/>
                  </a:cxn>
                  <a:cxn ang="0">
                    <a:pos x="31" y="1"/>
                  </a:cxn>
                  <a:cxn ang="0">
                    <a:pos x="29" y="0"/>
                  </a:cxn>
                  <a:cxn ang="0">
                    <a:pos x="6" y="0"/>
                  </a:cxn>
                  <a:cxn ang="0">
                    <a:pos x="6" y="0"/>
                  </a:cxn>
                  <a:cxn ang="0">
                    <a:pos x="4" y="1"/>
                  </a:cxn>
                  <a:cxn ang="0">
                    <a:pos x="2" y="2"/>
                  </a:cxn>
                  <a:cxn ang="0">
                    <a:pos x="2" y="2"/>
                  </a:cxn>
                  <a:cxn ang="0">
                    <a:pos x="0" y="13"/>
                  </a:cxn>
                  <a:cxn ang="0">
                    <a:pos x="0" y="22"/>
                  </a:cxn>
                  <a:cxn ang="0">
                    <a:pos x="0" y="51"/>
                  </a:cxn>
                </a:cxnLst>
                <a:rect l="0" t="0" r="r" b="b"/>
                <a:pathLst>
                  <a:path w="82" h="51">
                    <a:moveTo>
                      <a:pt x="82" y="22"/>
                    </a:moveTo>
                    <a:lnTo>
                      <a:pt x="82" y="12"/>
                    </a:lnTo>
                    <a:lnTo>
                      <a:pt x="82" y="12"/>
                    </a:lnTo>
                    <a:lnTo>
                      <a:pt x="81" y="11"/>
                    </a:lnTo>
                    <a:lnTo>
                      <a:pt x="80" y="10"/>
                    </a:lnTo>
                    <a:lnTo>
                      <a:pt x="36" y="10"/>
                    </a:lnTo>
                    <a:lnTo>
                      <a:pt x="36" y="10"/>
                    </a:lnTo>
                    <a:lnTo>
                      <a:pt x="35" y="8"/>
                    </a:lnTo>
                    <a:lnTo>
                      <a:pt x="34" y="7"/>
                    </a:lnTo>
                    <a:lnTo>
                      <a:pt x="31" y="2"/>
                    </a:lnTo>
                    <a:lnTo>
                      <a:pt x="31" y="2"/>
                    </a:lnTo>
                    <a:lnTo>
                      <a:pt x="31" y="1"/>
                    </a:lnTo>
                    <a:lnTo>
                      <a:pt x="29" y="0"/>
                    </a:lnTo>
                    <a:lnTo>
                      <a:pt x="6" y="0"/>
                    </a:lnTo>
                    <a:lnTo>
                      <a:pt x="6" y="0"/>
                    </a:lnTo>
                    <a:lnTo>
                      <a:pt x="4" y="1"/>
                    </a:lnTo>
                    <a:lnTo>
                      <a:pt x="2" y="2"/>
                    </a:lnTo>
                    <a:lnTo>
                      <a:pt x="2" y="2"/>
                    </a:lnTo>
                    <a:lnTo>
                      <a:pt x="0" y="13"/>
                    </a:lnTo>
                    <a:lnTo>
                      <a:pt x="0" y="22"/>
                    </a:lnTo>
                    <a:lnTo>
                      <a:pt x="0" y="51"/>
                    </a:lnTo>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218" name="Freeform 155"/>
              <p:cNvSpPr>
                <a:spLocks/>
              </p:cNvSpPr>
              <p:nvPr/>
            </p:nvSpPr>
            <p:spPr bwMode="auto">
              <a:xfrm>
                <a:off x="1924050" y="4352926"/>
                <a:ext cx="146050" cy="76200"/>
              </a:xfrm>
              <a:custGeom>
                <a:avLst/>
                <a:gdLst/>
                <a:ahLst/>
                <a:cxnLst>
                  <a:cxn ang="0">
                    <a:pos x="81" y="46"/>
                  </a:cxn>
                  <a:cxn ang="0">
                    <a:pos x="81" y="46"/>
                  </a:cxn>
                  <a:cxn ang="0">
                    <a:pos x="80" y="47"/>
                  </a:cxn>
                  <a:cxn ang="0">
                    <a:pos x="79" y="48"/>
                  </a:cxn>
                  <a:cxn ang="0">
                    <a:pos x="2" y="48"/>
                  </a:cxn>
                  <a:cxn ang="0">
                    <a:pos x="2" y="48"/>
                  </a:cxn>
                  <a:cxn ang="0">
                    <a:pos x="1" y="47"/>
                  </a:cxn>
                  <a:cxn ang="0">
                    <a:pos x="0" y="46"/>
                  </a:cxn>
                  <a:cxn ang="0">
                    <a:pos x="0" y="46"/>
                  </a:cxn>
                  <a:cxn ang="0">
                    <a:pos x="11" y="2"/>
                  </a:cxn>
                  <a:cxn ang="0">
                    <a:pos x="11" y="2"/>
                  </a:cxn>
                  <a:cxn ang="0">
                    <a:pos x="12" y="1"/>
                  </a:cxn>
                  <a:cxn ang="0">
                    <a:pos x="13" y="0"/>
                  </a:cxn>
                  <a:cxn ang="0">
                    <a:pos x="89" y="0"/>
                  </a:cxn>
                  <a:cxn ang="0">
                    <a:pos x="89" y="0"/>
                  </a:cxn>
                  <a:cxn ang="0">
                    <a:pos x="91" y="1"/>
                  </a:cxn>
                  <a:cxn ang="0">
                    <a:pos x="92" y="2"/>
                  </a:cxn>
                  <a:cxn ang="0">
                    <a:pos x="92" y="2"/>
                  </a:cxn>
                  <a:cxn ang="0">
                    <a:pos x="92" y="2"/>
                  </a:cxn>
                  <a:cxn ang="0">
                    <a:pos x="87" y="25"/>
                  </a:cxn>
                  <a:cxn ang="0">
                    <a:pos x="81" y="46"/>
                  </a:cxn>
                  <a:cxn ang="0">
                    <a:pos x="81" y="46"/>
                  </a:cxn>
                </a:cxnLst>
                <a:rect l="0" t="0" r="r" b="b"/>
                <a:pathLst>
                  <a:path w="92" h="48">
                    <a:moveTo>
                      <a:pt x="81" y="46"/>
                    </a:moveTo>
                    <a:lnTo>
                      <a:pt x="81" y="46"/>
                    </a:lnTo>
                    <a:lnTo>
                      <a:pt x="80" y="47"/>
                    </a:lnTo>
                    <a:lnTo>
                      <a:pt x="79" y="48"/>
                    </a:lnTo>
                    <a:lnTo>
                      <a:pt x="2" y="48"/>
                    </a:lnTo>
                    <a:lnTo>
                      <a:pt x="2" y="48"/>
                    </a:lnTo>
                    <a:lnTo>
                      <a:pt x="1" y="47"/>
                    </a:lnTo>
                    <a:lnTo>
                      <a:pt x="0" y="46"/>
                    </a:lnTo>
                    <a:lnTo>
                      <a:pt x="0" y="46"/>
                    </a:lnTo>
                    <a:lnTo>
                      <a:pt x="11" y="2"/>
                    </a:lnTo>
                    <a:lnTo>
                      <a:pt x="11" y="2"/>
                    </a:lnTo>
                    <a:lnTo>
                      <a:pt x="12" y="1"/>
                    </a:lnTo>
                    <a:lnTo>
                      <a:pt x="13" y="0"/>
                    </a:lnTo>
                    <a:lnTo>
                      <a:pt x="89" y="0"/>
                    </a:lnTo>
                    <a:lnTo>
                      <a:pt x="89" y="0"/>
                    </a:lnTo>
                    <a:lnTo>
                      <a:pt x="91" y="1"/>
                    </a:lnTo>
                    <a:lnTo>
                      <a:pt x="92" y="2"/>
                    </a:lnTo>
                    <a:lnTo>
                      <a:pt x="92" y="2"/>
                    </a:lnTo>
                    <a:lnTo>
                      <a:pt x="92" y="2"/>
                    </a:lnTo>
                    <a:lnTo>
                      <a:pt x="87" y="25"/>
                    </a:lnTo>
                    <a:lnTo>
                      <a:pt x="81" y="46"/>
                    </a:lnTo>
                    <a:lnTo>
                      <a:pt x="81" y="46"/>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grpSp>
      </p:grpSp>
      <p:sp>
        <p:nvSpPr>
          <p:cNvPr id="219" name="文本框 218"/>
          <p:cNvSpPr txBox="1"/>
          <p:nvPr/>
        </p:nvSpPr>
        <p:spPr>
          <a:xfrm>
            <a:off x="8098745" y="2364827"/>
            <a:ext cx="1171747" cy="276999"/>
          </a:xfrm>
          <a:prstGeom prst="rect">
            <a:avLst/>
          </a:prstGeom>
          <a:noFill/>
        </p:spPr>
        <p:txBody>
          <a:bodyPr wrap="square" rtlCol="0">
            <a:spAutoFit/>
          </a:bodyPr>
          <a:lstStyle/>
          <a:p>
            <a:r>
              <a:rPr lang="zh-CN" altLang="en-US" sz="1200" dirty="0" smtClean="0">
                <a:latin typeface="+mn-ea"/>
                <a:ea typeface="+mn-ea"/>
              </a:rPr>
              <a:t>根提示</a:t>
            </a:r>
            <a:endParaRPr lang="zh-CN" altLang="en-US" sz="1200" dirty="0">
              <a:latin typeface="+mn-ea"/>
              <a:ea typeface="+mn-ea"/>
            </a:endParaRPr>
          </a:p>
        </p:txBody>
      </p:sp>
      <p:grpSp>
        <p:nvGrpSpPr>
          <p:cNvPr id="220" name="组合 219"/>
          <p:cNvGrpSpPr/>
          <p:nvPr/>
        </p:nvGrpSpPr>
        <p:grpSpPr>
          <a:xfrm>
            <a:off x="8355491" y="4597297"/>
            <a:ext cx="449017" cy="412237"/>
            <a:chOff x="4876276" y="1402534"/>
            <a:chExt cx="889944" cy="889942"/>
          </a:xfrm>
        </p:grpSpPr>
        <p:sp>
          <p:nvSpPr>
            <p:cNvPr id="221" name="椭圆 220"/>
            <p:cNvSpPr/>
            <p:nvPr/>
          </p:nvSpPr>
          <p:spPr>
            <a:xfrm>
              <a:off x="4876276" y="1402534"/>
              <a:ext cx="889944" cy="889942"/>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121948" tIns="60974" rIns="121948" bIns="60974"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200" dirty="0">
                <a:latin typeface="+mn-ea"/>
                <a:ea typeface="+mn-ea"/>
              </a:endParaRPr>
            </a:p>
          </p:txBody>
        </p:sp>
        <p:grpSp>
          <p:nvGrpSpPr>
            <p:cNvPr id="222" name="组合 221"/>
            <p:cNvGrpSpPr/>
            <p:nvPr/>
          </p:nvGrpSpPr>
          <p:grpSpPr>
            <a:xfrm>
              <a:off x="5059803" y="1628684"/>
              <a:ext cx="522890" cy="437642"/>
              <a:chOff x="1924050" y="4306887"/>
              <a:chExt cx="146050" cy="122239"/>
            </a:xfrm>
          </p:grpSpPr>
          <p:sp>
            <p:nvSpPr>
              <p:cNvPr id="223" name="Freeform 154"/>
              <p:cNvSpPr>
                <a:spLocks/>
              </p:cNvSpPr>
              <p:nvPr/>
            </p:nvSpPr>
            <p:spPr bwMode="auto">
              <a:xfrm>
                <a:off x="1924050" y="4306887"/>
                <a:ext cx="130175" cy="80963"/>
              </a:xfrm>
              <a:custGeom>
                <a:avLst/>
                <a:gdLst/>
                <a:ahLst/>
                <a:cxnLst>
                  <a:cxn ang="0">
                    <a:pos x="82" y="22"/>
                  </a:cxn>
                  <a:cxn ang="0">
                    <a:pos x="82" y="12"/>
                  </a:cxn>
                  <a:cxn ang="0">
                    <a:pos x="82" y="12"/>
                  </a:cxn>
                  <a:cxn ang="0">
                    <a:pos x="81" y="11"/>
                  </a:cxn>
                  <a:cxn ang="0">
                    <a:pos x="80" y="10"/>
                  </a:cxn>
                  <a:cxn ang="0">
                    <a:pos x="36" y="10"/>
                  </a:cxn>
                  <a:cxn ang="0">
                    <a:pos x="36" y="10"/>
                  </a:cxn>
                  <a:cxn ang="0">
                    <a:pos x="35" y="8"/>
                  </a:cxn>
                  <a:cxn ang="0">
                    <a:pos x="34" y="7"/>
                  </a:cxn>
                  <a:cxn ang="0">
                    <a:pos x="31" y="2"/>
                  </a:cxn>
                  <a:cxn ang="0">
                    <a:pos x="31" y="2"/>
                  </a:cxn>
                  <a:cxn ang="0">
                    <a:pos x="31" y="1"/>
                  </a:cxn>
                  <a:cxn ang="0">
                    <a:pos x="29" y="0"/>
                  </a:cxn>
                  <a:cxn ang="0">
                    <a:pos x="6" y="0"/>
                  </a:cxn>
                  <a:cxn ang="0">
                    <a:pos x="6" y="0"/>
                  </a:cxn>
                  <a:cxn ang="0">
                    <a:pos x="4" y="1"/>
                  </a:cxn>
                  <a:cxn ang="0">
                    <a:pos x="2" y="2"/>
                  </a:cxn>
                  <a:cxn ang="0">
                    <a:pos x="2" y="2"/>
                  </a:cxn>
                  <a:cxn ang="0">
                    <a:pos x="0" y="13"/>
                  </a:cxn>
                  <a:cxn ang="0">
                    <a:pos x="0" y="22"/>
                  </a:cxn>
                  <a:cxn ang="0">
                    <a:pos x="0" y="51"/>
                  </a:cxn>
                </a:cxnLst>
                <a:rect l="0" t="0" r="r" b="b"/>
                <a:pathLst>
                  <a:path w="82" h="51">
                    <a:moveTo>
                      <a:pt x="82" y="22"/>
                    </a:moveTo>
                    <a:lnTo>
                      <a:pt x="82" y="12"/>
                    </a:lnTo>
                    <a:lnTo>
                      <a:pt x="82" y="12"/>
                    </a:lnTo>
                    <a:lnTo>
                      <a:pt x="81" y="11"/>
                    </a:lnTo>
                    <a:lnTo>
                      <a:pt x="80" y="10"/>
                    </a:lnTo>
                    <a:lnTo>
                      <a:pt x="36" y="10"/>
                    </a:lnTo>
                    <a:lnTo>
                      <a:pt x="36" y="10"/>
                    </a:lnTo>
                    <a:lnTo>
                      <a:pt x="35" y="8"/>
                    </a:lnTo>
                    <a:lnTo>
                      <a:pt x="34" y="7"/>
                    </a:lnTo>
                    <a:lnTo>
                      <a:pt x="31" y="2"/>
                    </a:lnTo>
                    <a:lnTo>
                      <a:pt x="31" y="2"/>
                    </a:lnTo>
                    <a:lnTo>
                      <a:pt x="31" y="1"/>
                    </a:lnTo>
                    <a:lnTo>
                      <a:pt x="29" y="0"/>
                    </a:lnTo>
                    <a:lnTo>
                      <a:pt x="6" y="0"/>
                    </a:lnTo>
                    <a:lnTo>
                      <a:pt x="6" y="0"/>
                    </a:lnTo>
                    <a:lnTo>
                      <a:pt x="4" y="1"/>
                    </a:lnTo>
                    <a:lnTo>
                      <a:pt x="2" y="2"/>
                    </a:lnTo>
                    <a:lnTo>
                      <a:pt x="2" y="2"/>
                    </a:lnTo>
                    <a:lnTo>
                      <a:pt x="0" y="13"/>
                    </a:lnTo>
                    <a:lnTo>
                      <a:pt x="0" y="22"/>
                    </a:lnTo>
                    <a:lnTo>
                      <a:pt x="0" y="51"/>
                    </a:lnTo>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224" name="Freeform 155"/>
              <p:cNvSpPr>
                <a:spLocks/>
              </p:cNvSpPr>
              <p:nvPr/>
            </p:nvSpPr>
            <p:spPr bwMode="auto">
              <a:xfrm>
                <a:off x="1924050" y="4352926"/>
                <a:ext cx="146050" cy="76200"/>
              </a:xfrm>
              <a:custGeom>
                <a:avLst/>
                <a:gdLst/>
                <a:ahLst/>
                <a:cxnLst>
                  <a:cxn ang="0">
                    <a:pos x="81" y="46"/>
                  </a:cxn>
                  <a:cxn ang="0">
                    <a:pos x="81" y="46"/>
                  </a:cxn>
                  <a:cxn ang="0">
                    <a:pos x="80" y="47"/>
                  </a:cxn>
                  <a:cxn ang="0">
                    <a:pos x="79" y="48"/>
                  </a:cxn>
                  <a:cxn ang="0">
                    <a:pos x="2" y="48"/>
                  </a:cxn>
                  <a:cxn ang="0">
                    <a:pos x="2" y="48"/>
                  </a:cxn>
                  <a:cxn ang="0">
                    <a:pos x="1" y="47"/>
                  </a:cxn>
                  <a:cxn ang="0">
                    <a:pos x="0" y="46"/>
                  </a:cxn>
                  <a:cxn ang="0">
                    <a:pos x="0" y="46"/>
                  </a:cxn>
                  <a:cxn ang="0">
                    <a:pos x="11" y="2"/>
                  </a:cxn>
                  <a:cxn ang="0">
                    <a:pos x="11" y="2"/>
                  </a:cxn>
                  <a:cxn ang="0">
                    <a:pos x="12" y="1"/>
                  </a:cxn>
                  <a:cxn ang="0">
                    <a:pos x="13" y="0"/>
                  </a:cxn>
                  <a:cxn ang="0">
                    <a:pos x="89" y="0"/>
                  </a:cxn>
                  <a:cxn ang="0">
                    <a:pos x="89" y="0"/>
                  </a:cxn>
                  <a:cxn ang="0">
                    <a:pos x="91" y="1"/>
                  </a:cxn>
                  <a:cxn ang="0">
                    <a:pos x="92" y="2"/>
                  </a:cxn>
                  <a:cxn ang="0">
                    <a:pos x="92" y="2"/>
                  </a:cxn>
                  <a:cxn ang="0">
                    <a:pos x="92" y="2"/>
                  </a:cxn>
                  <a:cxn ang="0">
                    <a:pos x="87" y="25"/>
                  </a:cxn>
                  <a:cxn ang="0">
                    <a:pos x="81" y="46"/>
                  </a:cxn>
                  <a:cxn ang="0">
                    <a:pos x="81" y="46"/>
                  </a:cxn>
                </a:cxnLst>
                <a:rect l="0" t="0" r="r" b="b"/>
                <a:pathLst>
                  <a:path w="92" h="48">
                    <a:moveTo>
                      <a:pt x="81" y="46"/>
                    </a:moveTo>
                    <a:lnTo>
                      <a:pt x="81" y="46"/>
                    </a:lnTo>
                    <a:lnTo>
                      <a:pt x="80" y="47"/>
                    </a:lnTo>
                    <a:lnTo>
                      <a:pt x="79" y="48"/>
                    </a:lnTo>
                    <a:lnTo>
                      <a:pt x="2" y="48"/>
                    </a:lnTo>
                    <a:lnTo>
                      <a:pt x="2" y="48"/>
                    </a:lnTo>
                    <a:lnTo>
                      <a:pt x="1" y="47"/>
                    </a:lnTo>
                    <a:lnTo>
                      <a:pt x="0" y="46"/>
                    </a:lnTo>
                    <a:lnTo>
                      <a:pt x="0" y="46"/>
                    </a:lnTo>
                    <a:lnTo>
                      <a:pt x="11" y="2"/>
                    </a:lnTo>
                    <a:lnTo>
                      <a:pt x="11" y="2"/>
                    </a:lnTo>
                    <a:lnTo>
                      <a:pt x="12" y="1"/>
                    </a:lnTo>
                    <a:lnTo>
                      <a:pt x="13" y="0"/>
                    </a:lnTo>
                    <a:lnTo>
                      <a:pt x="89" y="0"/>
                    </a:lnTo>
                    <a:lnTo>
                      <a:pt x="89" y="0"/>
                    </a:lnTo>
                    <a:lnTo>
                      <a:pt x="91" y="1"/>
                    </a:lnTo>
                    <a:lnTo>
                      <a:pt x="92" y="2"/>
                    </a:lnTo>
                    <a:lnTo>
                      <a:pt x="92" y="2"/>
                    </a:lnTo>
                    <a:lnTo>
                      <a:pt x="92" y="2"/>
                    </a:lnTo>
                    <a:lnTo>
                      <a:pt x="87" y="25"/>
                    </a:lnTo>
                    <a:lnTo>
                      <a:pt x="81" y="46"/>
                    </a:lnTo>
                    <a:lnTo>
                      <a:pt x="81" y="46"/>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grpSp>
      </p:grpSp>
      <p:sp>
        <p:nvSpPr>
          <p:cNvPr id="225" name="文本框 224"/>
          <p:cNvSpPr txBox="1"/>
          <p:nvPr/>
        </p:nvSpPr>
        <p:spPr>
          <a:xfrm>
            <a:off x="8218634" y="5072599"/>
            <a:ext cx="1171747" cy="276999"/>
          </a:xfrm>
          <a:prstGeom prst="rect">
            <a:avLst/>
          </a:prstGeom>
          <a:noFill/>
        </p:spPr>
        <p:txBody>
          <a:bodyPr wrap="square" rtlCol="0">
            <a:spAutoFit/>
          </a:bodyPr>
          <a:lstStyle/>
          <a:p>
            <a:r>
              <a:rPr lang="en-US" altLang="zh-CN" sz="1200" dirty="0" smtClean="0">
                <a:latin typeface="+mn-ea"/>
                <a:ea typeface="+mn-ea"/>
              </a:rPr>
              <a:t>DNS</a:t>
            </a:r>
            <a:r>
              <a:rPr lang="zh-CN" altLang="en-US" sz="1200" dirty="0" smtClean="0">
                <a:latin typeface="+mn-ea"/>
                <a:ea typeface="+mn-ea"/>
              </a:rPr>
              <a:t>转发</a:t>
            </a:r>
            <a:endParaRPr lang="zh-CN" altLang="en-US" sz="1200" dirty="0">
              <a:latin typeface="+mn-ea"/>
              <a:ea typeface="+mn-ea"/>
            </a:endParaRPr>
          </a:p>
        </p:txBody>
      </p:sp>
      <p:cxnSp>
        <p:nvCxnSpPr>
          <p:cNvPr id="226" name="直接箭头连接符 225"/>
          <p:cNvCxnSpPr>
            <a:stCxn id="221" idx="7"/>
          </p:cNvCxnSpPr>
          <p:nvPr/>
        </p:nvCxnSpPr>
        <p:spPr>
          <a:xfrm flipV="1">
            <a:off x="8738751" y="4283540"/>
            <a:ext cx="239349" cy="374128"/>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cxnSp>
        <p:nvCxnSpPr>
          <p:cNvPr id="227" name="直接箭头连接符 226"/>
          <p:cNvCxnSpPr/>
          <p:nvPr/>
        </p:nvCxnSpPr>
        <p:spPr>
          <a:xfrm>
            <a:off x="8612285" y="2549068"/>
            <a:ext cx="307220" cy="313184"/>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sp>
        <p:nvSpPr>
          <p:cNvPr id="228" name="Freeform 33"/>
          <p:cNvSpPr>
            <a:spLocks noEditPoints="1"/>
          </p:cNvSpPr>
          <p:nvPr/>
        </p:nvSpPr>
        <p:spPr bwMode="auto">
          <a:xfrm>
            <a:off x="7238994" y="1877367"/>
            <a:ext cx="526464" cy="485510"/>
          </a:xfrm>
          <a:custGeom>
            <a:avLst/>
            <a:gdLst>
              <a:gd name="T0" fmla="*/ 134 w 152"/>
              <a:gd name="T1" fmla="*/ 18 h 176"/>
              <a:gd name="T2" fmla="*/ 142 w 152"/>
              <a:gd name="T3" fmla="*/ 22 h 176"/>
              <a:gd name="T4" fmla="*/ 148 w 152"/>
              <a:gd name="T5" fmla="*/ 150 h 176"/>
              <a:gd name="T6" fmla="*/ 134 w 152"/>
              <a:gd name="T7" fmla="*/ 154 h 176"/>
              <a:gd name="T8" fmla="*/ 142 w 152"/>
              <a:gd name="T9" fmla="*/ 158 h 176"/>
              <a:gd name="T10" fmla="*/ 152 w 152"/>
              <a:gd name="T11" fmla="*/ 27 h 176"/>
              <a:gd name="T12" fmla="*/ 140 w 152"/>
              <a:gd name="T13" fmla="*/ 50 h 176"/>
              <a:gd name="T14" fmla="*/ 134 w 152"/>
              <a:gd name="T15" fmla="*/ 48 h 176"/>
              <a:gd name="T16" fmla="*/ 138 w 152"/>
              <a:gd name="T17" fmla="*/ 52 h 176"/>
              <a:gd name="T18" fmla="*/ 56 w 152"/>
              <a:gd name="T19" fmla="*/ 112 h 176"/>
              <a:gd name="T20" fmla="*/ 56 w 152"/>
              <a:gd name="T21" fmla="*/ 144 h 176"/>
              <a:gd name="T22" fmla="*/ 56 w 152"/>
              <a:gd name="T23" fmla="*/ 112 h 176"/>
              <a:gd name="T24" fmla="*/ 45 w 152"/>
              <a:gd name="T25" fmla="*/ 128 h 176"/>
              <a:gd name="T26" fmla="*/ 68 w 152"/>
              <a:gd name="T27" fmla="*/ 128 h 176"/>
              <a:gd name="T28" fmla="*/ 82 w 152"/>
              <a:gd name="T29" fmla="*/ 36 h 176"/>
              <a:gd name="T30" fmla="*/ 28 w 152"/>
              <a:gd name="T31" fmla="*/ 38 h 176"/>
              <a:gd name="T32" fmla="*/ 82 w 152"/>
              <a:gd name="T33" fmla="*/ 40 h 176"/>
              <a:gd name="T34" fmla="*/ 82 w 152"/>
              <a:gd name="T35" fmla="*/ 36 h 176"/>
              <a:gd name="T36" fmla="*/ 12 w 152"/>
              <a:gd name="T37" fmla="*/ 0 h 176"/>
              <a:gd name="T38" fmla="*/ 0 w 152"/>
              <a:gd name="T39" fmla="*/ 164 h 176"/>
              <a:gd name="T40" fmla="*/ 100 w 152"/>
              <a:gd name="T41" fmla="*/ 176 h 176"/>
              <a:gd name="T42" fmla="*/ 112 w 152"/>
              <a:gd name="T43" fmla="*/ 12 h 176"/>
              <a:gd name="T44" fmla="*/ 104 w 152"/>
              <a:gd name="T45" fmla="*/ 164 h 176"/>
              <a:gd name="T46" fmla="*/ 12 w 152"/>
              <a:gd name="T47" fmla="*/ 168 h 176"/>
              <a:gd name="T48" fmla="*/ 8 w 152"/>
              <a:gd name="T49" fmla="*/ 12 h 176"/>
              <a:gd name="T50" fmla="*/ 100 w 152"/>
              <a:gd name="T51" fmla="*/ 8 h 176"/>
              <a:gd name="T52" fmla="*/ 104 w 152"/>
              <a:gd name="T53" fmla="*/ 164 h 176"/>
              <a:gd name="T54" fmla="*/ 118 w 152"/>
              <a:gd name="T55" fmla="*/ 44 h 176"/>
              <a:gd name="T56" fmla="*/ 114 w 152"/>
              <a:gd name="T57" fmla="*/ 48 h 176"/>
              <a:gd name="T58" fmla="*/ 120 w 152"/>
              <a:gd name="T59" fmla="*/ 46 h 176"/>
              <a:gd name="T60" fmla="*/ 114 w 152"/>
              <a:gd name="T61" fmla="*/ 10 h 176"/>
              <a:gd name="T62" fmla="*/ 122 w 152"/>
              <a:gd name="T63" fmla="*/ 14 h 176"/>
              <a:gd name="T64" fmla="*/ 128 w 152"/>
              <a:gd name="T65" fmla="*/ 157 h 176"/>
              <a:gd name="T66" fmla="*/ 114 w 152"/>
              <a:gd name="T67" fmla="*/ 162 h 176"/>
              <a:gd name="T68" fmla="*/ 122 w 152"/>
              <a:gd name="T69" fmla="*/ 166 h 176"/>
              <a:gd name="T70" fmla="*/ 132 w 152"/>
              <a:gd name="T71"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2" h="176">
                <a:moveTo>
                  <a:pt x="142" y="18"/>
                </a:moveTo>
                <a:cubicBezTo>
                  <a:pt x="134" y="18"/>
                  <a:pt x="134" y="18"/>
                  <a:pt x="134" y="18"/>
                </a:cubicBezTo>
                <a:cubicBezTo>
                  <a:pt x="134" y="22"/>
                  <a:pt x="134" y="22"/>
                  <a:pt x="134" y="22"/>
                </a:cubicBezTo>
                <a:cubicBezTo>
                  <a:pt x="142" y="22"/>
                  <a:pt x="142" y="22"/>
                  <a:pt x="142" y="22"/>
                </a:cubicBezTo>
                <a:cubicBezTo>
                  <a:pt x="146" y="22"/>
                  <a:pt x="148" y="24"/>
                  <a:pt x="148" y="27"/>
                </a:cubicBezTo>
                <a:cubicBezTo>
                  <a:pt x="148" y="150"/>
                  <a:pt x="148" y="150"/>
                  <a:pt x="148" y="150"/>
                </a:cubicBezTo>
                <a:cubicBezTo>
                  <a:pt x="148" y="153"/>
                  <a:pt x="146" y="154"/>
                  <a:pt x="142" y="154"/>
                </a:cubicBezTo>
                <a:cubicBezTo>
                  <a:pt x="134" y="154"/>
                  <a:pt x="134" y="154"/>
                  <a:pt x="134" y="154"/>
                </a:cubicBezTo>
                <a:cubicBezTo>
                  <a:pt x="134" y="158"/>
                  <a:pt x="134" y="158"/>
                  <a:pt x="134" y="158"/>
                </a:cubicBezTo>
                <a:cubicBezTo>
                  <a:pt x="142" y="158"/>
                  <a:pt x="142" y="158"/>
                  <a:pt x="142" y="158"/>
                </a:cubicBezTo>
                <a:cubicBezTo>
                  <a:pt x="148" y="158"/>
                  <a:pt x="152" y="155"/>
                  <a:pt x="152" y="150"/>
                </a:cubicBezTo>
                <a:cubicBezTo>
                  <a:pt x="152" y="27"/>
                  <a:pt x="152" y="27"/>
                  <a:pt x="152" y="27"/>
                </a:cubicBezTo>
                <a:cubicBezTo>
                  <a:pt x="152" y="22"/>
                  <a:pt x="148" y="18"/>
                  <a:pt x="142" y="18"/>
                </a:cubicBezTo>
                <a:close/>
                <a:moveTo>
                  <a:pt x="140" y="50"/>
                </a:moveTo>
                <a:cubicBezTo>
                  <a:pt x="140" y="49"/>
                  <a:pt x="140" y="48"/>
                  <a:pt x="138" y="48"/>
                </a:cubicBezTo>
                <a:cubicBezTo>
                  <a:pt x="134" y="48"/>
                  <a:pt x="134" y="48"/>
                  <a:pt x="134" y="48"/>
                </a:cubicBezTo>
                <a:cubicBezTo>
                  <a:pt x="134" y="52"/>
                  <a:pt x="134" y="52"/>
                  <a:pt x="134" y="52"/>
                </a:cubicBezTo>
                <a:cubicBezTo>
                  <a:pt x="138" y="52"/>
                  <a:pt x="138" y="52"/>
                  <a:pt x="138" y="52"/>
                </a:cubicBezTo>
                <a:cubicBezTo>
                  <a:pt x="140" y="52"/>
                  <a:pt x="140" y="52"/>
                  <a:pt x="140" y="50"/>
                </a:cubicBezTo>
                <a:close/>
                <a:moveTo>
                  <a:pt x="56" y="112"/>
                </a:moveTo>
                <a:cubicBezTo>
                  <a:pt x="48" y="112"/>
                  <a:pt x="40" y="120"/>
                  <a:pt x="40" y="128"/>
                </a:cubicBezTo>
                <a:cubicBezTo>
                  <a:pt x="40" y="137"/>
                  <a:pt x="48" y="144"/>
                  <a:pt x="56" y="144"/>
                </a:cubicBezTo>
                <a:cubicBezTo>
                  <a:pt x="65" y="144"/>
                  <a:pt x="72" y="137"/>
                  <a:pt x="72" y="128"/>
                </a:cubicBezTo>
                <a:cubicBezTo>
                  <a:pt x="72" y="120"/>
                  <a:pt x="65" y="112"/>
                  <a:pt x="56" y="112"/>
                </a:cubicBezTo>
                <a:close/>
                <a:moveTo>
                  <a:pt x="56" y="140"/>
                </a:moveTo>
                <a:cubicBezTo>
                  <a:pt x="50" y="140"/>
                  <a:pt x="45" y="135"/>
                  <a:pt x="45" y="128"/>
                </a:cubicBezTo>
                <a:cubicBezTo>
                  <a:pt x="45" y="122"/>
                  <a:pt x="50" y="117"/>
                  <a:pt x="56" y="117"/>
                </a:cubicBezTo>
                <a:cubicBezTo>
                  <a:pt x="63" y="117"/>
                  <a:pt x="68" y="122"/>
                  <a:pt x="68" y="128"/>
                </a:cubicBezTo>
                <a:cubicBezTo>
                  <a:pt x="68" y="135"/>
                  <a:pt x="63" y="140"/>
                  <a:pt x="56" y="140"/>
                </a:cubicBezTo>
                <a:close/>
                <a:moveTo>
                  <a:pt x="82" y="36"/>
                </a:moveTo>
                <a:cubicBezTo>
                  <a:pt x="30" y="36"/>
                  <a:pt x="30" y="36"/>
                  <a:pt x="30" y="36"/>
                </a:cubicBezTo>
                <a:cubicBezTo>
                  <a:pt x="29" y="36"/>
                  <a:pt x="28" y="37"/>
                  <a:pt x="28" y="38"/>
                </a:cubicBezTo>
                <a:cubicBezTo>
                  <a:pt x="28" y="40"/>
                  <a:pt x="29" y="40"/>
                  <a:pt x="30" y="40"/>
                </a:cubicBezTo>
                <a:cubicBezTo>
                  <a:pt x="82" y="40"/>
                  <a:pt x="82" y="40"/>
                  <a:pt x="82" y="40"/>
                </a:cubicBezTo>
                <a:cubicBezTo>
                  <a:pt x="83" y="40"/>
                  <a:pt x="84" y="40"/>
                  <a:pt x="84" y="38"/>
                </a:cubicBezTo>
                <a:cubicBezTo>
                  <a:pt x="84" y="37"/>
                  <a:pt x="83" y="36"/>
                  <a:pt x="82" y="36"/>
                </a:cubicBezTo>
                <a:close/>
                <a:moveTo>
                  <a:pt x="100" y="0"/>
                </a:moveTo>
                <a:cubicBezTo>
                  <a:pt x="12" y="0"/>
                  <a:pt x="12" y="0"/>
                  <a:pt x="12" y="0"/>
                </a:cubicBezTo>
                <a:cubicBezTo>
                  <a:pt x="6" y="0"/>
                  <a:pt x="0" y="6"/>
                  <a:pt x="0" y="12"/>
                </a:cubicBezTo>
                <a:cubicBezTo>
                  <a:pt x="0" y="164"/>
                  <a:pt x="0" y="164"/>
                  <a:pt x="0" y="164"/>
                </a:cubicBezTo>
                <a:cubicBezTo>
                  <a:pt x="0" y="171"/>
                  <a:pt x="6" y="176"/>
                  <a:pt x="12" y="176"/>
                </a:cubicBezTo>
                <a:cubicBezTo>
                  <a:pt x="100" y="176"/>
                  <a:pt x="100" y="176"/>
                  <a:pt x="100" y="176"/>
                </a:cubicBezTo>
                <a:cubicBezTo>
                  <a:pt x="107" y="176"/>
                  <a:pt x="112" y="171"/>
                  <a:pt x="112" y="164"/>
                </a:cubicBezTo>
                <a:cubicBezTo>
                  <a:pt x="112" y="12"/>
                  <a:pt x="112" y="12"/>
                  <a:pt x="112" y="12"/>
                </a:cubicBezTo>
                <a:cubicBezTo>
                  <a:pt x="112" y="6"/>
                  <a:pt x="107" y="0"/>
                  <a:pt x="100" y="0"/>
                </a:cubicBezTo>
                <a:close/>
                <a:moveTo>
                  <a:pt x="104" y="164"/>
                </a:moveTo>
                <a:cubicBezTo>
                  <a:pt x="104" y="167"/>
                  <a:pt x="103" y="168"/>
                  <a:pt x="100" y="168"/>
                </a:cubicBezTo>
                <a:cubicBezTo>
                  <a:pt x="12" y="168"/>
                  <a:pt x="12" y="168"/>
                  <a:pt x="12" y="168"/>
                </a:cubicBezTo>
                <a:cubicBezTo>
                  <a:pt x="10" y="168"/>
                  <a:pt x="8" y="167"/>
                  <a:pt x="8" y="164"/>
                </a:cubicBezTo>
                <a:cubicBezTo>
                  <a:pt x="8" y="12"/>
                  <a:pt x="8" y="12"/>
                  <a:pt x="8" y="12"/>
                </a:cubicBezTo>
                <a:cubicBezTo>
                  <a:pt x="8" y="10"/>
                  <a:pt x="10" y="8"/>
                  <a:pt x="12" y="8"/>
                </a:cubicBezTo>
                <a:cubicBezTo>
                  <a:pt x="100" y="8"/>
                  <a:pt x="100" y="8"/>
                  <a:pt x="100" y="8"/>
                </a:cubicBezTo>
                <a:cubicBezTo>
                  <a:pt x="103" y="8"/>
                  <a:pt x="104" y="10"/>
                  <a:pt x="104" y="12"/>
                </a:cubicBezTo>
                <a:lnTo>
                  <a:pt x="104" y="164"/>
                </a:lnTo>
                <a:close/>
                <a:moveTo>
                  <a:pt x="120" y="46"/>
                </a:moveTo>
                <a:cubicBezTo>
                  <a:pt x="120" y="45"/>
                  <a:pt x="119" y="44"/>
                  <a:pt x="118" y="44"/>
                </a:cubicBezTo>
                <a:cubicBezTo>
                  <a:pt x="114" y="44"/>
                  <a:pt x="114" y="44"/>
                  <a:pt x="114" y="44"/>
                </a:cubicBezTo>
                <a:cubicBezTo>
                  <a:pt x="114" y="48"/>
                  <a:pt x="114" y="48"/>
                  <a:pt x="114" y="48"/>
                </a:cubicBezTo>
                <a:cubicBezTo>
                  <a:pt x="118" y="48"/>
                  <a:pt x="118" y="48"/>
                  <a:pt x="118" y="48"/>
                </a:cubicBezTo>
                <a:cubicBezTo>
                  <a:pt x="119" y="48"/>
                  <a:pt x="120" y="48"/>
                  <a:pt x="120" y="46"/>
                </a:cubicBezTo>
                <a:close/>
                <a:moveTo>
                  <a:pt x="122" y="10"/>
                </a:moveTo>
                <a:cubicBezTo>
                  <a:pt x="114" y="10"/>
                  <a:pt x="114" y="10"/>
                  <a:pt x="114" y="10"/>
                </a:cubicBezTo>
                <a:cubicBezTo>
                  <a:pt x="114" y="14"/>
                  <a:pt x="114" y="14"/>
                  <a:pt x="114" y="14"/>
                </a:cubicBezTo>
                <a:cubicBezTo>
                  <a:pt x="122" y="14"/>
                  <a:pt x="122" y="14"/>
                  <a:pt x="122" y="14"/>
                </a:cubicBezTo>
                <a:cubicBezTo>
                  <a:pt x="126" y="14"/>
                  <a:pt x="128" y="17"/>
                  <a:pt x="128" y="20"/>
                </a:cubicBezTo>
                <a:cubicBezTo>
                  <a:pt x="128" y="157"/>
                  <a:pt x="128" y="157"/>
                  <a:pt x="128" y="157"/>
                </a:cubicBezTo>
                <a:cubicBezTo>
                  <a:pt x="128" y="160"/>
                  <a:pt x="126" y="162"/>
                  <a:pt x="122" y="162"/>
                </a:cubicBezTo>
                <a:cubicBezTo>
                  <a:pt x="114" y="162"/>
                  <a:pt x="114" y="162"/>
                  <a:pt x="114" y="162"/>
                </a:cubicBezTo>
                <a:cubicBezTo>
                  <a:pt x="114" y="166"/>
                  <a:pt x="114" y="166"/>
                  <a:pt x="114" y="166"/>
                </a:cubicBezTo>
                <a:cubicBezTo>
                  <a:pt x="122" y="166"/>
                  <a:pt x="122" y="166"/>
                  <a:pt x="122" y="166"/>
                </a:cubicBezTo>
                <a:cubicBezTo>
                  <a:pt x="128" y="166"/>
                  <a:pt x="132" y="162"/>
                  <a:pt x="132" y="157"/>
                </a:cubicBezTo>
                <a:cubicBezTo>
                  <a:pt x="132" y="20"/>
                  <a:pt x="132" y="20"/>
                  <a:pt x="132" y="20"/>
                </a:cubicBezTo>
                <a:cubicBezTo>
                  <a:pt x="132" y="15"/>
                  <a:pt x="128" y="10"/>
                  <a:pt x="122" y="10"/>
                </a:cubicBezTo>
                <a:close/>
              </a:path>
            </a:pathLst>
          </a:custGeom>
          <a:solidFill>
            <a:srgbClr val="454545"/>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229" name="文本框 228"/>
          <p:cNvSpPr txBox="1"/>
          <p:nvPr/>
        </p:nvSpPr>
        <p:spPr>
          <a:xfrm>
            <a:off x="7185052" y="2465613"/>
            <a:ext cx="1171747" cy="276999"/>
          </a:xfrm>
          <a:prstGeom prst="rect">
            <a:avLst/>
          </a:prstGeom>
          <a:noFill/>
        </p:spPr>
        <p:txBody>
          <a:bodyPr wrap="square" rtlCol="0">
            <a:spAutoFit/>
          </a:bodyPr>
          <a:lstStyle/>
          <a:p>
            <a:r>
              <a:rPr lang="zh-CN" altLang="en-US" sz="1200" dirty="0">
                <a:latin typeface="+mn-ea"/>
                <a:ea typeface="+mn-ea"/>
              </a:rPr>
              <a:t>区域</a:t>
            </a:r>
          </a:p>
        </p:txBody>
      </p:sp>
      <p:cxnSp>
        <p:nvCxnSpPr>
          <p:cNvPr id="230" name="直接箭头连接符 229"/>
          <p:cNvCxnSpPr/>
          <p:nvPr/>
        </p:nvCxnSpPr>
        <p:spPr>
          <a:xfrm flipV="1">
            <a:off x="6287853" y="2465613"/>
            <a:ext cx="774928" cy="7983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1" name="直接箭头连接符 230"/>
          <p:cNvCxnSpPr>
            <a:stCxn id="229" idx="1"/>
          </p:cNvCxnSpPr>
          <p:nvPr/>
        </p:nvCxnSpPr>
        <p:spPr>
          <a:xfrm flipH="1">
            <a:off x="6520168" y="2604113"/>
            <a:ext cx="664884" cy="710093"/>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32" name="直接连接符 231"/>
          <p:cNvCxnSpPr/>
          <p:nvPr/>
        </p:nvCxnSpPr>
        <p:spPr>
          <a:xfrm>
            <a:off x="5375920" y="1271481"/>
            <a:ext cx="34463" cy="5110269"/>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flipH="1">
            <a:off x="8135305" y="1271481"/>
            <a:ext cx="5230" cy="5125280"/>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
        <p:nvSpPr>
          <p:cNvPr id="234" name="文本框 233"/>
          <p:cNvSpPr txBox="1"/>
          <p:nvPr/>
        </p:nvSpPr>
        <p:spPr>
          <a:xfrm>
            <a:off x="3492434" y="5867164"/>
            <a:ext cx="1123187" cy="276999"/>
          </a:xfrm>
          <a:prstGeom prst="rect">
            <a:avLst/>
          </a:prstGeom>
          <a:noFill/>
        </p:spPr>
        <p:txBody>
          <a:bodyPr wrap="square" rtlCol="0">
            <a:spAutoFit/>
          </a:bodyPr>
          <a:lstStyle/>
          <a:p>
            <a:r>
              <a:rPr lang="zh-CN" altLang="en-US" sz="1200" dirty="0" smtClean="0">
                <a:latin typeface="+mn-ea"/>
                <a:ea typeface="+mn-ea"/>
              </a:rPr>
              <a:t>客户机</a:t>
            </a:r>
            <a:endParaRPr lang="zh-CN" altLang="en-US" sz="1200" dirty="0">
              <a:latin typeface="+mn-ea"/>
              <a:ea typeface="+mn-ea"/>
            </a:endParaRPr>
          </a:p>
        </p:txBody>
      </p:sp>
      <p:sp>
        <p:nvSpPr>
          <p:cNvPr id="235" name="文本框 234"/>
          <p:cNvSpPr txBox="1"/>
          <p:nvPr/>
        </p:nvSpPr>
        <p:spPr>
          <a:xfrm>
            <a:off x="5639407" y="5851775"/>
            <a:ext cx="1268716" cy="276999"/>
          </a:xfrm>
          <a:prstGeom prst="rect">
            <a:avLst/>
          </a:prstGeom>
          <a:noFill/>
        </p:spPr>
        <p:txBody>
          <a:bodyPr wrap="square" rtlCol="0">
            <a:spAutoFit/>
          </a:bodyPr>
          <a:lstStyle/>
          <a:p>
            <a:r>
              <a:rPr lang="zh-CN" altLang="en-US" sz="1200" dirty="0" smtClean="0">
                <a:latin typeface="+mn-ea"/>
                <a:ea typeface="+mn-ea"/>
              </a:rPr>
              <a:t>本地</a:t>
            </a:r>
            <a:r>
              <a:rPr lang="en-US" altLang="zh-CN" sz="1200" dirty="0" smtClean="0">
                <a:latin typeface="+mn-ea"/>
                <a:ea typeface="+mn-ea"/>
              </a:rPr>
              <a:t>DNS</a:t>
            </a:r>
            <a:endParaRPr lang="zh-CN" altLang="en-US" sz="1200" dirty="0">
              <a:latin typeface="+mn-ea"/>
              <a:ea typeface="+mn-ea"/>
            </a:endParaRPr>
          </a:p>
        </p:txBody>
      </p:sp>
      <p:sp>
        <p:nvSpPr>
          <p:cNvPr id="236" name="文本框 235"/>
          <p:cNvSpPr txBox="1"/>
          <p:nvPr/>
        </p:nvSpPr>
        <p:spPr>
          <a:xfrm>
            <a:off x="6626280" y="5887443"/>
            <a:ext cx="1268716" cy="276999"/>
          </a:xfrm>
          <a:prstGeom prst="rect">
            <a:avLst/>
          </a:prstGeom>
          <a:noFill/>
        </p:spPr>
        <p:txBody>
          <a:bodyPr wrap="square" rtlCol="0">
            <a:spAutoFit/>
          </a:bodyPr>
          <a:lstStyle/>
          <a:p>
            <a:r>
              <a:rPr lang="en-US" altLang="zh-CN" sz="1200" dirty="0" smtClean="0">
                <a:latin typeface="+mn-ea"/>
                <a:ea typeface="+mn-ea"/>
              </a:rPr>
              <a:t>DNS</a:t>
            </a:r>
            <a:r>
              <a:rPr lang="zh-CN" altLang="en-US" sz="1200" dirty="0" smtClean="0">
                <a:latin typeface="+mn-ea"/>
                <a:ea typeface="+mn-ea"/>
              </a:rPr>
              <a:t>服务器</a:t>
            </a:r>
            <a:endParaRPr lang="zh-CN" altLang="en-US" sz="1200" dirty="0">
              <a:latin typeface="+mn-ea"/>
              <a:ea typeface="+mn-ea"/>
            </a:endParaRPr>
          </a:p>
        </p:txBody>
      </p:sp>
      <p:sp>
        <p:nvSpPr>
          <p:cNvPr id="237" name="文本框 236"/>
          <p:cNvSpPr txBox="1"/>
          <p:nvPr/>
        </p:nvSpPr>
        <p:spPr>
          <a:xfrm>
            <a:off x="9324087" y="5899336"/>
            <a:ext cx="1268716" cy="276999"/>
          </a:xfrm>
          <a:prstGeom prst="rect">
            <a:avLst/>
          </a:prstGeom>
          <a:noFill/>
        </p:spPr>
        <p:txBody>
          <a:bodyPr wrap="square" rtlCol="0">
            <a:spAutoFit/>
          </a:bodyPr>
          <a:lstStyle/>
          <a:p>
            <a:r>
              <a:rPr lang="en-US" altLang="zh-CN" sz="1200" dirty="0" smtClean="0">
                <a:latin typeface="+mn-ea"/>
                <a:ea typeface="+mn-ea"/>
              </a:rPr>
              <a:t>DNS</a:t>
            </a:r>
            <a:r>
              <a:rPr lang="zh-CN" altLang="en-US" sz="1200" dirty="0" smtClean="0">
                <a:latin typeface="+mn-ea"/>
                <a:ea typeface="+mn-ea"/>
              </a:rPr>
              <a:t>服务器</a:t>
            </a:r>
            <a:endParaRPr lang="zh-CN" altLang="en-US" sz="1200" dirty="0">
              <a:latin typeface="+mn-ea"/>
              <a:ea typeface="+mn-ea"/>
            </a:endParaRPr>
          </a:p>
        </p:txBody>
      </p:sp>
      <p:cxnSp>
        <p:nvCxnSpPr>
          <p:cNvPr id="238" name="直接箭头连接符 237"/>
          <p:cNvCxnSpPr>
            <a:endCxn id="235" idx="1"/>
          </p:cNvCxnSpPr>
          <p:nvPr/>
        </p:nvCxnSpPr>
        <p:spPr>
          <a:xfrm flipV="1">
            <a:off x="4277536" y="5990275"/>
            <a:ext cx="1361871" cy="23898"/>
          </a:xfrm>
          <a:prstGeom prst="straightConnector1">
            <a:avLst/>
          </a:prstGeom>
          <a:ln>
            <a:solidFill>
              <a:srgbClr val="FF0000"/>
            </a:solidFill>
            <a:prstDash val="lgDash"/>
            <a:tailEnd type="triangle"/>
          </a:ln>
        </p:spPr>
        <p:style>
          <a:lnRef idx="3">
            <a:schemeClr val="accent2"/>
          </a:lnRef>
          <a:fillRef idx="0">
            <a:schemeClr val="accent2"/>
          </a:fillRef>
          <a:effectRef idx="2">
            <a:schemeClr val="accent2"/>
          </a:effectRef>
          <a:fontRef idx="minor">
            <a:schemeClr val="tx1"/>
          </a:fontRef>
        </p:style>
      </p:cxnSp>
      <p:cxnSp>
        <p:nvCxnSpPr>
          <p:cNvPr id="239" name="直接箭头连接符 238"/>
          <p:cNvCxnSpPr/>
          <p:nvPr/>
        </p:nvCxnSpPr>
        <p:spPr>
          <a:xfrm>
            <a:off x="7864365" y="6042694"/>
            <a:ext cx="1428719" cy="635"/>
          </a:xfrm>
          <a:prstGeom prst="straightConnector1">
            <a:avLst/>
          </a:prstGeom>
          <a:ln>
            <a:solidFill>
              <a:srgbClr val="FF0000"/>
            </a:solidFill>
            <a:prstDash val="lgDash"/>
            <a:tailEnd type="triangle"/>
          </a:ln>
        </p:spPr>
        <p:style>
          <a:lnRef idx="3">
            <a:schemeClr val="accent2"/>
          </a:lnRef>
          <a:fillRef idx="0">
            <a:schemeClr val="accent2"/>
          </a:fillRef>
          <a:effectRef idx="2">
            <a:schemeClr val="accent2"/>
          </a:effectRef>
          <a:fontRef idx="minor">
            <a:schemeClr val="tx1"/>
          </a:fontRef>
        </p:style>
      </p:cxnSp>
      <p:sp>
        <p:nvSpPr>
          <p:cNvPr id="240" name="文本框 239"/>
          <p:cNvSpPr txBox="1"/>
          <p:nvPr/>
        </p:nvSpPr>
        <p:spPr>
          <a:xfrm>
            <a:off x="4435126" y="6088329"/>
            <a:ext cx="1240597" cy="276999"/>
          </a:xfrm>
          <a:prstGeom prst="rect">
            <a:avLst/>
          </a:prstGeom>
          <a:noFill/>
        </p:spPr>
        <p:txBody>
          <a:bodyPr wrap="square" rtlCol="0">
            <a:spAutoFit/>
          </a:bodyPr>
          <a:lstStyle/>
          <a:p>
            <a:r>
              <a:rPr lang="zh-CN" altLang="en-US" sz="1200" dirty="0" smtClean="0">
                <a:solidFill>
                  <a:srgbClr val="C00909"/>
                </a:solidFill>
                <a:latin typeface="+mn-ea"/>
                <a:ea typeface="+mn-ea"/>
              </a:rPr>
              <a:t>递归查询</a:t>
            </a:r>
            <a:endParaRPr lang="zh-CN" altLang="en-US" sz="1200" dirty="0">
              <a:solidFill>
                <a:srgbClr val="C00909"/>
              </a:solidFill>
              <a:latin typeface="+mn-ea"/>
              <a:ea typeface="+mn-ea"/>
            </a:endParaRPr>
          </a:p>
        </p:txBody>
      </p:sp>
      <p:sp>
        <p:nvSpPr>
          <p:cNvPr id="241" name="文本框 240"/>
          <p:cNvSpPr txBox="1"/>
          <p:nvPr/>
        </p:nvSpPr>
        <p:spPr>
          <a:xfrm>
            <a:off x="8140534" y="6119762"/>
            <a:ext cx="1240597" cy="276999"/>
          </a:xfrm>
          <a:prstGeom prst="rect">
            <a:avLst/>
          </a:prstGeom>
          <a:noFill/>
        </p:spPr>
        <p:txBody>
          <a:bodyPr wrap="square" rtlCol="0">
            <a:spAutoFit/>
          </a:bodyPr>
          <a:lstStyle/>
          <a:p>
            <a:r>
              <a:rPr lang="zh-CN" altLang="en-US" sz="1200" dirty="0">
                <a:solidFill>
                  <a:srgbClr val="C00909"/>
                </a:solidFill>
                <a:latin typeface="+mn-ea"/>
                <a:ea typeface="+mn-ea"/>
              </a:rPr>
              <a:t>迭代</a:t>
            </a:r>
            <a:r>
              <a:rPr lang="zh-CN" altLang="en-US" sz="1200" dirty="0" smtClean="0">
                <a:solidFill>
                  <a:srgbClr val="C00909"/>
                </a:solidFill>
                <a:latin typeface="+mn-ea"/>
                <a:ea typeface="+mn-ea"/>
              </a:rPr>
              <a:t>查询</a:t>
            </a:r>
            <a:endParaRPr lang="zh-CN" altLang="en-US" sz="1200" dirty="0">
              <a:solidFill>
                <a:srgbClr val="C00909"/>
              </a:solidFill>
              <a:latin typeface="+mn-ea"/>
              <a:ea typeface="+mn-ea"/>
            </a:endParaRPr>
          </a:p>
        </p:txBody>
      </p:sp>
      <p:sp>
        <p:nvSpPr>
          <p:cNvPr id="242" name="文本框 241"/>
          <p:cNvSpPr txBox="1"/>
          <p:nvPr/>
        </p:nvSpPr>
        <p:spPr>
          <a:xfrm>
            <a:off x="2658570" y="1262345"/>
            <a:ext cx="2508435" cy="369332"/>
          </a:xfrm>
          <a:prstGeom prst="rect">
            <a:avLst/>
          </a:prstGeom>
          <a:solidFill>
            <a:srgbClr val="92D050"/>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altLang="zh-CN" sz="1800" dirty="0" smtClean="0">
                <a:latin typeface="+mn-ea"/>
              </a:rPr>
              <a:t>DNS</a:t>
            </a:r>
            <a:r>
              <a:rPr lang="zh-CN" altLang="en-US" sz="1800" dirty="0" smtClean="0">
                <a:latin typeface="+mn-ea"/>
              </a:rPr>
              <a:t>客户机（解析器）</a:t>
            </a:r>
            <a:endParaRPr lang="zh-CN" altLang="en-US" sz="1800" dirty="0">
              <a:latin typeface="+mn-ea"/>
            </a:endParaRPr>
          </a:p>
        </p:txBody>
      </p:sp>
      <p:sp>
        <p:nvSpPr>
          <p:cNvPr id="243" name="文本框 242"/>
          <p:cNvSpPr txBox="1"/>
          <p:nvPr/>
        </p:nvSpPr>
        <p:spPr>
          <a:xfrm>
            <a:off x="5515577" y="1271481"/>
            <a:ext cx="2508435" cy="369332"/>
          </a:xfrm>
          <a:prstGeom prst="rect">
            <a:avLst/>
          </a:prstGeom>
          <a:solidFill>
            <a:srgbClr val="92D050"/>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zh-CN"/>
            </a:defPPr>
            <a:lvl1pPr>
              <a:defRPr>
                <a:solidFill>
                  <a:schemeClr val="dk1"/>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dirty="0">
                <a:latin typeface="+mn-ea"/>
                <a:ea typeface="+mn-ea"/>
              </a:rPr>
              <a:t>客户机到服务器查询</a:t>
            </a:r>
          </a:p>
        </p:txBody>
      </p:sp>
      <p:sp>
        <p:nvSpPr>
          <p:cNvPr id="244" name="文本框 243"/>
          <p:cNvSpPr txBox="1"/>
          <p:nvPr/>
        </p:nvSpPr>
        <p:spPr>
          <a:xfrm>
            <a:off x="8566420" y="1244735"/>
            <a:ext cx="2508435" cy="369332"/>
          </a:xfrm>
          <a:prstGeom prst="rect">
            <a:avLst/>
          </a:prstGeom>
          <a:solidFill>
            <a:srgbClr val="92D050"/>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zh-CN"/>
            </a:defPPr>
            <a:lvl1pPr>
              <a:defRPr>
                <a:solidFill>
                  <a:schemeClr val="dk1"/>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dirty="0">
                <a:latin typeface="+mn-ea"/>
                <a:ea typeface="+mn-ea"/>
              </a:rPr>
              <a:t>服务器到服务器查询</a:t>
            </a:r>
          </a:p>
        </p:txBody>
      </p:sp>
      <p:sp>
        <p:nvSpPr>
          <p:cNvPr id="245" name="文本框 244"/>
          <p:cNvSpPr txBox="1"/>
          <p:nvPr/>
        </p:nvSpPr>
        <p:spPr>
          <a:xfrm>
            <a:off x="3478120" y="3455603"/>
            <a:ext cx="496856" cy="276999"/>
          </a:xfrm>
          <a:prstGeom prst="rect">
            <a:avLst/>
          </a:prstGeom>
          <a:noFill/>
        </p:spPr>
        <p:txBody>
          <a:bodyPr wrap="square" rtlCol="0">
            <a:spAutoFit/>
          </a:bodyPr>
          <a:lstStyle/>
          <a:p>
            <a:r>
              <a:rPr lang="en-US" altLang="zh-CN" sz="1200" dirty="0" smtClean="0">
                <a:latin typeface="+mn-ea"/>
                <a:ea typeface="+mn-ea"/>
              </a:rPr>
              <a:t>Q1</a:t>
            </a:r>
            <a:endParaRPr lang="zh-CN" altLang="en-US" sz="1200" dirty="0">
              <a:latin typeface="+mn-ea"/>
              <a:ea typeface="+mn-ea"/>
            </a:endParaRPr>
          </a:p>
        </p:txBody>
      </p:sp>
      <p:sp>
        <p:nvSpPr>
          <p:cNvPr id="246" name="文本框 245"/>
          <p:cNvSpPr txBox="1"/>
          <p:nvPr/>
        </p:nvSpPr>
        <p:spPr>
          <a:xfrm>
            <a:off x="3476765" y="3954566"/>
            <a:ext cx="496856" cy="276999"/>
          </a:xfrm>
          <a:prstGeom prst="rect">
            <a:avLst/>
          </a:prstGeom>
          <a:noFill/>
        </p:spPr>
        <p:txBody>
          <a:bodyPr wrap="square" rtlCol="0">
            <a:spAutoFit/>
          </a:bodyPr>
          <a:lstStyle/>
          <a:p>
            <a:r>
              <a:rPr lang="en-US" altLang="zh-CN" sz="1200" dirty="0">
                <a:latin typeface="+mn-ea"/>
                <a:ea typeface="+mn-ea"/>
              </a:rPr>
              <a:t>A</a:t>
            </a:r>
            <a:r>
              <a:rPr lang="en-US" altLang="zh-CN" sz="1200" dirty="0" smtClean="0">
                <a:latin typeface="+mn-ea"/>
                <a:ea typeface="+mn-ea"/>
              </a:rPr>
              <a:t>1</a:t>
            </a:r>
            <a:endParaRPr lang="zh-CN" altLang="en-US" sz="1200" dirty="0">
              <a:latin typeface="+mn-ea"/>
              <a:ea typeface="+mn-ea"/>
            </a:endParaRPr>
          </a:p>
        </p:txBody>
      </p:sp>
      <p:sp>
        <p:nvSpPr>
          <p:cNvPr id="247" name="文本框 246"/>
          <p:cNvSpPr txBox="1"/>
          <p:nvPr/>
        </p:nvSpPr>
        <p:spPr>
          <a:xfrm>
            <a:off x="5200937" y="3454302"/>
            <a:ext cx="496856" cy="276999"/>
          </a:xfrm>
          <a:prstGeom prst="rect">
            <a:avLst/>
          </a:prstGeom>
          <a:noFill/>
        </p:spPr>
        <p:txBody>
          <a:bodyPr wrap="square" rtlCol="0">
            <a:spAutoFit/>
          </a:bodyPr>
          <a:lstStyle/>
          <a:p>
            <a:r>
              <a:rPr lang="en-US" altLang="zh-CN" sz="1200" dirty="0" smtClean="0">
                <a:latin typeface="+mn-ea"/>
                <a:ea typeface="+mn-ea"/>
              </a:rPr>
              <a:t>Q2</a:t>
            </a:r>
            <a:endParaRPr lang="zh-CN" altLang="en-US" sz="1200" dirty="0">
              <a:latin typeface="+mn-ea"/>
              <a:ea typeface="+mn-ea"/>
            </a:endParaRPr>
          </a:p>
        </p:txBody>
      </p:sp>
      <p:sp>
        <p:nvSpPr>
          <p:cNvPr id="248" name="文本框 247"/>
          <p:cNvSpPr txBox="1"/>
          <p:nvPr/>
        </p:nvSpPr>
        <p:spPr>
          <a:xfrm>
            <a:off x="5199582" y="3953265"/>
            <a:ext cx="496856" cy="276999"/>
          </a:xfrm>
          <a:prstGeom prst="rect">
            <a:avLst/>
          </a:prstGeom>
          <a:noFill/>
        </p:spPr>
        <p:txBody>
          <a:bodyPr wrap="square" rtlCol="0">
            <a:spAutoFit/>
          </a:bodyPr>
          <a:lstStyle/>
          <a:p>
            <a:r>
              <a:rPr lang="en-US" altLang="zh-CN" sz="1200" dirty="0" smtClean="0">
                <a:latin typeface="+mn-ea"/>
                <a:ea typeface="+mn-ea"/>
              </a:rPr>
              <a:t>A</a:t>
            </a:r>
            <a:r>
              <a:rPr lang="en-US" altLang="zh-CN" sz="1200" dirty="0">
                <a:latin typeface="+mn-ea"/>
                <a:ea typeface="+mn-ea"/>
              </a:rPr>
              <a:t>2</a:t>
            </a:r>
            <a:endParaRPr lang="zh-CN" altLang="en-US" sz="1200" dirty="0">
              <a:latin typeface="+mn-ea"/>
              <a:ea typeface="+mn-ea"/>
            </a:endParaRPr>
          </a:p>
        </p:txBody>
      </p:sp>
      <p:sp>
        <p:nvSpPr>
          <p:cNvPr id="249" name="文本框 248"/>
          <p:cNvSpPr txBox="1"/>
          <p:nvPr/>
        </p:nvSpPr>
        <p:spPr>
          <a:xfrm>
            <a:off x="6268578" y="2627772"/>
            <a:ext cx="496856" cy="276999"/>
          </a:xfrm>
          <a:prstGeom prst="rect">
            <a:avLst/>
          </a:prstGeom>
          <a:noFill/>
        </p:spPr>
        <p:txBody>
          <a:bodyPr wrap="square" rtlCol="0">
            <a:spAutoFit/>
          </a:bodyPr>
          <a:lstStyle/>
          <a:p>
            <a:r>
              <a:rPr lang="en-US" altLang="zh-CN" sz="1200" dirty="0" smtClean="0">
                <a:latin typeface="+mn-ea"/>
                <a:ea typeface="+mn-ea"/>
              </a:rPr>
              <a:t>Q3</a:t>
            </a:r>
            <a:endParaRPr lang="zh-CN" altLang="en-US" sz="1200" dirty="0">
              <a:latin typeface="+mn-ea"/>
              <a:ea typeface="+mn-ea"/>
            </a:endParaRPr>
          </a:p>
        </p:txBody>
      </p:sp>
      <p:sp>
        <p:nvSpPr>
          <p:cNvPr id="250" name="文本框 249"/>
          <p:cNvSpPr txBox="1"/>
          <p:nvPr/>
        </p:nvSpPr>
        <p:spPr>
          <a:xfrm>
            <a:off x="6705363" y="2958541"/>
            <a:ext cx="496856" cy="276999"/>
          </a:xfrm>
          <a:prstGeom prst="rect">
            <a:avLst/>
          </a:prstGeom>
          <a:noFill/>
        </p:spPr>
        <p:txBody>
          <a:bodyPr wrap="square" rtlCol="0">
            <a:spAutoFit/>
          </a:bodyPr>
          <a:lstStyle/>
          <a:p>
            <a:r>
              <a:rPr lang="en-US" altLang="zh-CN" sz="1200" dirty="0" smtClean="0">
                <a:latin typeface="+mn-ea"/>
                <a:ea typeface="+mn-ea"/>
              </a:rPr>
              <a:t>A3</a:t>
            </a:r>
            <a:endParaRPr lang="zh-CN" altLang="en-US" sz="1200" dirty="0">
              <a:latin typeface="+mn-ea"/>
              <a:ea typeface="+mn-ea"/>
            </a:endParaRPr>
          </a:p>
        </p:txBody>
      </p:sp>
      <p:sp>
        <p:nvSpPr>
          <p:cNvPr id="251" name="文本框 250"/>
          <p:cNvSpPr txBox="1"/>
          <p:nvPr/>
        </p:nvSpPr>
        <p:spPr>
          <a:xfrm>
            <a:off x="6484271" y="4560306"/>
            <a:ext cx="496856" cy="276999"/>
          </a:xfrm>
          <a:prstGeom prst="rect">
            <a:avLst/>
          </a:prstGeom>
          <a:noFill/>
        </p:spPr>
        <p:txBody>
          <a:bodyPr wrap="square" rtlCol="0">
            <a:spAutoFit/>
          </a:bodyPr>
          <a:lstStyle/>
          <a:p>
            <a:r>
              <a:rPr lang="en-US" altLang="zh-CN" sz="1200" dirty="0" smtClean="0">
                <a:latin typeface="+mn-ea"/>
                <a:ea typeface="+mn-ea"/>
              </a:rPr>
              <a:t>A4</a:t>
            </a:r>
            <a:endParaRPr lang="zh-CN" altLang="en-US" sz="1200" dirty="0">
              <a:latin typeface="+mn-ea"/>
              <a:ea typeface="+mn-ea"/>
            </a:endParaRPr>
          </a:p>
        </p:txBody>
      </p:sp>
      <p:sp>
        <p:nvSpPr>
          <p:cNvPr id="252" name="文本框 251"/>
          <p:cNvSpPr txBox="1"/>
          <p:nvPr/>
        </p:nvSpPr>
        <p:spPr>
          <a:xfrm>
            <a:off x="6899447" y="4248405"/>
            <a:ext cx="496856" cy="276999"/>
          </a:xfrm>
          <a:prstGeom prst="rect">
            <a:avLst/>
          </a:prstGeom>
          <a:noFill/>
        </p:spPr>
        <p:txBody>
          <a:bodyPr wrap="square" rtlCol="0">
            <a:spAutoFit/>
          </a:bodyPr>
          <a:lstStyle/>
          <a:p>
            <a:r>
              <a:rPr lang="en-US" altLang="zh-CN" sz="1200" dirty="0" smtClean="0">
                <a:latin typeface="+mn-ea"/>
                <a:ea typeface="+mn-ea"/>
              </a:rPr>
              <a:t>Q4</a:t>
            </a:r>
            <a:endParaRPr lang="zh-CN" altLang="en-US" sz="1200" dirty="0">
              <a:latin typeface="+mn-ea"/>
              <a:ea typeface="+mn-ea"/>
            </a:endParaRPr>
          </a:p>
        </p:txBody>
      </p:sp>
      <p:sp>
        <p:nvSpPr>
          <p:cNvPr id="253" name="文本框 252"/>
          <p:cNvSpPr txBox="1"/>
          <p:nvPr/>
        </p:nvSpPr>
        <p:spPr>
          <a:xfrm>
            <a:off x="8390759" y="2932953"/>
            <a:ext cx="496856" cy="276999"/>
          </a:xfrm>
          <a:prstGeom prst="rect">
            <a:avLst/>
          </a:prstGeom>
          <a:noFill/>
        </p:spPr>
        <p:txBody>
          <a:bodyPr wrap="square" rtlCol="0">
            <a:spAutoFit/>
          </a:bodyPr>
          <a:lstStyle/>
          <a:p>
            <a:r>
              <a:rPr lang="en-US" altLang="zh-CN" sz="1200" dirty="0" smtClean="0">
                <a:latin typeface="+mn-ea"/>
                <a:ea typeface="+mn-ea"/>
              </a:rPr>
              <a:t>Q5</a:t>
            </a:r>
            <a:endParaRPr lang="zh-CN" altLang="en-US" sz="1200" dirty="0">
              <a:latin typeface="+mn-ea"/>
              <a:ea typeface="+mn-ea"/>
            </a:endParaRPr>
          </a:p>
        </p:txBody>
      </p:sp>
      <p:sp>
        <p:nvSpPr>
          <p:cNvPr id="254" name="文本框 253"/>
          <p:cNvSpPr txBox="1"/>
          <p:nvPr/>
        </p:nvSpPr>
        <p:spPr>
          <a:xfrm>
            <a:off x="8892795" y="3064001"/>
            <a:ext cx="496856" cy="276999"/>
          </a:xfrm>
          <a:prstGeom prst="rect">
            <a:avLst/>
          </a:prstGeom>
          <a:noFill/>
        </p:spPr>
        <p:txBody>
          <a:bodyPr wrap="square" rtlCol="0">
            <a:spAutoFit/>
          </a:bodyPr>
          <a:lstStyle/>
          <a:p>
            <a:r>
              <a:rPr lang="en-US" altLang="zh-CN" sz="1200" dirty="0" smtClean="0">
                <a:latin typeface="+mn-ea"/>
                <a:ea typeface="+mn-ea"/>
              </a:rPr>
              <a:t>A5</a:t>
            </a:r>
            <a:endParaRPr lang="zh-CN" altLang="en-US" sz="1200" dirty="0">
              <a:latin typeface="+mn-ea"/>
              <a:ea typeface="+mn-ea"/>
            </a:endParaRPr>
          </a:p>
        </p:txBody>
      </p:sp>
      <p:sp>
        <p:nvSpPr>
          <p:cNvPr id="255" name="文本框 254"/>
          <p:cNvSpPr txBox="1"/>
          <p:nvPr/>
        </p:nvSpPr>
        <p:spPr>
          <a:xfrm>
            <a:off x="9770247" y="1622363"/>
            <a:ext cx="496856" cy="276999"/>
          </a:xfrm>
          <a:prstGeom prst="rect">
            <a:avLst/>
          </a:prstGeom>
          <a:noFill/>
        </p:spPr>
        <p:txBody>
          <a:bodyPr wrap="square" rtlCol="0">
            <a:spAutoFit/>
          </a:bodyPr>
          <a:lstStyle/>
          <a:p>
            <a:r>
              <a:rPr lang="en-US" altLang="zh-CN" sz="1200" dirty="0" smtClean="0">
                <a:latin typeface="+mn-ea"/>
                <a:ea typeface="+mn-ea"/>
              </a:rPr>
              <a:t>Q6</a:t>
            </a:r>
            <a:endParaRPr lang="zh-CN" altLang="en-US" sz="1200" dirty="0">
              <a:latin typeface="+mn-ea"/>
              <a:ea typeface="+mn-ea"/>
            </a:endParaRPr>
          </a:p>
        </p:txBody>
      </p:sp>
      <p:sp>
        <p:nvSpPr>
          <p:cNvPr id="256" name="文本框 255"/>
          <p:cNvSpPr txBox="1"/>
          <p:nvPr/>
        </p:nvSpPr>
        <p:spPr>
          <a:xfrm>
            <a:off x="9768892" y="2121326"/>
            <a:ext cx="496856" cy="276999"/>
          </a:xfrm>
          <a:prstGeom prst="rect">
            <a:avLst/>
          </a:prstGeom>
          <a:noFill/>
        </p:spPr>
        <p:txBody>
          <a:bodyPr wrap="square" rtlCol="0">
            <a:spAutoFit/>
          </a:bodyPr>
          <a:lstStyle/>
          <a:p>
            <a:r>
              <a:rPr lang="en-US" altLang="zh-CN" sz="1200" dirty="0" smtClean="0">
                <a:latin typeface="+mn-ea"/>
                <a:ea typeface="+mn-ea"/>
              </a:rPr>
              <a:t>A6</a:t>
            </a:r>
            <a:endParaRPr lang="zh-CN" altLang="en-US" sz="1200" dirty="0">
              <a:latin typeface="+mn-ea"/>
              <a:ea typeface="+mn-ea"/>
            </a:endParaRPr>
          </a:p>
        </p:txBody>
      </p:sp>
      <p:sp>
        <p:nvSpPr>
          <p:cNvPr id="257" name="文本框 256"/>
          <p:cNvSpPr txBox="1"/>
          <p:nvPr/>
        </p:nvSpPr>
        <p:spPr>
          <a:xfrm>
            <a:off x="9511642" y="2650085"/>
            <a:ext cx="496856" cy="276999"/>
          </a:xfrm>
          <a:prstGeom prst="rect">
            <a:avLst/>
          </a:prstGeom>
          <a:noFill/>
        </p:spPr>
        <p:txBody>
          <a:bodyPr wrap="square" rtlCol="0">
            <a:spAutoFit/>
          </a:bodyPr>
          <a:lstStyle/>
          <a:p>
            <a:r>
              <a:rPr lang="en-US" altLang="zh-CN" sz="1200" dirty="0" smtClean="0">
                <a:latin typeface="+mn-ea"/>
                <a:ea typeface="+mn-ea"/>
              </a:rPr>
              <a:t>Q7</a:t>
            </a:r>
            <a:endParaRPr lang="zh-CN" altLang="en-US" sz="1200" dirty="0">
              <a:latin typeface="+mn-ea"/>
              <a:ea typeface="+mn-ea"/>
            </a:endParaRPr>
          </a:p>
        </p:txBody>
      </p:sp>
      <p:sp>
        <p:nvSpPr>
          <p:cNvPr id="258" name="文本框 257"/>
          <p:cNvSpPr txBox="1"/>
          <p:nvPr/>
        </p:nvSpPr>
        <p:spPr>
          <a:xfrm>
            <a:off x="9716636" y="3011285"/>
            <a:ext cx="496856" cy="276999"/>
          </a:xfrm>
          <a:prstGeom prst="rect">
            <a:avLst/>
          </a:prstGeom>
          <a:noFill/>
        </p:spPr>
        <p:txBody>
          <a:bodyPr wrap="square" rtlCol="0">
            <a:spAutoFit/>
          </a:bodyPr>
          <a:lstStyle/>
          <a:p>
            <a:r>
              <a:rPr lang="en-US" altLang="zh-CN" sz="1200" dirty="0">
                <a:latin typeface="+mn-ea"/>
                <a:ea typeface="+mn-ea"/>
              </a:rPr>
              <a:t>A7</a:t>
            </a:r>
            <a:endParaRPr lang="zh-CN" altLang="en-US" sz="1200" dirty="0">
              <a:latin typeface="+mn-ea"/>
              <a:ea typeface="+mn-ea"/>
            </a:endParaRPr>
          </a:p>
        </p:txBody>
      </p:sp>
      <p:sp>
        <p:nvSpPr>
          <p:cNvPr id="259" name="文本框 258"/>
          <p:cNvSpPr txBox="1"/>
          <p:nvPr/>
        </p:nvSpPr>
        <p:spPr>
          <a:xfrm>
            <a:off x="10385891" y="2789775"/>
            <a:ext cx="496856" cy="276999"/>
          </a:xfrm>
          <a:prstGeom prst="rect">
            <a:avLst/>
          </a:prstGeom>
          <a:noFill/>
        </p:spPr>
        <p:txBody>
          <a:bodyPr wrap="square" rtlCol="0">
            <a:spAutoFit/>
          </a:bodyPr>
          <a:lstStyle/>
          <a:p>
            <a:r>
              <a:rPr lang="en-US" altLang="zh-CN" sz="1200" dirty="0" smtClean="0">
                <a:latin typeface="+mn-ea"/>
                <a:ea typeface="+mn-ea"/>
              </a:rPr>
              <a:t>Q8</a:t>
            </a:r>
            <a:endParaRPr lang="zh-CN" altLang="en-US" sz="1200" dirty="0">
              <a:latin typeface="+mn-ea"/>
              <a:ea typeface="+mn-ea"/>
            </a:endParaRPr>
          </a:p>
        </p:txBody>
      </p:sp>
      <p:sp>
        <p:nvSpPr>
          <p:cNvPr id="260" name="文本框 259"/>
          <p:cNvSpPr txBox="1"/>
          <p:nvPr/>
        </p:nvSpPr>
        <p:spPr>
          <a:xfrm>
            <a:off x="10985236" y="2761923"/>
            <a:ext cx="451675" cy="276999"/>
          </a:xfrm>
          <a:prstGeom prst="rect">
            <a:avLst/>
          </a:prstGeom>
          <a:noFill/>
        </p:spPr>
        <p:txBody>
          <a:bodyPr wrap="square" rtlCol="0">
            <a:spAutoFit/>
          </a:bodyPr>
          <a:lstStyle/>
          <a:p>
            <a:r>
              <a:rPr lang="en-US" altLang="zh-CN" sz="1200" dirty="0">
                <a:latin typeface="+mn-ea"/>
                <a:ea typeface="+mn-ea"/>
              </a:rPr>
              <a:t>A8</a:t>
            </a:r>
            <a:endParaRPr lang="zh-CN" altLang="en-US" sz="1200" dirty="0">
              <a:latin typeface="+mn-ea"/>
              <a:ea typeface="+mn-ea"/>
            </a:endParaRPr>
          </a:p>
        </p:txBody>
      </p:sp>
      <p:sp>
        <p:nvSpPr>
          <p:cNvPr id="261" name="文本框 260"/>
          <p:cNvSpPr txBox="1"/>
          <p:nvPr/>
        </p:nvSpPr>
        <p:spPr>
          <a:xfrm>
            <a:off x="9668150" y="3424128"/>
            <a:ext cx="496856" cy="276999"/>
          </a:xfrm>
          <a:prstGeom prst="rect">
            <a:avLst/>
          </a:prstGeom>
          <a:noFill/>
        </p:spPr>
        <p:txBody>
          <a:bodyPr wrap="square" rtlCol="0">
            <a:spAutoFit/>
          </a:bodyPr>
          <a:lstStyle/>
          <a:p>
            <a:r>
              <a:rPr lang="en-US" altLang="zh-CN" sz="1200" dirty="0" smtClean="0">
                <a:latin typeface="+mn-ea"/>
                <a:ea typeface="+mn-ea"/>
              </a:rPr>
              <a:t>Q9</a:t>
            </a:r>
            <a:endParaRPr lang="zh-CN" altLang="en-US" sz="1200" dirty="0">
              <a:latin typeface="+mn-ea"/>
              <a:ea typeface="+mn-ea"/>
            </a:endParaRPr>
          </a:p>
        </p:txBody>
      </p:sp>
      <p:sp>
        <p:nvSpPr>
          <p:cNvPr id="262" name="文本框 261"/>
          <p:cNvSpPr txBox="1"/>
          <p:nvPr/>
        </p:nvSpPr>
        <p:spPr>
          <a:xfrm>
            <a:off x="9691525" y="3834063"/>
            <a:ext cx="496856" cy="276999"/>
          </a:xfrm>
          <a:prstGeom prst="rect">
            <a:avLst/>
          </a:prstGeom>
          <a:noFill/>
        </p:spPr>
        <p:txBody>
          <a:bodyPr wrap="square" rtlCol="0">
            <a:spAutoFit/>
          </a:bodyPr>
          <a:lstStyle/>
          <a:p>
            <a:r>
              <a:rPr lang="en-US" altLang="zh-CN" sz="1200" dirty="0" smtClean="0">
                <a:latin typeface="+mn-ea"/>
                <a:ea typeface="+mn-ea"/>
              </a:rPr>
              <a:t>A9</a:t>
            </a:r>
            <a:endParaRPr lang="zh-CN" altLang="en-US" sz="1200" dirty="0">
              <a:latin typeface="+mn-ea"/>
              <a:ea typeface="+mn-ea"/>
            </a:endParaRPr>
          </a:p>
        </p:txBody>
      </p:sp>
      <p:sp>
        <p:nvSpPr>
          <p:cNvPr id="263" name="文本框 262"/>
          <p:cNvSpPr txBox="1"/>
          <p:nvPr/>
        </p:nvSpPr>
        <p:spPr>
          <a:xfrm>
            <a:off x="9172065" y="3935697"/>
            <a:ext cx="564123" cy="276999"/>
          </a:xfrm>
          <a:prstGeom prst="rect">
            <a:avLst/>
          </a:prstGeom>
          <a:noFill/>
        </p:spPr>
        <p:txBody>
          <a:bodyPr wrap="square" rtlCol="0">
            <a:spAutoFit/>
          </a:bodyPr>
          <a:lstStyle/>
          <a:p>
            <a:r>
              <a:rPr lang="en-US" altLang="zh-CN" sz="1200" dirty="0" smtClean="0">
                <a:latin typeface="+mn-ea"/>
                <a:ea typeface="+mn-ea"/>
              </a:rPr>
              <a:t>Q10</a:t>
            </a:r>
            <a:endParaRPr lang="zh-CN" altLang="en-US" sz="1200" dirty="0">
              <a:latin typeface="+mn-ea"/>
              <a:ea typeface="+mn-ea"/>
            </a:endParaRPr>
          </a:p>
        </p:txBody>
      </p:sp>
      <p:sp>
        <p:nvSpPr>
          <p:cNvPr id="264" name="文本框 263"/>
          <p:cNvSpPr txBox="1"/>
          <p:nvPr/>
        </p:nvSpPr>
        <p:spPr>
          <a:xfrm>
            <a:off x="8916710" y="4346773"/>
            <a:ext cx="596766" cy="276999"/>
          </a:xfrm>
          <a:prstGeom prst="rect">
            <a:avLst/>
          </a:prstGeom>
          <a:noFill/>
        </p:spPr>
        <p:txBody>
          <a:bodyPr wrap="square" rtlCol="0">
            <a:spAutoFit/>
          </a:bodyPr>
          <a:lstStyle/>
          <a:p>
            <a:r>
              <a:rPr lang="en-US" altLang="zh-CN" sz="1200" dirty="0" smtClean="0">
                <a:latin typeface="+mn-ea"/>
                <a:ea typeface="+mn-ea"/>
              </a:rPr>
              <a:t>A10</a:t>
            </a:r>
            <a:endParaRPr lang="zh-CN" altLang="en-US" sz="1200" dirty="0">
              <a:latin typeface="+mn-ea"/>
              <a:ea typeface="+mn-ea"/>
            </a:endParaRPr>
          </a:p>
        </p:txBody>
      </p:sp>
    </p:spTree>
    <p:extLst>
      <p:ext uri="{BB962C8B-B14F-4D97-AF65-F5344CB8AC3E}">
        <p14:creationId xmlns:p14="http://schemas.microsoft.com/office/powerpoint/2010/main" val="3154261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DNS (4)</a:t>
            </a:r>
            <a:endParaRPr lang="zh-CN" altLang="en-US" dirty="0"/>
          </a:p>
        </p:txBody>
      </p:sp>
      <p:grpSp>
        <p:nvGrpSpPr>
          <p:cNvPr id="51" name="组合 16582"/>
          <p:cNvGrpSpPr/>
          <p:nvPr/>
        </p:nvGrpSpPr>
        <p:grpSpPr>
          <a:xfrm>
            <a:off x="4190276" y="3490315"/>
            <a:ext cx="565942" cy="718913"/>
            <a:chOff x="8407400" y="2055813"/>
            <a:chExt cx="360363" cy="458788"/>
          </a:xfrm>
          <a:solidFill>
            <a:srgbClr val="3C3C3B"/>
          </a:solidFill>
        </p:grpSpPr>
        <p:sp>
          <p:nvSpPr>
            <p:cNvPr id="52"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3"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4"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5"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56" name="文本框 55"/>
          <p:cNvSpPr txBox="1"/>
          <p:nvPr/>
        </p:nvSpPr>
        <p:spPr>
          <a:xfrm>
            <a:off x="3701466" y="3120066"/>
            <a:ext cx="1880316" cy="276999"/>
          </a:xfrm>
          <a:prstGeom prst="rect">
            <a:avLst/>
          </a:prstGeom>
          <a:noFill/>
        </p:spPr>
        <p:txBody>
          <a:bodyPr wrap="square" rtlCol="0">
            <a:spAutoFit/>
          </a:bodyPr>
          <a:lstStyle/>
          <a:p>
            <a:r>
              <a:rPr lang="en-US" altLang="zh-CN" sz="1200" dirty="0" smtClean="0">
                <a:latin typeface="+mn-ea"/>
                <a:ea typeface="+mn-ea"/>
              </a:rPr>
              <a:t>DNS</a:t>
            </a:r>
            <a:r>
              <a:rPr lang="zh-CN" altLang="en-US" sz="1200" dirty="0" smtClean="0">
                <a:latin typeface="+mn-ea"/>
                <a:ea typeface="+mn-ea"/>
              </a:rPr>
              <a:t>解析器缓存</a:t>
            </a:r>
            <a:endParaRPr lang="zh-CN" altLang="en-US" sz="1200" dirty="0">
              <a:latin typeface="+mn-ea"/>
              <a:ea typeface="+mn-ea"/>
            </a:endParaRPr>
          </a:p>
        </p:txBody>
      </p:sp>
      <p:grpSp>
        <p:nvGrpSpPr>
          <p:cNvPr id="57" name="组合 18401"/>
          <p:cNvGrpSpPr/>
          <p:nvPr/>
        </p:nvGrpSpPr>
        <p:grpSpPr>
          <a:xfrm>
            <a:off x="6084717" y="3385501"/>
            <a:ext cx="440129" cy="701026"/>
            <a:chOff x="7499351" y="736601"/>
            <a:chExt cx="227013" cy="428625"/>
          </a:xfrm>
          <a:solidFill>
            <a:srgbClr val="3C3C3B"/>
          </a:solidFill>
        </p:grpSpPr>
        <p:sp>
          <p:nvSpPr>
            <p:cNvPr id="58"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59"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0"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1"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2"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3"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4"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5"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66"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4"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6"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7"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8"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19" name="文本框 118"/>
          <p:cNvSpPr txBox="1"/>
          <p:nvPr/>
        </p:nvSpPr>
        <p:spPr>
          <a:xfrm>
            <a:off x="5573196" y="4094812"/>
            <a:ext cx="1880316" cy="276999"/>
          </a:xfrm>
          <a:prstGeom prst="rect">
            <a:avLst/>
          </a:prstGeom>
          <a:noFill/>
        </p:spPr>
        <p:txBody>
          <a:bodyPr wrap="square" rtlCol="0">
            <a:spAutoFit/>
          </a:bodyPr>
          <a:lstStyle/>
          <a:p>
            <a:r>
              <a:rPr lang="zh-CN" altLang="en-US" sz="1200" dirty="0" smtClean="0">
                <a:latin typeface="+mn-ea"/>
                <a:ea typeface="+mn-ea"/>
              </a:rPr>
              <a:t>本地</a:t>
            </a:r>
            <a:r>
              <a:rPr lang="en-US" altLang="zh-CN" sz="1200" dirty="0" smtClean="0">
                <a:latin typeface="+mn-ea"/>
                <a:ea typeface="+mn-ea"/>
              </a:rPr>
              <a:t>DNS</a:t>
            </a:r>
            <a:r>
              <a:rPr lang="zh-CN" altLang="en-US" sz="1200" dirty="0" smtClean="0">
                <a:latin typeface="+mn-ea"/>
                <a:ea typeface="+mn-ea"/>
              </a:rPr>
              <a:t>服务器</a:t>
            </a:r>
            <a:endParaRPr lang="zh-CN" altLang="en-US" sz="1200" dirty="0">
              <a:latin typeface="+mn-ea"/>
              <a:ea typeface="+mn-ea"/>
            </a:endParaRPr>
          </a:p>
        </p:txBody>
      </p:sp>
      <p:grpSp>
        <p:nvGrpSpPr>
          <p:cNvPr id="120" name="组合 119"/>
          <p:cNvGrpSpPr/>
          <p:nvPr/>
        </p:nvGrpSpPr>
        <p:grpSpPr>
          <a:xfrm>
            <a:off x="4256344" y="5001155"/>
            <a:ext cx="574653" cy="550155"/>
            <a:chOff x="4876276" y="1402534"/>
            <a:chExt cx="889944" cy="889942"/>
          </a:xfrm>
        </p:grpSpPr>
        <p:sp>
          <p:nvSpPr>
            <p:cNvPr id="121" name="椭圆 120"/>
            <p:cNvSpPr/>
            <p:nvPr/>
          </p:nvSpPr>
          <p:spPr>
            <a:xfrm>
              <a:off x="4876276" y="1402534"/>
              <a:ext cx="889944" cy="889942"/>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121948" tIns="60974" rIns="121948" bIns="60974"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200" dirty="0">
                <a:latin typeface="+mn-ea"/>
                <a:ea typeface="+mn-ea"/>
              </a:endParaRPr>
            </a:p>
          </p:txBody>
        </p:sp>
        <p:grpSp>
          <p:nvGrpSpPr>
            <p:cNvPr id="122" name="组合 121"/>
            <p:cNvGrpSpPr/>
            <p:nvPr/>
          </p:nvGrpSpPr>
          <p:grpSpPr>
            <a:xfrm>
              <a:off x="5059803" y="1628684"/>
              <a:ext cx="522890" cy="437642"/>
              <a:chOff x="1924050" y="4306887"/>
              <a:chExt cx="146050" cy="122239"/>
            </a:xfrm>
          </p:grpSpPr>
          <p:sp>
            <p:nvSpPr>
              <p:cNvPr id="123" name="Freeform 154"/>
              <p:cNvSpPr>
                <a:spLocks/>
              </p:cNvSpPr>
              <p:nvPr/>
            </p:nvSpPr>
            <p:spPr bwMode="auto">
              <a:xfrm>
                <a:off x="1924050" y="4306887"/>
                <a:ext cx="130175" cy="80963"/>
              </a:xfrm>
              <a:custGeom>
                <a:avLst/>
                <a:gdLst/>
                <a:ahLst/>
                <a:cxnLst>
                  <a:cxn ang="0">
                    <a:pos x="82" y="22"/>
                  </a:cxn>
                  <a:cxn ang="0">
                    <a:pos x="82" y="12"/>
                  </a:cxn>
                  <a:cxn ang="0">
                    <a:pos x="82" y="12"/>
                  </a:cxn>
                  <a:cxn ang="0">
                    <a:pos x="81" y="11"/>
                  </a:cxn>
                  <a:cxn ang="0">
                    <a:pos x="80" y="10"/>
                  </a:cxn>
                  <a:cxn ang="0">
                    <a:pos x="36" y="10"/>
                  </a:cxn>
                  <a:cxn ang="0">
                    <a:pos x="36" y="10"/>
                  </a:cxn>
                  <a:cxn ang="0">
                    <a:pos x="35" y="8"/>
                  </a:cxn>
                  <a:cxn ang="0">
                    <a:pos x="34" y="7"/>
                  </a:cxn>
                  <a:cxn ang="0">
                    <a:pos x="31" y="2"/>
                  </a:cxn>
                  <a:cxn ang="0">
                    <a:pos x="31" y="2"/>
                  </a:cxn>
                  <a:cxn ang="0">
                    <a:pos x="31" y="1"/>
                  </a:cxn>
                  <a:cxn ang="0">
                    <a:pos x="29" y="0"/>
                  </a:cxn>
                  <a:cxn ang="0">
                    <a:pos x="6" y="0"/>
                  </a:cxn>
                  <a:cxn ang="0">
                    <a:pos x="6" y="0"/>
                  </a:cxn>
                  <a:cxn ang="0">
                    <a:pos x="4" y="1"/>
                  </a:cxn>
                  <a:cxn ang="0">
                    <a:pos x="2" y="2"/>
                  </a:cxn>
                  <a:cxn ang="0">
                    <a:pos x="2" y="2"/>
                  </a:cxn>
                  <a:cxn ang="0">
                    <a:pos x="0" y="13"/>
                  </a:cxn>
                  <a:cxn ang="0">
                    <a:pos x="0" y="22"/>
                  </a:cxn>
                  <a:cxn ang="0">
                    <a:pos x="0" y="51"/>
                  </a:cxn>
                </a:cxnLst>
                <a:rect l="0" t="0" r="r" b="b"/>
                <a:pathLst>
                  <a:path w="82" h="51">
                    <a:moveTo>
                      <a:pt x="82" y="22"/>
                    </a:moveTo>
                    <a:lnTo>
                      <a:pt x="82" y="12"/>
                    </a:lnTo>
                    <a:lnTo>
                      <a:pt x="82" y="12"/>
                    </a:lnTo>
                    <a:lnTo>
                      <a:pt x="81" y="11"/>
                    </a:lnTo>
                    <a:lnTo>
                      <a:pt x="80" y="10"/>
                    </a:lnTo>
                    <a:lnTo>
                      <a:pt x="36" y="10"/>
                    </a:lnTo>
                    <a:lnTo>
                      <a:pt x="36" y="10"/>
                    </a:lnTo>
                    <a:lnTo>
                      <a:pt x="35" y="8"/>
                    </a:lnTo>
                    <a:lnTo>
                      <a:pt x="34" y="7"/>
                    </a:lnTo>
                    <a:lnTo>
                      <a:pt x="31" y="2"/>
                    </a:lnTo>
                    <a:lnTo>
                      <a:pt x="31" y="2"/>
                    </a:lnTo>
                    <a:lnTo>
                      <a:pt x="31" y="1"/>
                    </a:lnTo>
                    <a:lnTo>
                      <a:pt x="29" y="0"/>
                    </a:lnTo>
                    <a:lnTo>
                      <a:pt x="6" y="0"/>
                    </a:lnTo>
                    <a:lnTo>
                      <a:pt x="6" y="0"/>
                    </a:lnTo>
                    <a:lnTo>
                      <a:pt x="4" y="1"/>
                    </a:lnTo>
                    <a:lnTo>
                      <a:pt x="2" y="2"/>
                    </a:lnTo>
                    <a:lnTo>
                      <a:pt x="2" y="2"/>
                    </a:lnTo>
                    <a:lnTo>
                      <a:pt x="0" y="13"/>
                    </a:lnTo>
                    <a:lnTo>
                      <a:pt x="0" y="22"/>
                    </a:lnTo>
                    <a:lnTo>
                      <a:pt x="0" y="51"/>
                    </a:lnTo>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124" name="Freeform 155"/>
              <p:cNvSpPr>
                <a:spLocks/>
              </p:cNvSpPr>
              <p:nvPr/>
            </p:nvSpPr>
            <p:spPr bwMode="auto">
              <a:xfrm>
                <a:off x="1924050" y="4352926"/>
                <a:ext cx="146050" cy="76200"/>
              </a:xfrm>
              <a:custGeom>
                <a:avLst/>
                <a:gdLst/>
                <a:ahLst/>
                <a:cxnLst>
                  <a:cxn ang="0">
                    <a:pos x="81" y="46"/>
                  </a:cxn>
                  <a:cxn ang="0">
                    <a:pos x="81" y="46"/>
                  </a:cxn>
                  <a:cxn ang="0">
                    <a:pos x="80" y="47"/>
                  </a:cxn>
                  <a:cxn ang="0">
                    <a:pos x="79" y="48"/>
                  </a:cxn>
                  <a:cxn ang="0">
                    <a:pos x="2" y="48"/>
                  </a:cxn>
                  <a:cxn ang="0">
                    <a:pos x="2" y="48"/>
                  </a:cxn>
                  <a:cxn ang="0">
                    <a:pos x="1" y="47"/>
                  </a:cxn>
                  <a:cxn ang="0">
                    <a:pos x="0" y="46"/>
                  </a:cxn>
                  <a:cxn ang="0">
                    <a:pos x="0" y="46"/>
                  </a:cxn>
                  <a:cxn ang="0">
                    <a:pos x="11" y="2"/>
                  </a:cxn>
                  <a:cxn ang="0">
                    <a:pos x="11" y="2"/>
                  </a:cxn>
                  <a:cxn ang="0">
                    <a:pos x="12" y="1"/>
                  </a:cxn>
                  <a:cxn ang="0">
                    <a:pos x="13" y="0"/>
                  </a:cxn>
                  <a:cxn ang="0">
                    <a:pos x="89" y="0"/>
                  </a:cxn>
                  <a:cxn ang="0">
                    <a:pos x="89" y="0"/>
                  </a:cxn>
                  <a:cxn ang="0">
                    <a:pos x="91" y="1"/>
                  </a:cxn>
                  <a:cxn ang="0">
                    <a:pos x="92" y="2"/>
                  </a:cxn>
                  <a:cxn ang="0">
                    <a:pos x="92" y="2"/>
                  </a:cxn>
                  <a:cxn ang="0">
                    <a:pos x="92" y="2"/>
                  </a:cxn>
                  <a:cxn ang="0">
                    <a:pos x="87" y="25"/>
                  </a:cxn>
                  <a:cxn ang="0">
                    <a:pos x="81" y="46"/>
                  </a:cxn>
                  <a:cxn ang="0">
                    <a:pos x="81" y="46"/>
                  </a:cxn>
                </a:cxnLst>
                <a:rect l="0" t="0" r="r" b="b"/>
                <a:pathLst>
                  <a:path w="92" h="48">
                    <a:moveTo>
                      <a:pt x="81" y="46"/>
                    </a:moveTo>
                    <a:lnTo>
                      <a:pt x="81" y="46"/>
                    </a:lnTo>
                    <a:lnTo>
                      <a:pt x="80" y="47"/>
                    </a:lnTo>
                    <a:lnTo>
                      <a:pt x="79" y="48"/>
                    </a:lnTo>
                    <a:lnTo>
                      <a:pt x="2" y="48"/>
                    </a:lnTo>
                    <a:lnTo>
                      <a:pt x="2" y="48"/>
                    </a:lnTo>
                    <a:lnTo>
                      <a:pt x="1" y="47"/>
                    </a:lnTo>
                    <a:lnTo>
                      <a:pt x="0" y="46"/>
                    </a:lnTo>
                    <a:lnTo>
                      <a:pt x="0" y="46"/>
                    </a:lnTo>
                    <a:lnTo>
                      <a:pt x="11" y="2"/>
                    </a:lnTo>
                    <a:lnTo>
                      <a:pt x="11" y="2"/>
                    </a:lnTo>
                    <a:lnTo>
                      <a:pt x="12" y="1"/>
                    </a:lnTo>
                    <a:lnTo>
                      <a:pt x="13" y="0"/>
                    </a:lnTo>
                    <a:lnTo>
                      <a:pt x="89" y="0"/>
                    </a:lnTo>
                    <a:lnTo>
                      <a:pt x="89" y="0"/>
                    </a:lnTo>
                    <a:lnTo>
                      <a:pt x="91" y="1"/>
                    </a:lnTo>
                    <a:lnTo>
                      <a:pt x="92" y="2"/>
                    </a:lnTo>
                    <a:lnTo>
                      <a:pt x="92" y="2"/>
                    </a:lnTo>
                    <a:lnTo>
                      <a:pt x="92" y="2"/>
                    </a:lnTo>
                    <a:lnTo>
                      <a:pt x="87" y="25"/>
                    </a:lnTo>
                    <a:lnTo>
                      <a:pt x="81" y="46"/>
                    </a:lnTo>
                    <a:lnTo>
                      <a:pt x="81" y="46"/>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grpSp>
      </p:grpSp>
      <p:sp>
        <p:nvSpPr>
          <p:cNvPr id="125" name="文本框 124"/>
          <p:cNvSpPr txBox="1"/>
          <p:nvPr/>
        </p:nvSpPr>
        <p:spPr>
          <a:xfrm>
            <a:off x="4055750" y="5522639"/>
            <a:ext cx="1171747" cy="276999"/>
          </a:xfrm>
          <a:prstGeom prst="rect">
            <a:avLst/>
          </a:prstGeom>
          <a:noFill/>
        </p:spPr>
        <p:txBody>
          <a:bodyPr wrap="square" rtlCol="0">
            <a:spAutoFit/>
          </a:bodyPr>
          <a:lstStyle/>
          <a:p>
            <a:r>
              <a:rPr lang="en-US" altLang="zh-CN" sz="1200" dirty="0" smtClean="0">
                <a:latin typeface="+mn-ea"/>
                <a:ea typeface="+mn-ea"/>
              </a:rPr>
              <a:t>Hosts</a:t>
            </a:r>
            <a:r>
              <a:rPr lang="zh-CN" altLang="en-US" sz="1200" dirty="0" smtClean="0">
                <a:latin typeface="+mn-ea"/>
                <a:ea typeface="+mn-ea"/>
              </a:rPr>
              <a:t>文件</a:t>
            </a:r>
            <a:endParaRPr lang="zh-CN" altLang="en-US" sz="1200" dirty="0">
              <a:latin typeface="+mn-ea"/>
              <a:ea typeface="+mn-ea"/>
            </a:endParaRPr>
          </a:p>
        </p:txBody>
      </p:sp>
      <p:grpSp>
        <p:nvGrpSpPr>
          <p:cNvPr id="126" name="组合 16582"/>
          <p:cNvGrpSpPr/>
          <p:nvPr/>
        </p:nvGrpSpPr>
        <p:grpSpPr>
          <a:xfrm>
            <a:off x="7245524" y="4742892"/>
            <a:ext cx="594366" cy="763609"/>
            <a:chOff x="8407400" y="2055813"/>
            <a:chExt cx="360363" cy="458788"/>
          </a:xfrm>
          <a:solidFill>
            <a:srgbClr val="3C3C3B"/>
          </a:solidFill>
        </p:grpSpPr>
        <p:sp>
          <p:nvSpPr>
            <p:cNvPr id="127"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8"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9"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0"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31" name="文本框 130"/>
          <p:cNvSpPr txBox="1"/>
          <p:nvPr/>
        </p:nvSpPr>
        <p:spPr>
          <a:xfrm>
            <a:off x="6742793" y="5544881"/>
            <a:ext cx="1880316" cy="276999"/>
          </a:xfrm>
          <a:prstGeom prst="rect">
            <a:avLst/>
          </a:prstGeom>
          <a:noFill/>
        </p:spPr>
        <p:txBody>
          <a:bodyPr wrap="square" rtlCol="0">
            <a:spAutoFit/>
          </a:bodyPr>
          <a:lstStyle/>
          <a:p>
            <a:r>
              <a:rPr lang="en-US" altLang="zh-CN" sz="1200" dirty="0" smtClean="0">
                <a:latin typeface="+mn-ea"/>
                <a:ea typeface="+mn-ea"/>
              </a:rPr>
              <a:t>DNS</a:t>
            </a:r>
            <a:r>
              <a:rPr lang="zh-CN" altLang="en-US" sz="1200" dirty="0" smtClean="0">
                <a:latin typeface="+mn-ea"/>
                <a:ea typeface="+mn-ea"/>
              </a:rPr>
              <a:t>解析器缓存</a:t>
            </a:r>
            <a:endParaRPr lang="zh-CN" altLang="en-US" sz="1200" dirty="0">
              <a:latin typeface="+mn-ea"/>
              <a:ea typeface="+mn-ea"/>
            </a:endParaRPr>
          </a:p>
        </p:txBody>
      </p:sp>
      <p:grpSp>
        <p:nvGrpSpPr>
          <p:cNvPr id="132" name="组合 18401"/>
          <p:cNvGrpSpPr/>
          <p:nvPr/>
        </p:nvGrpSpPr>
        <p:grpSpPr>
          <a:xfrm>
            <a:off x="8978100" y="1738309"/>
            <a:ext cx="440129" cy="701026"/>
            <a:chOff x="7499351" y="736601"/>
            <a:chExt cx="227013" cy="428625"/>
          </a:xfrm>
          <a:solidFill>
            <a:srgbClr val="3C3C3B"/>
          </a:solidFill>
        </p:grpSpPr>
        <p:sp>
          <p:nvSpPr>
            <p:cNvPr id="133"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4"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5"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6"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7"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8"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9"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0"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1"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2"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3"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4"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5"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46" name="文本框 145"/>
          <p:cNvSpPr txBox="1"/>
          <p:nvPr/>
        </p:nvSpPr>
        <p:spPr>
          <a:xfrm>
            <a:off x="8966792" y="2427457"/>
            <a:ext cx="1880316" cy="276999"/>
          </a:xfrm>
          <a:prstGeom prst="rect">
            <a:avLst/>
          </a:prstGeom>
          <a:noFill/>
        </p:spPr>
        <p:txBody>
          <a:bodyPr wrap="square" rtlCol="0">
            <a:spAutoFit/>
          </a:bodyPr>
          <a:lstStyle/>
          <a:p>
            <a:r>
              <a:rPr lang="zh-CN" altLang="en-US" sz="1200" dirty="0">
                <a:latin typeface="+mn-ea"/>
                <a:ea typeface="+mn-ea"/>
              </a:rPr>
              <a:t>根域</a:t>
            </a:r>
          </a:p>
        </p:txBody>
      </p:sp>
      <p:grpSp>
        <p:nvGrpSpPr>
          <p:cNvPr id="147" name="组合 18401"/>
          <p:cNvGrpSpPr/>
          <p:nvPr/>
        </p:nvGrpSpPr>
        <p:grpSpPr>
          <a:xfrm>
            <a:off x="10581410" y="1681339"/>
            <a:ext cx="440129" cy="701026"/>
            <a:chOff x="7499351" y="736601"/>
            <a:chExt cx="227013" cy="428625"/>
          </a:xfrm>
          <a:solidFill>
            <a:srgbClr val="3C3C3B"/>
          </a:solidFill>
        </p:grpSpPr>
        <p:sp>
          <p:nvSpPr>
            <p:cNvPr id="148"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9"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0"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1"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2"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3"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4"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5"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6"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7"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8"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9"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0"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61" name="文本框 160"/>
          <p:cNvSpPr txBox="1"/>
          <p:nvPr/>
        </p:nvSpPr>
        <p:spPr>
          <a:xfrm>
            <a:off x="10304947" y="2417113"/>
            <a:ext cx="1880316" cy="276999"/>
          </a:xfrm>
          <a:prstGeom prst="rect">
            <a:avLst/>
          </a:prstGeom>
          <a:noFill/>
        </p:spPr>
        <p:txBody>
          <a:bodyPr wrap="square" rtlCol="0">
            <a:spAutoFit/>
          </a:bodyPr>
          <a:lstStyle/>
          <a:p>
            <a:r>
              <a:rPr lang="en-US" altLang="zh-CN" sz="1200" dirty="0" smtClean="0">
                <a:latin typeface="+mn-ea"/>
                <a:ea typeface="+mn-ea"/>
              </a:rPr>
              <a:t>.</a:t>
            </a:r>
            <a:r>
              <a:rPr lang="en-US" altLang="zh-CN" sz="1200" dirty="0" err="1" smtClean="0">
                <a:latin typeface="+mn-ea"/>
                <a:ea typeface="+mn-ea"/>
              </a:rPr>
              <a:t>edu</a:t>
            </a:r>
            <a:r>
              <a:rPr lang="zh-CN" altLang="en-US" sz="1200" dirty="0" smtClean="0">
                <a:latin typeface="+mn-ea"/>
                <a:ea typeface="+mn-ea"/>
              </a:rPr>
              <a:t>顶级</a:t>
            </a:r>
            <a:r>
              <a:rPr lang="zh-CN" altLang="en-US" sz="1200" dirty="0">
                <a:latin typeface="+mn-ea"/>
                <a:ea typeface="+mn-ea"/>
              </a:rPr>
              <a:t>域</a:t>
            </a:r>
          </a:p>
        </p:txBody>
      </p:sp>
      <p:grpSp>
        <p:nvGrpSpPr>
          <p:cNvPr id="162" name="组合 18401"/>
          <p:cNvGrpSpPr/>
          <p:nvPr/>
        </p:nvGrpSpPr>
        <p:grpSpPr>
          <a:xfrm>
            <a:off x="10681914" y="3202228"/>
            <a:ext cx="440129" cy="701026"/>
            <a:chOff x="7499351" y="736601"/>
            <a:chExt cx="227013" cy="428625"/>
          </a:xfrm>
          <a:solidFill>
            <a:srgbClr val="3C3C3B"/>
          </a:solidFill>
        </p:grpSpPr>
        <p:sp>
          <p:nvSpPr>
            <p:cNvPr id="163"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4"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5"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6"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7"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8"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9"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0"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1"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2"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3"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4"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5"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76" name="文本框 175"/>
          <p:cNvSpPr txBox="1"/>
          <p:nvPr/>
        </p:nvSpPr>
        <p:spPr>
          <a:xfrm>
            <a:off x="10344007" y="3975763"/>
            <a:ext cx="1260598" cy="276999"/>
          </a:xfrm>
          <a:prstGeom prst="rect">
            <a:avLst/>
          </a:prstGeom>
          <a:noFill/>
        </p:spPr>
        <p:txBody>
          <a:bodyPr wrap="square" rtlCol="0">
            <a:spAutoFit/>
          </a:bodyPr>
          <a:lstStyle/>
          <a:p>
            <a:r>
              <a:rPr lang="en-US" altLang="zh-CN" sz="1200" dirty="0">
                <a:latin typeface="+mn-ea"/>
                <a:ea typeface="+mn-ea"/>
              </a:rPr>
              <a:t>h</a:t>
            </a:r>
            <a:r>
              <a:rPr lang="en-US" altLang="zh-CN" sz="1200" dirty="0" smtClean="0">
                <a:latin typeface="+mn-ea"/>
                <a:ea typeface="+mn-ea"/>
              </a:rPr>
              <a:t>cip.edu</a:t>
            </a:r>
            <a:r>
              <a:rPr lang="zh-CN" altLang="en-US" sz="1200" dirty="0" smtClean="0">
                <a:latin typeface="+mn-ea"/>
                <a:ea typeface="+mn-ea"/>
              </a:rPr>
              <a:t>域</a:t>
            </a:r>
            <a:endParaRPr lang="zh-CN" altLang="en-US" sz="1200" b="1" dirty="0">
              <a:latin typeface="+mn-ea"/>
              <a:ea typeface="+mn-ea"/>
            </a:endParaRPr>
          </a:p>
        </p:txBody>
      </p:sp>
      <p:grpSp>
        <p:nvGrpSpPr>
          <p:cNvPr id="177" name="组合 18401"/>
          <p:cNvGrpSpPr/>
          <p:nvPr/>
        </p:nvGrpSpPr>
        <p:grpSpPr>
          <a:xfrm>
            <a:off x="9951489" y="4460021"/>
            <a:ext cx="440129" cy="701026"/>
            <a:chOff x="7499351" y="736601"/>
            <a:chExt cx="227013" cy="428625"/>
          </a:xfrm>
          <a:solidFill>
            <a:srgbClr val="3C3C3B"/>
          </a:solidFill>
        </p:grpSpPr>
        <p:sp>
          <p:nvSpPr>
            <p:cNvPr id="178"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9"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0"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1"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2"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3"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4"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5"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6"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7"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8"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9"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90"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91" name="文本框 190"/>
          <p:cNvSpPr txBox="1"/>
          <p:nvPr/>
        </p:nvSpPr>
        <p:spPr>
          <a:xfrm>
            <a:off x="9538620" y="5237104"/>
            <a:ext cx="1880316" cy="276999"/>
          </a:xfrm>
          <a:prstGeom prst="rect">
            <a:avLst/>
          </a:prstGeom>
          <a:noFill/>
        </p:spPr>
        <p:txBody>
          <a:bodyPr wrap="square" rtlCol="0">
            <a:spAutoFit/>
          </a:bodyPr>
          <a:lstStyle/>
          <a:p>
            <a:r>
              <a:rPr lang="en-US" altLang="zh-CN" sz="1200" dirty="0" smtClean="0">
                <a:latin typeface="+mn-ea"/>
                <a:ea typeface="+mn-ea"/>
              </a:rPr>
              <a:t>ISP</a:t>
            </a:r>
            <a:r>
              <a:rPr lang="zh-CN" altLang="en-US" sz="1200" dirty="0" smtClean="0">
                <a:latin typeface="+mn-ea"/>
                <a:ea typeface="+mn-ea"/>
              </a:rPr>
              <a:t>商</a:t>
            </a:r>
            <a:r>
              <a:rPr lang="en-US" altLang="zh-CN" sz="1200" dirty="0" smtClean="0">
                <a:latin typeface="+mn-ea"/>
                <a:ea typeface="+mn-ea"/>
              </a:rPr>
              <a:t>DNS</a:t>
            </a:r>
            <a:r>
              <a:rPr lang="zh-CN" altLang="en-US" sz="1200" dirty="0" smtClean="0">
                <a:latin typeface="+mn-ea"/>
                <a:ea typeface="+mn-ea"/>
              </a:rPr>
              <a:t>服务器</a:t>
            </a:r>
            <a:endParaRPr lang="zh-CN" altLang="en-US" sz="1200" dirty="0">
              <a:latin typeface="+mn-ea"/>
              <a:ea typeface="+mn-ea"/>
            </a:endParaRPr>
          </a:p>
        </p:txBody>
      </p:sp>
      <p:sp>
        <p:nvSpPr>
          <p:cNvPr id="192" name="矩形 191"/>
          <p:cNvSpPr/>
          <p:nvPr/>
        </p:nvSpPr>
        <p:spPr>
          <a:xfrm>
            <a:off x="1065415" y="3385501"/>
            <a:ext cx="2116022" cy="8097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latin typeface="+mn-ea"/>
              </a:rPr>
              <a:t>Web</a:t>
            </a:r>
            <a:r>
              <a:rPr lang="zh-CN" altLang="en-US" sz="1200" dirty="0" smtClean="0">
                <a:latin typeface="+mn-ea"/>
              </a:rPr>
              <a:t>浏览器</a:t>
            </a:r>
            <a:endParaRPr lang="en-US" altLang="zh-CN" sz="1200" dirty="0" smtClean="0">
              <a:latin typeface="+mn-ea"/>
            </a:endParaRPr>
          </a:p>
          <a:p>
            <a:pPr algn="ctr"/>
            <a:r>
              <a:rPr lang="en-US" altLang="zh-CN" sz="1200" dirty="0" smtClean="0">
                <a:latin typeface="+mn-ea"/>
              </a:rPr>
              <a:t>URL:www.hcip.edu</a:t>
            </a:r>
            <a:endParaRPr lang="zh-CN" altLang="en-US" sz="1200" dirty="0">
              <a:latin typeface="+mn-ea"/>
            </a:endParaRPr>
          </a:p>
        </p:txBody>
      </p:sp>
      <p:cxnSp>
        <p:nvCxnSpPr>
          <p:cNvPr id="193" name="直接箭头连接符 192"/>
          <p:cNvCxnSpPr/>
          <p:nvPr/>
        </p:nvCxnSpPr>
        <p:spPr>
          <a:xfrm>
            <a:off x="3287612" y="3772918"/>
            <a:ext cx="7681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4" name="直接箭头连接符 193"/>
          <p:cNvCxnSpPr/>
          <p:nvPr/>
        </p:nvCxnSpPr>
        <p:spPr>
          <a:xfrm flipH="1" flipV="1">
            <a:off x="3265415" y="3935337"/>
            <a:ext cx="768138" cy="600"/>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195" name="直接箭头连接符 194"/>
          <p:cNvCxnSpPr/>
          <p:nvPr/>
        </p:nvCxnSpPr>
        <p:spPr>
          <a:xfrm>
            <a:off x="5069678" y="3751592"/>
            <a:ext cx="7681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6" name="直接箭头连接符 195"/>
          <p:cNvCxnSpPr/>
          <p:nvPr/>
        </p:nvCxnSpPr>
        <p:spPr>
          <a:xfrm flipH="1" flipV="1">
            <a:off x="5033733" y="3919328"/>
            <a:ext cx="768138" cy="600"/>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197" name="直接箭头连接符 196"/>
          <p:cNvCxnSpPr/>
          <p:nvPr/>
        </p:nvCxnSpPr>
        <p:spPr>
          <a:xfrm flipH="1" flipV="1">
            <a:off x="4514342" y="4271700"/>
            <a:ext cx="18350" cy="690579"/>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cxnSp>
        <p:nvCxnSpPr>
          <p:cNvPr id="198" name="直接箭头连接符 197"/>
          <p:cNvCxnSpPr/>
          <p:nvPr/>
        </p:nvCxnSpPr>
        <p:spPr>
          <a:xfrm>
            <a:off x="6701790" y="4312486"/>
            <a:ext cx="562563" cy="425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9" name="直接箭头连接符 198"/>
          <p:cNvCxnSpPr/>
          <p:nvPr/>
        </p:nvCxnSpPr>
        <p:spPr>
          <a:xfrm flipH="1" flipV="1">
            <a:off x="6577788" y="4375455"/>
            <a:ext cx="590791" cy="4741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0" name="直接连接符 199"/>
          <p:cNvCxnSpPr/>
          <p:nvPr/>
        </p:nvCxnSpPr>
        <p:spPr>
          <a:xfrm flipV="1">
            <a:off x="6679662" y="3644254"/>
            <a:ext cx="1738648" cy="1906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1" name="直接连接符 200"/>
          <p:cNvCxnSpPr/>
          <p:nvPr/>
        </p:nvCxnSpPr>
        <p:spPr>
          <a:xfrm flipV="1">
            <a:off x="6679662" y="3805867"/>
            <a:ext cx="1738648" cy="25817"/>
          </a:xfrm>
          <a:prstGeom prst="line">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02" name="直接箭头连接符 201"/>
          <p:cNvCxnSpPr/>
          <p:nvPr/>
        </p:nvCxnSpPr>
        <p:spPr>
          <a:xfrm>
            <a:off x="8618387" y="3843103"/>
            <a:ext cx="1280925" cy="610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3" name="直接箭头连接符 202"/>
          <p:cNvCxnSpPr/>
          <p:nvPr/>
        </p:nvCxnSpPr>
        <p:spPr>
          <a:xfrm flipH="1" flipV="1">
            <a:off x="8515644" y="3969075"/>
            <a:ext cx="1220545" cy="578642"/>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04" name="直接箭头连接符 203"/>
          <p:cNvCxnSpPr/>
          <p:nvPr/>
        </p:nvCxnSpPr>
        <p:spPr>
          <a:xfrm flipV="1">
            <a:off x="8580000" y="2683073"/>
            <a:ext cx="510993" cy="8169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 name="直接箭头连接符 204"/>
          <p:cNvCxnSpPr/>
          <p:nvPr/>
        </p:nvCxnSpPr>
        <p:spPr>
          <a:xfrm flipH="1">
            <a:off x="8700630" y="2719505"/>
            <a:ext cx="554940" cy="885051"/>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06" name="直接箭头连接符 205"/>
          <p:cNvCxnSpPr/>
          <p:nvPr/>
        </p:nvCxnSpPr>
        <p:spPr>
          <a:xfrm>
            <a:off x="9527464" y="1901881"/>
            <a:ext cx="9908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直接箭头连接符 206"/>
          <p:cNvCxnSpPr/>
          <p:nvPr/>
        </p:nvCxnSpPr>
        <p:spPr>
          <a:xfrm flipH="1" flipV="1">
            <a:off x="9490532" y="2116112"/>
            <a:ext cx="1000956" cy="11613"/>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08" name="直接箭头连接符 207"/>
          <p:cNvCxnSpPr/>
          <p:nvPr/>
        </p:nvCxnSpPr>
        <p:spPr>
          <a:xfrm>
            <a:off x="8933138" y="3689842"/>
            <a:ext cx="1558350" cy="12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9" name="直接箭头连接符 208"/>
          <p:cNvCxnSpPr/>
          <p:nvPr/>
        </p:nvCxnSpPr>
        <p:spPr>
          <a:xfrm flipH="1" flipV="1">
            <a:off x="8896206" y="3813907"/>
            <a:ext cx="1582572" cy="16648"/>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10" name="直接箭头连接符 209"/>
          <p:cNvCxnSpPr/>
          <p:nvPr/>
        </p:nvCxnSpPr>
        <p:spPr>
          <a:xfrm flipV="1">
            <a:off x="9023681" y="2531356"/>
            <a:ext cx="1198204" cy="9486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1" name="直接箭头连接符 210"/>
          <p:cNvCxnSpPr/>
          <p:nvPr/>
        </p:nvCxnSpPr>
        <p:spPr>
          <a:xfrm flipH="1">
            <a:off x="9086871" y="2693541"/>
            <a:ext cx="1196531" cy="920467"/>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12" name="直接箭头连接符 211"/>
          <p:cNvCxnSpPr/>
          <p:nvPr/>
        </p:nvCxnSpPr>
        <p:spPr>
          <a:xfrm>
            <a:off x="10736375" y="2735234"/>
            <a:ext cx="8158" cy="3848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直接箭头连接符 212"/>
          <p:cNvCxnSpPr/>
          <p:nvPr/>
        </p:nvCxnSpPr>
        <p:spPr>
          <a:xfrm flipH="1" flipV="1">
            <a:off x="10895348" y="2693541"/>
            <a:ext cx="6629" cy="398016"/>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grpSp>
        <p:nvGrpSpPr>
          <p:cNvPr id="214" name="组合 213"/>
          <p:cNvGrpSpPr/>
          <p:nvPr/>
        </p:nvGrpSpPr>
        <p:grpSpPr>
          <a:xfrm>
            <a:off x="8161154" y="1870726"/>
            <a:ext cx="471162" cy="473490"/>
            <a:chOff x="4876276" y="1402534"/>
            <a:chExt cx="889944" cy="889942"/>
          </a:xfrm>
        </p:grpSpPr>
        <p:sp>
          <p:nvSpPr>
            <p:cNvPr id="215" name="椭圆 214"/>
            <p:cNvSpPr/>
            <p:nvPr/>
          </p:nvSpPr>
          <p:spPr>
            <a:xfrm>
              <a:off x="4876276" y="1402534"/>
              <a:ext cx="889944" cy="889942"/>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121948" tIns="60974" rIns="121948" bIns="60974"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200" dirty="0">
                <a:latin typeface="+mn-ea"/>
                <a:ea typeface="+mn-ea"/>
              </a:endParaRPr>
            </a:p>
          </p:txBody>
        </p:sp>
        <p:grpSp>
          <p:nvGrpSpPr>
            <p:cNvPr id="216" name="组合 215"/>
            <p:cNvGrpSpPr/>
            <p:nvPr/>
          </p:nvGrpSpPr>
          <p:grpSpPr>
            <a:xfrm>
              <a:off x="5059803" y="1628684"/>
              <a:ext cx="522890" cy="437642"/>
              <a:chOff x="1924050" y="4306887"/>
              <a:chExt cx="146050" cy="122239"/>
            </a:xfrm>
          </p:grpSpPr>
          <p:sp>
            <p:nvSpPr>
              <p:cNvPr id="217" name="Freeform 154"/>
              <p:cNvSpPr>
                <a:spLocks/>
              </p:cNvSpPr>
              <p:nvPr/>
            </p:nvSpPr>
            <p:spPr bwMode="auto">
              <a:xfrm>
                <a:off x="1924050" y="4306887"/>
                <a:ext cx="130175" cy="80963"/>
              </a:xfrm>
              <a:custGeom>
                <a:avLst/>
                <a:gdLst/>
                <a:ahLst/>
                <a:cxnLst>
                  <a:cxn ang="0">
                    <a:pos x="82" y="22"/>
                  </a:cxn>
                  <a:cxn ang="0">
                    <a:pos x="82" y="12"/>
                  </a:cxn>
                  <a:cxn ang="0">
                    <a:pos x="82" y="12"/>
                  </a:cxn>
                  <a:cxn ang="0">
                    <a:pos x="81" y="11"/>
                  </a:cxn>
                  <a:cxn ang="0">
                    <a:pos x="80" y="10"/>
                  </a:cxn>
                  <a:cxn ang="0">
                    <a:pos x="36" y="10"/>
                  </a:cxn>
                  <a:cxn ang="0">
                    <a:pos x="36" y="10"/>
                  </a:cxn>
                  <a:cxn ang="0">
                    <a:pos x="35" y="8"/>
                  </a:cxn>
                  <a:cxn ang="0">
                    <a:pos x="34" y="7"/>
                  </a:cxn>
                  <a:cxn ang="0">
                    <a:pos x="31" y="2"/>
                  </a:cxn>
                  <a:cxn ang="0">
                    <a:pos x="31" y="2"/>
                  </a:cxn>
                  <a:cxn ang="0">
                    <a:pos x="31" y="1"/>
                  </a:cxn>
                  <a:cxn ang="0">
                    <a:pos x="29" y="0"/>
                  </a:cxn>
                  <a:cxn ang="0">
                    <a:pos x="6" y="0"/>
                  </a:cxn>
                  <a:cxn ang="0">
                    <a:pos x="6" y="0"/>
                  </a:cxn>
                  <a:cxn ang="0">
                    <a:pos x="4" y="1"/>
                  </a:cxn>
                  <a:cxn ang="0">
                    <a:pos x="2" y="2"/>
                  </a:cxn>
                  <a:cxn ang="0">
                    <a:pos x="2" y="2"/>
                  </a:cxn>
                  <a:cxn ang="0">
                    <a:pos x="0" y="13"/>
                  </a:cxn>
                  <a:cxn ang="0">
                    <a:pos x="0" y="22"/>
                  </a:cxn>
                  <a:cxn ang="0">
                    <a:pos x="0" y="51"/>
                  </a:cxn>
                </a:cxnLst>
                <a:rect l="0" t="0" r="r" b="b"/>
                <a:pathLst>
                  <a:path w="82" h="51">
                    <a:moveTo>
                      <a:pt x="82" y="22"/>
                    </a:moveTo>
                    <a:lnTo>
                      <a:pt x="82" y="12"/>
                    </a:lnTo>
                    <a:lnTo>
                      <a:pt x="82" y="12"/>
                    </a:lnTo>
                    <a:lnTo>
                      <a:pt x="81" y="11"/>
                    </a:lnTo>
                    <a:lnTo>
                      <a:pt x="80" y="10"/>
                    </a:lnTo>
                    <a:lnTo>
                      <a:pt x="36" y="10"/>
                    </a:lnTo>
                    <a:lnTo>
                      <a:pt x="36" y="10"/>
                    </a:lnTo>
                    <a:lnTo>
                      <a:pt x="35" y="8"/>
                    </a:lnTo>
                    <a:lnTo>
                      <a:pt x="34" y="7"/>
                    </a:lnTo>
                    <a:lnTo>
                      <a:pt x="31" y="2"/>
                    </a:lnTo>
                    <a:lnTo>
                      <a:pt x="31" y="2"/>
                    </a:lnTo>
                    <a:lnTo>
                      <a:pt x="31" y="1"/>
                    </a:lnTo>
                    <a:lnTo>
                      <a:pt x="29" y="0"/>
                    </a:lnTo>
                    <a:lnTo>
                      <a:pt x="6" y="0"/>
                    </a:lnTo>
                    <a:lnTo>
                      <a:pt x="6" y="0"/>
                    </a:lnTo>
                    <a:lnTo>
                      <a:pt x="4" y="1"/>
                    </a:lnTo>
                    <a:lnTo>
                      <a:pt x="2" y="2"/>
                    </a:lnTo>
                    <a:lnTo>
                      <a:pt x="2" y="2"/>
                    </a:lnTo>
                    <a:lnTo>
                      <a:pt x="0" y="13"/>
                    </a:lnTo>
                    <a:lnTo>
                      <a:pt x="0" y="22"/>
                    </a:lnTo>
                    <a:lnTo>
                      <a:pt x="0" y="51"/>
                    </a:lnTo>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218" name="Freeform 155"/>
              <p:cNvSpPr>
                <a:spLocks/>
              </p:cNvSpPr>
              <p:nvPr/>
            </p:nvSpPr>
            <p:spPr bwMode="auto">
              <a:xfrm>
                <a:off x="1924050" y="4352926"/>
                <a:ext cx="146050" cy="76200"/>
              </a:xfrm>
              <a:custGeom>
                <a:avLst/>
                <a:gdLst/>
                <a:ahLst/>
                <a:cxnLst>
                  <a:cxn ang="0">
                    <a:pos x="81" y="46"/>
                  </a:cxn>
                  <a:cxn ang="0">
                    <a:pos x="81" y="46"/>
                  </a:cxn>
                  <a:cxn ang="0">
                    <a:pos x="80" y="47"/>
                  </a:cxn>
                  <a:cxn ang="0">
                    <a:pos x="79" y="48"/>
                  </a:cxn>
                  <a:cxn ang="0">
                    <a:pos x="2" y="48"/>
                  </a:cxn>
                  <a:cxn ang="0">
                    <a:pos x="2" y="48"/>
                  </a:cxn>
                  <a:cxn ang="0">
                    <a:pos x="1" y="47"/>
                  </a:cxn>
                  <a:cxn ang="0">
                    <a:pos x="0" y="46"/>
                  </a:cxn>
                  <a:cxn ang="0">
                    <a:pos x="0" y="46"/>
                  </a:cxn>
                  <a:cxn ang="0">
                    <a:pos x="11" y="2"/>
                  </a:cxn>
                  <a:cxn ang="0">
                    <a:pos x="11" y="2"/>
                  </a:cxn>
                  <a:cxn ang="0">
                    <a:pos x="12" y="1"/>
                  </a:cxn>
                  <a:cxn ang="0">
                    <a:pos x="13" y="0"/>
                  </a:cxn>
                  <a:cxn ang="0">
                    <a:pos x="89" y="0"/>
                  </a:cxn>
                  <a:cxn ang="0">
                    <a:pos x="89" y="0"/>
                  </a:cxn>
                  <a:cxn ang="0">
                    <a:pos x="91" y="1"/>
                  </a:cxn>
                  <a:cxn ang="0">
                    <a:pos x="92" y="2"/>
                  </a:cxn>
                  <a:cxn ang="0">
                    <a:pos x="92" y="2"/>
                  </a:cxn>
                  <a:cxn ang="0">
                    <a:pos x="92" y="2"/>
                  </a:cxn>
                  <a:cxn ang="0">
                    <a:pos x="87" y="25"/>
                  </a:cxn>
                  <a:cxn ang="0">
                    <a:pos x="81" y="46"/>
                  </a:cxn>
                  <a:cxn ang="0">
                    <a:pos x="81" y="46"/>
                  </a:cxn>
                </a:cxnLst>
                <a:rect l="0" t="0" r="r" b="b"/>
                <a:pathLst>
                  <a:path w="92" h="48">
                    <a:moveTo>
                      <a:pt x="81" y="46"/>
                    </a:moveTo>
                    <a:lnTo>
                      <a:pt x="81" y="46"/>
                    </a:lnTo>
                    <a:lnTo>
                      <a:pt x="80" y="47"/>
                    </a:lnTo>
                    <a:lnTo>
                      <a:pt x="79" y="48"/>
                    </a:lnTo>
                    <a:lnTo>
                      <a:pt x="2" y="48"/>
                    </a:lnTo>
                    <a:lnTo>
                      <a:pt x="2" y="48"/>
                    </a:lnTo>
                    <a:lnTo>
                      <a:pt x="1" y="47"/>
                    </a:lnTo>
                    <a:lnTo>
                      <a:pt x="0" y="46"/>
                    </a:lnTo>
                    <a:lnTo>
                      <a:pt x="0" y="46"/>
                    </a:lnTo>
                    <a:lnTo>
                      <a:pt x="11" y="2"/>
                    </a:lnTo>
                    <a:lnTo>
                      <a:pt x="11" y="2"/>
                    </a:lnTo>
                    <a:lnTo>
                      <a:pt x="12" y="1"/>
                    </a:lnTo>
                    <a:lnTo>
                      <a:pt x="13" y="0"/>
                    </a:lnTo>
                    <a:lnTo>
                      <a:pt x="89" y="0"/>
                    </a:lnTo>
                    <a:lnTo>
                      <a:pt x="89" y="0"/>
                    </a:lnTo>
                    <a:lnTo>
                      <a:pt x="91" y="1"/>
                    </a:lnTo>
                    <a:lnTo>
                      <a:pt x="92" y="2"/>
                    </a:lnTo>
                    <a:lnTo>
                      <a:pt x="92" y="2"/>
                    </a:lnTo>
                    <a:lnTo>
                      <a:pt x="92" y="2"/>
                    </a:lnTo>
                    <a:lnTo>
                      <a:pt x="87" y="25"/>
                    </a:lnTo>
                    <a:lnTo>
                      <a:pt x="81" y="46"/>
                    </a:lnTo>
                    <a:lnTo>
                      <a:pt x="81" y="46"/>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grpSp>
      </p:grpSp>
      <p:sp>
        <p:nvSpPr>
          <p:cNvPr id="219" name="文本框 218"/>
          <p:cNvSpPr txBox="1"/>
          <p:nvPr/>
        </p:nvSpPr>
        <p:spPr>
          <a:xfrm>
            <a:off x="8098745" y="2364827"/>
            <a:ext cx="1171747" cy="276999"/>
          </a:xfrm>
          <a:prstGeom prst="rect">
            <a:avLst/>
          </a:prstGeom>
          <a:noFill/>
        </p:spPr>
        <p:txBody>
          <a:bodyPr wrap="square" rtlCol="0">
            <a:spAutoFit/>
          </a:bodyPr>
          <a:lstStyle/>
          <a:p>
            <a:r>
              <a:rPr lang="zh-CN" altLang="en-US" sz="1200" dirty="0" smtClean="0">
                <a:latin typeface="+mn-ea"/>
                <a:ea typeface="+mn-ea"/>
              </a:rPr>
              <a:t>根提示</a:t>
            </a:r>
            <a:endParaRPr lang="zh-CN" altLang="en-US" sz="1200" dirty="0">
              <a:latin typeface="+mn-ea"/>
              <a:ea typeface="+mn-ea"/>
            </a:endParaRPr>
          </a:p>
        </p:txBody>
      </p:sp>
      <p:grpSp>
        <p:nvGrpSpPr>
          <p:cNvPr id="220" name="组合 219"/>
          <p:cNvGrpSpPr/>
          <p:nvPr/>
        </p:nvGrpSpPr>
        <p:grpSpPr>
          <a:xfrm>
            <a:off x="8355491" y="4597297"/>
            <a:ext cx="449017" cy="412237"/>
            <a:chOff x="4876276" y="1402534"/>
            <a:chExt cx="889944" cy="889942"/>
          </a:xfrm>
        </p:grpSpPr>
        <p:sp>
          <p:nvSpPr>
            <p:cNvPr id="221" name="椭圆 220"/>
            <p:cNvSpPr/>
            <p:nvPr/>
          </p:nvSpPr>
          <p:spPr>
            <a:xfrm>
              <a:off x="4876276" y="1402534"/>
              <a:ext cx="889944" cy="889942"/>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121948" tIns="60974" rIns="121948" bIns="60974"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200" dirty="0">
                <a:latin typeface="+mn-ea"/>
                <a:ea typeface="+mn-ea"/>
              </a:endParaRPr>
            </a:p>
          </p:txBody>
        </p:sp>
        <p:grpSp>
          <p:nvGrpSpPr>
            <p:cNvPr id="222" name="组合 221"/>
            <p:cNvGrpSpPr/>
            <p:nvPr/>
          </p:nvGrpSpPr>
          <p:grpSpPr>
            <a:xfrm>
              <a:off x="5059803" y="1628684"/>
              <a:ext cx="522890" cy="437642"/>
              <a:chOff x="1924050" y="4306887"/>
              <a:chExt cx="146050" cy="122239"/>
            </a:xfrm>
          </p:grpSpPr>
          <p:sp>
            <p:nvSpPr>
              <p:cNvPr id="223" name="Freeform 154"/>
              <p:cNvSpPr>
                <a:spLocks/>
              </p:cNvSpPr>
              <p:nvPr/>
            </p:nvSpPr>
            <p:spPr bwMode="auto">
              <a:xfrm>
                <a:off x="1924050" y="4306887"/>
                <a:ext cx="130175" cy="80963"/>
              </a:xfrm>
              <a:custGeom>
                <a:avLst/>
                <a:gdLst/>
                <a:ahLst/>
                <a:cxnLst>
                  <a:cxn ang="0">
                    <a:pos x="82" y="22"/>
                  </a:cxn>
                  <a:cxn ang="0">
                    <a:pos x="82" y="12"/>
                  </a:cxn>
                  <a:cxn ang="0">
                    <a:pos x="82" y="12"/>
                  </a:cxn>
                  <a:cxn ang="0">
                    <a:pos x="81" y="11"/>
                  </a:cxn>
                  <a:cxn ang="0">
                    <a:pos x="80" y="10"/>
                  </a:cxn>
                  <a:cxn ang="0">
                    <a:pos x="36" y="10"/>
                  </a:cxn>
                  <a:cxn ang="0">
                    <a:pos x="36" y="10"/>
                  </a:cxn>
                  <a:cxn ang="0">
                    <a:pos x="35" y="8"/>
                  </a:cxn>
                  <a:cxn ang="0">
                    <a:pos x="34" y="7"/>
                  </a:cxn>
                  <a:cxn ang="0">
                    <a:pos x="31" y="2"/>
                  </a:cxn>
                  <a:cxn ang="0">
                    <a:pos x="31" y="2"/>
                  </a:cxn>
                  <a:cxn ang="0">
                    <a:pos x="31" y="1"/>
                  </a:cxn>
                  <a:cxn ang="0">
                    <a:pos x="29" y="0"/>
                  </a:cxn>
                  <a:cxn ang="0">
                    <a:pos x="6" y="0"/>
                  </a:cxn>
                  <a:cxn ang="0">
                    <a:pos x="6" y="0"/>
                  </a:cxn>
                  <a:cxn ang="0">
                    <a:pos x="4" y="1"/>
                  </a:cxn>
                  <a:cxn ang="0">
                    <a:pos x="2" y="2"/>
                  </a:cxn>
                  <a:cxn ang="0">
                    <a:pos x="2" y="2"/>
                  </a:cxn>
                  <a:cxn ang="0">
                    <a:pos x="0" y="13"/>
                  </a:cxn>
                  <a:cxn ang="0">
                    <a:pos x="0" y="22"/>
                  </a:cxn>
                  <a:cxn ang="0">
                    <a:pos x="0" y="51"/>
                  </a:cxn>
                </a:cxnLst>
                <a:rect l="0" t="0" r="r" b="b"/>
                <a:pathLst>
                  <a:path w="82" h="51">
                    <a:moveTo>
                      <a:pt x="82" y="22"/>
                    </a:moveTo>
                    <a:lnTo>
                      <a:pt x="82" y="12"/>
                    </a:lnTo>
                    <a:lnTo>
                      <a:pt x="82" y="12"/>
                    </a:lnTo>
                    <a:lnTo>
                      <a:pt x="81" y="11"/>
                    </a:lnTo>
                    <a:lnTo>
                      <a:pt x="80" y="10"/>
                    </a:lnTo>
                    <a:lnTo>
                      <a:pt x="36" y="10"/>
                    </a:lnTo>
                    <a:lnTo>
                      <a:pt x="36" y="10"/>
                    </a:lnTo>
                    <a:lnTo>
                      <a:pt x="35" y="8"/>
                    </a:lnTo>
                    <a:lnTo>
                      <a:pt x="34" y="7"/>
                    </a:lnTo>
                    <a:lnTo>
                      <a:pt x="31" y="2"/>
                    </a:lnTo>
                    <a:lnTo>
                      <a:pt x="31" y="2"/>
                    </a:lnTo>
                    <a:lnTo>
                      <a:pt x="31" y="1"/>
                    </a:lnTo>
                    <a:lnTo>
                      <a:pt x="29" y="0"/>
                    </a:lnTo>
                    <a:lnTo>
                      <a:pt x="6" y="0"/>
                    </a:lnTo>
                    <a:lnTo>
                      <a:pt x="6" y="0"/>
                    </a:lnTo>
                    <a:lnTo>
                      <a:pt x="4" y="1"/>
                    </a:lnTo>
                    <a:lnTo>
                      <a:pt x="2" y="2"/>
                    </a:lnTo>
                    <a:lnTo>
                      <a:pt x="2" y="2"/>
                    </a:lnTo>
                    <a:lnTo>
                      <a:pt x="0" y="13"/>
                    </a:lnTo>
                    <a:lnTo>
                      <a:pt x="0" y="22"/>
                    </a:lnTo>
                    <a:lnTo>
                      <a:pt x="0" y="51"/>
                    </a:lnTo>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224" name="Freeform 155"/>
              <p:cNvSpPr>
                <a:spLocks/>
              </p:cNvSpPr>
              <p:nvPr/>
            </p:nvSpPr>
            <p:spPr bwMode="auto">
              <a:xfrm>
                <a:off x="1924050" y="4352926"/>
                <a:ext cx="146050" cy="76200"/>
              </a:xfrm>
              <a:custGeom>
                <a:avLst/>
                <a:gdLst/>
                <a:ahLst/>
                <a:cxnLst>
                  <a:cxn ang="0">
                    <a:pos x="81" y="46"/>
                  </a:cxn>
                  <a:cxn ang="0">
                    <a:pos x="81" y="46"/>
                  </a:cxn>
                  <a:cxn ang="0">
                    <a:pos x="80" y="47"/>
                  </a:cxn>
                  <a:cxn ang="0">
                    <a:pos x="79" y="48"/>
                  </a:cxn>
                  <a:cxn ang="0">
                    <a:pos x="2" y="48"/>
                  </a:cxn>
                  <a:cxn ang="0">
                    <a:pos x="2" y="48"/>
                  </a:cxn>
                  <a:cxn ang="0">
                    <a:pos x="1" y="47"/>
                  </a:cxn>
                  <a:cxn ang="0">
                    <a:pos x="0" y="46"/>
                  </a:cxn>
                  <a:cxn ang="0">
                    <a:pos x="0" y="46"/>
                  </a:cxn>
                  <a:cxn ang="0">
                    <a:pos x="11" y="2"/>
                  </a:cxn>
                  <a:cxn ang="0">
                    <a:pos x="11" y="2"/>
                  </a:cxn>
                  <a:cxn ang="0">
                    <a:pos x="12" y="1"/>
                  </a:cxn>
                  <a:cxn ang="0">
                    <a:pos x="13" y="0"/>
                  </a:cxn>
                  <a:cxn ang="0">
                    <a:pos x="89" y="0"/>
                  </a:cxn>
                  <a:cxn ang="0">
                    <a:pos x="89" y="0"/>
                  </a:cxn>
                  <a:cxn ang="0">
                    <a:pos x="91" y="1"/>
                  </a:cxn>
                  <a:cxn ang="0">
                    <a:pos x="92" y="2"/>
                  </a:cxn>
                  <a:cxn ang="0">
                    <a:pos x="92" y="2"/>
                  </a:cxn>
                  <a:cxn ang="0">
                    <a:pos x="92" y="2"/>
                  </a:cxn>
                  <a:cxn ang="0">
                    <a:pos x="87" y="25"/>
                  </a:cxn>
                  <a:cxn ang="0">
                    <a:pos x="81" y="46"/>
                  </a:cxn>
                  <a:cxn ang="0">
                    <a:pos x="81" y="46"/>
                  </a:cxn>
                </a:cxnLst>
                <a:rect l="0" t="0" r="r" b="b"/>
                <a:pathLst>
                  <a:path w="92" h="48">
                    <a:moveTo>
                      <a:pt x="81" y="46"/>
                    </a:moveTo>
                    <a:lnTo>
                      <a:pt x="81" y="46"/>
                    </a:lnTo>
                    <a:lnTo>
                      <a:pt x="80" y="47"/>
                    </a:lnTo>
                    <a:lnTo>
                      <a:pt x="79" y="48"/>
                    </a:lnTo>
                    <a:lnTo>
                      <a:pt x="2" y="48"/>
                    </a:lnTo>
                    <a:lnTo>
                      <a:pt x="2" y="48"/>
                    </a:lnTo>
                    <a:lnTo>
                      <a:pt x="1" y="47"/>
                    </a:lnTo>
                    <a:lnTo>
                      <a:pt x="0" y="46"/>
                    </a:lnTo>
                    <a:lnTo>
                      <a:pt x="0" y="46"/>
                    </a:lnTo>
                    <a:lnTo>
                      <a:pt x="11" y="2"/>
                    </a:lnTo>
                    <a:lnTo>
                      <a:pt x="11" y="2"/>
                    </a:lnTo>
                    <a:lnTo>
                      <a:pt x="12" y="1"/>
                    </a:lnTo>
                    <a:lnTo>
                      <a:pt x="13" y="0"/>
                    </a:lnTo>
                    <a:lnTo>
                      <a:pt x="89" y="0"/>
                    </a:lnTo>
                    <a:lnTo>
                      <a:pt x="89" y="0"/>
                    </a:lnTo>
                    <a:lnTo>
                      <a:pt x="91" y="1"/>
                    </a:lnTo>
                    <a:lnTo>
                      <a:pt x="92" y="2"/>
                    </a:lnTo>
                    <a:lnTo>
                      <a:pt x="92" y="2"/>
                    </a:lnTo>
                    <a:lnTo>
                      <a:pt x="92" y="2"/>
                    </a:lnTo>
                    <a:lnTo>
                      <a:pt x="87" y="25"/>
                    </a:lnTo>
                    <a:lnTo>
                      <a:pt x="81" y="46"/>
                    </a:lnTo>
                    <a:lnTo>
                      <a:pt x="81" y="46"/>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grpSp>
      </p:grpSp>
      <p:sp>
        <p:nvSpPr>
          <p:cNvPr id="225" name="文本框 224"/>
          <p:cNvSpPr txBox="1"/>
          <p:nvPr/>
        </p:nvSpPr>
        <p:spPr>
          <a:xfrm>
            <a:off x="8218634" y="5072599"/>
            <a:ext cx="1171747" cy="276999"/>
          </a:xfrm>
          <a:prstGeom prst="rect">
            <a:avLst/>
          </a:prstGeom>
          <a:noFill/>
        </p:spPr>
        <p:txBody>
          <a:bodyPr wrap="square" rtlCol="0">
            <a:spAutoFit/>
          </a:bodyPr>
          <a:lstStyle/>
          <a:p>
            <a:r>
              <a:rPr lang="en-US" altLang="zh-CN" sz="1200" dirty="0" smtClean="0">
                <a:latin typeface="+mn-ea"/>
                <a:ea typeface="+mn-ea"/>
              </a:rPr>
              <a:t>DNS</a:t>
            </a:r>
            <a:r>
              <a:rPr lang="zh-CN" altLang="en-US" sz="1200" dirty="0" smtClean="0">
                <a:latin typeface="+mn-ea"/>
                <a:ea typeface="+mn-ea"/>
              </a:rPr>
              <a:t>转发</a:t>
            </a:r>
            <a:endParaRPr lang="zh-CN" altLang="en-US" sz="1200" dirty="0">
              <a:latin typeface="+mn-ea"/>
              <a:ea typeface="+mn-ea"/>
            </a:endParaRPr>
          </a:p>
        </p:txBody>
      </p:sp>
      <p:cxnSp>
        <p:nvCxnSpPr>
          <p:cNvPr id="226" name="直接箭头连接符 225"/>
          <p:cNvCxnSpPr>
            <a:stCxn id="221" idx="7"/>
          </p:cNvCxnSpPr>
          <p:nvPr/>
        </p:nvCxnSpPr>
        <p:spPr>
          <a:xfrm flipV="1">
            <a:off x="8738751" y="4283540"/>
            <a:ext cx="239349" cy="374128"/>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cxnSp>
        <p:nvCxnSpPr>
          <p:cNvPr id="227" name="直接箭头连接符 226"/>
          <p:cNvCxnSpPr/>
          <p:nvPr/>
        </p:nvCxnSpPr>
        <p:spPr>
          <a:xfrm>
            <a:off x="8612285" y="2549068"/>
            <a:ext cx="307220" cy="313184"/>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sp>
        <p:nvSpPr>
          <p:cNvPr id="228" name="Freeform 33"/>
          <p:cNvSpPr>
            <a:spLocks noEditPoints="1"/>
          </p:cNvSpPr>
          <p:nvPr/>
        </p:nvSpPr>
        <p:spPr bwMode="auto">
          <a:xfrm>
            <a:off x="7238994" y="1877367"/>
            <a:ext cx="526464" cy="485510"/>
          </a:xfrm>
          <a:custGeom>
            <a:avLst/>
            <a:gdLst>
              <a:gd name="T0" fmla="*/ 134 w 152"/>
              <a:gd name="T1" fmla="*/ 18 h 176"/>
              <a:gd name="T2" fmla="*/ 142 w 152"/>
              <a:gd name="T3" fmla="*/ 22 h 176"/>
              <a:gd name="T4" fmla="*/ 148 w 152"/>
              <a:gd name="T5" fmla="*/ 150 h 176"/>
              <a:gd name="T6" fmla="*/ 134 w 152"/>
              <a:gd name="T7" fmla="*/ 154 h 176"/>
              <a:gd name="T8" fmla="*/ 142 w 152"/>
              <a:gd name="T9" fmla="*/ 158 h 176"/>
              <a:gd name="T10" fmla="*/ 152 w 152"/>
              <a:gd name="T11" fmla="*/ 27 h 176"/>
              <a:gd name="T12" fmla="*/ 140 w 152"/>
              <a:gd name="T13" fmla="*/ 50 h 176"/>
              <a:gd name="T14" fmla="*/ 134 w 152"/>
              <a:gd name="T15" fmla="*/ 48 h 176"/>
              <a:gd name="T16" fmla="*/ 138 w 152"/>
              <a:gd name="T17" fmla="*/ 52 h 176"/>
              <a:gd name="T18" fmla="*/ 56 w 152"/>
              <a:gd name="T19" fmla="*/ 112 h 176"/>
              <a:gd name="T20" fmla="*/ 56 w 152"/>
              <a:gd name="T21" fmla="*/ 144 h 176"/>
              <a:gd name="T22" fmla="*/ 56 w 152"/>
              <a:gd name="T23" fmla="*/ 112 h 176"/>
              <a:gd name="T24" fmla="*/ 45 w 152"/>
              <a:gd name="T25" fmla="*/ 128 h 176"/>
              <a:gd name="T26" fmla="*/ 68 w 152"/>
              <a:gd name="T27" fmla="*/ 128 h 176"/>
              <a:gd name="T28" fmla="*/ 82 w 152"/>
              <a:gd name="T29" fmla="*/ 36 h 176"/>
              <a:gd name="T30" fmla="*/ 28 w 152"/>
              <a:gd name="T31" fmla="*/ 38 h 176"/>
              <a:gd name="T32" fmla="*/ 82 w 152"/>
              <a:gd name="T33" fmla="*/ 40 h 176"/>
              <a:gd name="T34" fmla="*/ 82 w 152"/>
              <a:gd name="T35" fmla="*/ 36 h 176"/>
              <a:gd name="T36" fmla="*/ 12 w 152"/>
              <a:gd name="T37" fmla="*/ 0 h 176"/>
              <a:gd name="T38" fmla="*/ 0 w 152"/>
              <a:gd name="T39" fmla="*/ 164 h 176"/>
              <a:gd name="T40" fmla="*/ 100 w 152"/>
              <a:gd name="T41" fmla="*/ 176 h 176"/>
              <a:gd name="T42" fmla="*/ 112 w 152"/>
              <a:gd name="T43" fmla="*/ 12 h 176"/>
              <a:gd name="T44" fmla="*/ 104 w 152"/>
              <a:gd name="T45" fmla="*/ 164 h 176"/>
              <a:gd name="T46" fmla="*/ 12 w 152"/>
              <a:gd name="T47" fmla="*/ 168 h 176"/>
              <a:gd name="T48" fmla="*/ 8 w 152"/>
              <a:gd name="T49" fmla="*/ 12 h 176"/>
              <a:gd name="T50" fmla="*/ 100 w 152"/>
              <a:gd name="T51" fmla="*/ 8 h 176"/>
              <a:gd name="T52" fmla="*/ 104 w 152"/>
              <a:gd name="T53" fmla="*/ 164 h 176"/>
              <a:gd name="T54" fmla="*/ 118 w 152"/>
              <a:gd name="T55" fmla="*/ 44 h 176"/>
              <a:gd name="T56" fmla="*/ 114 w 152"/>
              <a:gd name="T57" fmla="*/ 48 h 176"/>
              <a:gd name="T58" fmla="*/ 120 w 152"/>
              <a:gd name="T59" fmla="*/ 46 h 176"/>
              <a:gd name="T60" fmla="*/ 114 w 152"/>
              <a:gd name="T61" fmla="*/ 10 h 176"/>
              <a:gd name="T62" fmla="*/ 122 w 152"/>
              <a:gd name="T63" fmla="*/ 14 h 176"/>
              <a:gd name="T64" fmla="*/ 128 w 152"/>
              <a:gd name="T65" fmla="*/ 157 h 176"/>
              <a:gd name="T66" fmla="*/ 114 w 152"/>
              <a:gd name="T67" fmla="*/ 162 h 176"/>
              <a:gd name="T68" fmla="*/ 122 w 152"/>
              <a:gd name="T69" fmla="*/ 166 h 176"/>
              <a:gd name="T70" fmla="*/ 132 w 152"/>
              <a:gd name="T71"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2" h="176">
                <a:moveTo>
                  <a:pt x="142" y="18"/>
                </a:moveTo>
                <a:cubicBezTo>
                  <a:pt x="134" y="18"/>
                  <a:pt x="134" y="18"/>
                  <a:pt x="134" y="18"/>
                </a:cubicBezTo>
                <a:cubicBezTo>
                  <a:pt x="134" y="22"/>
                  <a:pt x="134" y="22"/>
                  <a:pt x="134" y="22"/>
                </a:cubicBezTo>
                <a:cubicBezTo>
                  <a:pt x="142" y="22"/>
                  <a:pt x="142" y="22"/>
                  <a:pt x="142" y="22"/>
                </a:cubicBezTo>
                <a:cubicBezTo>
                  <a:pt x="146" y="22"/>
                  <a:pt x="148" y="24"/>
                  <a:pt x="148" y="27"/>
                </a:cubicBezTo>
                <a:cubicBezTo>
                  <a:pt x="148" y="150"/>
                  <a:pt x="148" y="150"/>
                  <a:pt x="148" y="150"/>
                </a:cubicBezTo>
                <a:cubicBezTo>
                  <a:pt x="148" y="153"/>
                  <a:pt x="146" y="154"/>
                  <a:pt x="142" y="154"/>
                </a:cubicBezTo>
                <a:cubicBezTo>
                  <a:pt x="134" y="154"/>
                  <a:pt x="134" y="154"/>
                  <a:pt x="134" y="154"/>
                </a:cubicBezTo>
                <a:cubicBezTo>
                  <a:pt x="134" y="158"/>
                  <a:pt x="134" y="158"/>
                  <a:pt x="134" y="158"/>
                </a:cubicBezTo>
                <a:cubicBezTo>
                  <a:pt x="142" y="158"/>
                  <a:pt x="142" y="158"/>
                  <a:pt x="142" y="158"/>
                </a:cubicBezTo>
                <a:cubicBezTo>
                  <a:pt x="148" y="158"/>
                  <a:pt x="152" y="155"/>
                  <a:pt x="152" y="150"/>
                </a:cubicBezTo>
                <a:cubicBezTo>
                  <a:pt x="152" y="27"/>
                  <a:pt x="152" y="27"/>
                  <a:pt x="152" y="27"/>
                </a:cubicBezTo>
                <a:cubicBezTo>
                  <a:pt x="152" y="22"/>
                  <a:pt x="148" y="18"/>
                  <a:pt x="142" y="18"/>
                </a:cubicBezTo>
                <a:close/>
                <a:moveTo>
                  <a:pt x="140" y="50"/>
                </a:moveTo>
                <a:cubicBezTo>
                  <a:pt x="140" y="49"/>
                  <a:pt x="140" y="48"/>
                  <a:pt x="138" y="48"/>
                </a:cubicBezTo>
                <a:cubicBezTo>
                  <a:pt x="134" y="48"/>
                  <a:pt x="134" y="48"/>
                  <a:pt x="134" y="48"/>
                </a:cubicBezTo>
                <a:cubicBezTo>
                  <a:pt x="134" y="52"/>
                  <a:pt x="134" y="52"/>
                  <a:pt x="134" y="52"/>
                </a:cubicBezTo>
                <a:cubicBezTo>
                  <a:pt x="138" y="52"/>
                  <a:pt x="138" y="52"/>
                  <a:pt x="138" y="52"/>
                </a:cubicBezTo>
                <a:cubicBezTo>
                  <a:pt x="140" y="52"/>
                  <a:pt x="140" y="52"/>
                  <a:pt x="140" y="50"/>
                </a:cubicBezTo>
                <a:close/>
                <a:moveTo>
                  <a:pt x="56" y="112"/>
                </a:moveTo>
                <a:cubicBezTo>
                  <a:pt x="48" y="112"/>
                  <a:pt x="40" y="120"/>
                  <a:pt x="40" y="128"/>
                </a:cubicBezTo>
                <a:cubicBezTo>
                  <a:pt x="40" y="137"/>
                  <a:pt x="48" y="144"/>
                  <a:pt x="56" y="144"/>
                </a:cubicBezTo>
                <a:cubicBezTo>
                  <a:pt x="65" y="144"/>
                  <a:pt x="72" y="137"/>
                  <a:pt x="72" y="128"/>
                </a:cubicBezTo>
                <a:cubicBezTo>
                  <a:pt x="72" y="120"/>
                  <a:pt x="65" y="112"/>
                  <a:pt x="56" y="112"/>
                </a:cubicBezTo>
                <a:close/>
                <a:moveTo>
                  <a:pt x="56" y="140"/>
                </a:moveTo>
                <a:cubicBezTo>
                  <a:pt x="50" y="140"/>
                  <a:pt x="45" y="135"/>
                  <a:pt x="45" y="128"/>
                </a:cubicBezTo>
                <a:cubicBezTo>
                  <a:pt x="45" y="122"/>
                  <a:pt x="50" y="117"/>
                  <a:pt x="56" y="117"/>
                </a:cubicBezTo>
                <a:cubicBezTo>
                  <a:pt x="63" y="117"/>
                  <a:pt x="68" y="122"/>
                  <a:pt x="68" y="128"/>
                </a:cubicBezTo>
                <a:cubicBezTo>
                  <a:pt x="68" y="135"/>
                  <a:pt x="63" y="140"/>
                  <a:pt x="56" y="140"/>
                </a:cubicBezTo>
                <a:close/>
                <a:moveTo>
                  <a:pt x="82" y="36"/>
                </a:moveTo>
                <a:cubicBezTo>
                  <a:pt x="30" y="36"/>
                  <a:pt x="30" y="36"/>
                  <a:pt x="30" y="36"/>
                </a:cubicBezTo>
                <a:cubicBezTo>
                  <a:pt x="29" y="36"/>
                  <a:pt x="28" y="37"/>
                  <a:pt x="28" y="38"/>
                </a:cubicBezTo>
                <a:cubicBezTo>
                  <a:pt x="28" y="40"/>
                  <a:pt x="29" y="40"/>
                  <a:pt x="30" y="40"/>
                </a:cubicBezTo>
                <a:cubicBezTo>
                  <a:pt x="82" y="40"/>
                  <a:pt x="82" y="40"/>
                  <a:pt x="82" y="40"/>
                </a:cubicBezTo>
                <a:cubicBezTo>
                  <a:pt x="83" y="40"/>
                  <a:pt x="84" y="40"/>
                  <a:pt x="84" y="38"/>
                </a:cubicBezTo>
                <a:cubicBezTo>
                  <a:pt x="84" y="37"/>
                  <a:pt x="83" y="36"/>
                  <a:pt x="82" y="36"/>
                </a:cubicBezTo>
                <a:close/>
                <a:moveTo>
                  <a:pt x="100" y="0"/>
                </a:moveTo>
                <a:cubicBezTo>
                  <a:pt x="12" y="0"/>
                  <a:pt x="12" y="0"/>
                  <a:pt x="12" y="0"/>
                </a:cubicBezTo>
                <a:cubicBezTo>
                  <a:pt x="6" y="0"/>
                  <a:pt x="0" y="6"/>
                  <a:pt x="0" y="12"/>
                </a:cubicBezTo>
                <a:cubicBezTo>
                  <a:pt x="0" y="164"/>
                  <a:pt x="0" y="164"/>
                  <a:pt x="0" y="164"/>
                </a:cubicBezTo>
                <a:cubicBezTo>
                  <a:pt x="0" y="171"/>
                  <a:pt x="6" y="176"/>
                  <a:pt x="12" y="176"/>
                </a:cubicBezTo>
                <a:cubicBezTo>
                  <a:pt x="100" y="176"/>
                  <a:pt x="100" y="176"/>
                  <a:pt x="100" y="176"/>
                </a:cubicBezTo>
                <a:cubicBezTo>
                  <a:pt x="107" y="176"/>
                  <a:pt x="112" y="171"/>
                  <a:pt x="112" y="164"/>
                </a:cubicBezTo>
                <a:cubicBezTo>
                  <a:pt x="112" y="12"/>
                  <a:pt x="112" y="12"/>
                  <a:pt x="112" y="12"/>
                </a:cubicBezTo>
                <a:cubicBezTo>
                  <a:pt x="112" y="6"/>
                  <a:pt x="107" y="0"/>
                  <a:pt x="100" y="0"/>
                </a:cubicBezTo>
                <a:close/>
                <a:moveTo>
                  <a:pt x="104" y="164"/>
                </a:moveTo>
                <a:cubicBezTo>
                  <a:pt x="104" y="167"/>
                  <a:pt x="103" y="168"/>
                  <a:pt x="100" y="168"/>
                </a:cubicBezTo>
                <a:cubicBezTo>
                  <a:pt x="12" y="168"/>
                  <a:pt x="12" y="168"/>
                  <a:pt x="12" y="168"/>
                </a:cubicBezTo>
                <a:cubicBezTo>
                  <a:pt x="10" y="168"/>
                  <a:pt x="8" y="167"/>
                  <a:pt x="8" y="164"/>
                </a:cubicBezTo>
                <a:cubicBezTo>
                  <a:pt x="8" y="12"/>
                  <a:pt x="8" y="12"/>
                  <a:pt x="8" y="12"/>
                </a:cubicBezTo>
                <a:cubicBezTo>
                  <a:pt x="8" y="10"/>
                  <a:pt x="10" y="8"/>
                  <a:pt x="12" y="8"/>
                </a:cubicBezTo>
                <a:cubicBezTo>
                  <a:pt x="100" y="8"/>
                  <a:pt x="100" y="8"/>
                  <a:pt x="100" y="8"/>
                </a:cubicBezTo>
                <a:cubicBezTo>
                  <a:pt x="103" y="8"/>
                  <a:pt x="104" y="10"/>
                  <a:pt x="104" y="12"/>
                </a:cubicBezTo>
                <a:lnTo>
                  <a:pt x="104" y="164"/>
                </a:lnTo>
                <a:close/>
                <a:moveTo>
                  <a:pt x="120" y="46"/>
                </a:moveTo>
                <a:cubicBezTo>
                  <a:pt x="120" y="45"/>
                  <a:pt x="119" y="44"/>
                  <a:pt x="118" y="44"/>
                </a:cubicBezTo>
                <a:cubicBezTo>
                  <a:pt x="114" y="44"/>
                  <a:pt x="114" y="44"/>
                  <a:pt x="114" y="44"/>
                </a:cubicBezTo>
                <a:cubicBezTo>
                  <a:pt x="114" y="48"/>
                  <a:pt x="114" y="48"/>
                  <a:pt x="114" y="48"/>
                </a:cubicBezTo>
                <a:cubicBezTo>
                  <a:pt x="118" y="48"/>
                  <a:pt x="118" y="48"/>
                  <a:pt x="118" y="48"/>
                </a:cubicBezTo>
                <a:cubicBezTo>
                  <a:pt x="119" y="48"/>
                  <a:pt x="120" y="48"/>
                  <a:pt x="120" y="46"/>
                </a:cubicBezTo>
                <a:close/>
                <a:moveTo>
                  <a:pt x="122" y="10"/>
                </a:moveTo>
                <a:cubicBezTo>
                  <a:pt x="114" y="10"/>
                  <a:pt x="114" y="10"/>
                  <a:pt x="114" y="10"/>
                </a:cubicBezTo>
                <a:cubicBezTo>
                  <a:pt x="114" y="14"/>
                  <a:pt x="114" y="14"/>
                  <a:pt x="114" y="14"/>
                </a:cubicBezTo>
                <a:cubicBezTo>
                  <a:pt x="122" y="14"/>
                  <a:pt x="122" y="14"/>
                  <a:pt x="122" y="14"/>
                </a:cubicBezTo>
                <a:cubicBezTo>
                  <a:pt x="126" y="14"/>
                  <a:pt x="128" y="17"/>
                  <a:pt x="128" y="20"/>
                </a:cubicBezTo>
                <a:cubicBezTo>
                  <a:pt x="128" y="157"/>
                  <a:pt x="128" y="157"/>
                  <a:pt x="128" y="157"/>
                </a:cubicBezTo>
                <a:cubicBezTo>
                  <a:pt x="128" y="160"/>
                  <a:pt x="126" y="162"/>
                  <a:pt x="122" y="162"/>
                </a:cubicBezTo>
                <a:cubicBezTo>
                  <a:pt x="114" y="162"/>
                  <a:pt x="114" y="162"/>
                  <a:pt x="114" y="162"/>
                </a:cubicBezTo>
                <a:cubicBezTo>
                  <a:pt x="114" y="166"/>
                  <a:pt x="114" y="166"/>
                  <a:pt x="114" y="166"/>
                </a:cubicBezTo>
                <a:cubicBezTo>
                  <a:pt x="122" y="166"/>
                  <a:pt x="122" y="166"/>
                  <a:pt x="122" y="166"/>
                </a:cubicBezTo>
                <a:cubicBezTo>
                  <a:pt x="128" y="166"/>
                  <a:pt x="132" y="162"/>
                  <a:pt x="132" y="157"/>
                </a:cubicBezTo>
                <a:cubicBezTo>
                  <a:pt x="132" y="20"/>
                  <a:pt x="132" y="20"/>
                  <a:pt x="132" y="20"/>
                </a:cubicBezTo>
                <a:cubicBezTo>
                  <a:pt x="132" y="15"/>
                  <a:pt x="128" y="10"/>
                  <a:pt x="122" y="10"/>
                </a:cubicBezTo>
                <a:close/>
              </a:path>
            </a:pathLst>
          </a:custGeom>
          <a:solidFill>
            <a:srgbClr val="454545"/>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229" name="文本框 228"/>
          <p:cNvSpPr txBox="1"/>
          <p:nvPr/>
        </p:nvSpPr>
        <p:spPr>
          <a:xfrm>
            <a:off x="7185052" y="2465613"/>
            <a:ext cx="1171747" cy="276999"/>
          </a:xfrm>
          <a:prstGeom prst="rect">
            <a:avLst/>
          </a:prstGeom>
          <a:noFill/>
        </p:spPr>
        <p:txBody>
          <a:bodyPr wrap="square" rtlCol="0">
            <a:spAutoFit/>
          </a:bodyPr>
          <a:lstStyle/>
          <a:p>
            <a:r>
              <a:rPr lang="zh-CN" altLang="en-US" sz="1200" dirty="0">
                <a:latin typeface="+mn-ea"/>
                <a:ea typeface="+mn-ea"/>
              </a:rPr>
              <a:t>区域</a:t>
            </a:r>
          </a:p>
        </p:txBody>
      </p:sp>
      <p:cxnSp>
        <p:nvCxnSpPr>
          <p:cNvPr id="230" name="直接箭头连接符 229"/>
          <p:cNvCxnSpPr/>
          <p:nvPr/>
        </p:nvCxnSpPr>
        <p:spPr>
          <a:xfrm flipV="1">
            <a:off x="6287853" y="2465613"/>
            <a:ext cx="774928" cy="7983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1" name="直接箭头连接符 230"/>
          <p:cNvCxnSpPr>
            <a:stCxn id="229" idx="1"/>
          </p:cNvCxnSpPr>
          <p:nvPr/>
        </p:nvCxnSpPr>
        <p:spPr>
          <a:xfrm flipH="1">
            <a:off x="6520168" y="2604113"/>
            <a:ext cx="664884" cy="710093"/>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32" name="直接连接符 231"/>
          <p:cNvCxnSpPr/>
          <p:nvPr/>
        </p:nvCxnSpPr>
        <p:spPr>
          <a:xfrm>
            <a:off x="5375920" y="1271481"/>
            <a:ext cx="34463" cy="5110269"/>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flipH="1">
            <a:off x="8135305" y="1271481"/>
            <a:ext cx="5230" cy="5125280"/>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
        <p:nvSpPr>
          <p:cNvPr id="234" name="文本框 233"/>
          <p:cNvSpPr txBox="1"/>
          <p:nvPr/>
        </p:nvSpPr>
        <p:spPr>
          <a:xfrm>
            <a:off x="3492434" y="5867164"/>
            <a:ext cx="1123187" cy="276999"/>
          </a:xfrm>
          <a:prstGeom prst="rect">
            <a:avLst/>
          </a:prstGeom>
          <a:noFill/>
        </p:spPr>
        <p:txBody>
          <a:bodyPr wrap="square" rtlCol="0">
            <a:spAutoFit/>
          </a:bodyPr>
          <a:lstStyle/>
          <a:p>
            <a:r>
              <a:rPr lang="zh-CN" altLang="en-US" sz="1200" dirty="0" smtClean="0">
                <a:latin typeface="+mn-ea"/>
                <a:ea typeface="+mn-ea"/>
              </a:rPr>
              <a:t>客户机</a:t>
            </a:r>
            <a:endParaRPr lang="zh-CN" altLang="en-US" sz="1200" dirty="0">
              <a:latin typeface="+mn-ea"/>
              <a:ea typeface="+mn-ea"/>
            </a:endParaRPr>
          </a:p>
        </p:txBody>
      </p:sp>
      <p:sp>
        <p:nvSpPr>
          <p:cNvPr id="235" name="文本框 234"/>
          <p:cNvSpPr txBox="1"/>
          <p:nvPr/>
        </p:nvSpPr>
        <p:spPr>
          <a:xfrm>
            <a:off x="5639407" y="5851775"/>
            <a:ext cx="1268716" cy="276999"/>
          </a:xfrm>
          <a:prstGeom prst="rect">
            <a:avLst/>
          </a:prstGeom>
          <a:noFill/>
        </p:spPr>
        <p:txBody>
          <a:bodyPr wrap="square" rtlCol="0">
            <a:spAutoFit/>
          </a:bodyPr>
          <a:lstStyle/>
          <a:p>
            <a:r>
              <a:rPr lang="zh-CN" altLang="en-US" sz="1200" dirty="0" smtClean="0">
                <a:latin typeface="+mn-ea"/>
                <a:ea typeface="+mn-ea"/>
              </a:rPr>
              <a:t>本地</a:t>
            </a:r>
            <a:r>
              <a:rPr lang="en-US" altLang="zh-CN" sz="1200" dirty="0" smtClean="0">
                <a:latin typeface="+mn-ea"/>
                <a:ea typeface="+mn-ea"/>
              </a:rPr>
              <a:t>DNS</a:t>
            </a:r>
            <a:endParaRPr lang="zh-CN" altLang="en-US" sz="1200" dirty="0">
              <a:latin typeface="+mn-ea"/>
              <a:ea typeface="+mn-ea"/>
            </a:endParaRPr>
          </a:p>
        </p:txBody>
      </p:sp>
      <p:sp>
        <p:nvSpPr>
          <p:cNvPr id="236" name="文本框 235"/>
          <p:cNvSpPr txBox="1"/>
          <p:nvPr/>
        </p:nvSpPr>
        <p:spPr>
          <a:xfrm>
            <a:off x="6626280" y="5887443"/>
            <a:ext cx="1268716" cy="276999"/>
          </a:xfrm>
          <a:prstGeom prst="rect">
            <a:avLst/>
          </a:prstGeom>
          <a:noFill/>
        </p:spPr>
        <p:txBody>
          <a:bodyPr wrap="square" rtlCol="0">
            <a:spAutoFit/>
          </a:bodyPr>
          <a:lstStyle/>
          <a:p>
            <a:r>
              <a:rPr lang="en-US" altLang="zh-CN" sz="1200" dirty="0" smtClean="0">
                <a:latin typeface="+mn-ea"/>
                <a:ea typeface="+mn-ea"/>
              </a:rPr>
              <a:t>DNS</a:t>
            </a:r>
            <a:r>
              <a:rPr lang="zh-CN" altLang="en-US" sz="1200" dirty="0" smtClean="0">
                <a:latin typeface="+mn-ea"/>
                <a:ea typeface="+mn-ea"/>
              </a:rPr>
              <a:t>服务器</a:t>
            </a:r>
            <a:endParaRPr lang="zh-CN" altLang="en-US" sz="1200" dirty="0">
              <a:latin typeface="+mn-ea"/>
              <a:ea typeface="+mn-ea"/>
            </a:endParaRPr>
          </a:p>
        </p:txBody>
      </p:sp>
      <p:sp>
        <p:nvSpPr>
          <p:cNvPr id="237" name="文本框 236"/>
          <p:cNvSpPr txBox="1"/>
          <p:nvPr/>
        </p:nvSpPr>
        <p:spPr>
          <a:xfrm>
            <a:off x="9324087" y="5899336"/>
            <a:ext cx="1268716" cy="276999"/>
          </a:xfrm>
          <a:prstGeom prst="rect">
            <a:avLst/>
          </a:prstGeom>
          <a:noFill/>
        </p:spPr>
        <p:txBody>
          <a:bodyPr wrap="square" rtlCol="0">
            <a:spAutoFit/>
          </a:bodyPr>
          <a:lstStyle/>
          <a:p>
            <a:r>
              <a:rPr lang="en-US" altLang="zh-CN" sz="1200" dirty="0" smtClean="0">
                <a:latin typeface="+mn-ea"/>
                <a:ea typeface="+mn-ea"/>
              </a:rPr>
              <a:t>DNS</a:t>
            </a:r>
            <a:r>
              <a:rPr lang="zh-CN" altLang="en-US" sz="1200" dirty="0" smtClean="0">
                <a:latin typeface="+mn-ea"/>
                <a:ea typeface="+mn-ea"/>
              </a:rPr>
              <a:t>服务器</a:t>
            </a:r>
            <a:endParaRPr lang="zh-CN" altLang="en-US" sz="1200" dirty="0">
              <a:latin typeface="+mn-ea"/>
              <a:ea typeface="+mn-ea"/>
            </a:endParaRPr>
          </a:p>
        </p:txBody>
      </p:sp>
      <p:cxnSp>
        <p:nvCxnSpPr>
          <p:cNvPr id="238" name="直接箭头连接符 237"/>
          <p:cNvCxnSpPr>
            <a:endCxn id="235" idx="1"/>
          </p:cNvCxnSpPr>
          <p:nvPr/>
        </p:nvCxnSpPr>
        <p:spPr>
          <a:xfrm flipV="1">
            <a:off x="4277536" y="5990275"/>
            <a:ext cx="1361871" cy="23898"/>
          </a:xfrm>
          <a:prstGeom prst="straightConnector1">
            <a:avLst/>
          </a:prstGeom>
          <a:ln>
            <a:solidFill>
              <a:srgbClr val="FF0000"/>
            </a:solidFill>
            <a:prstDash val="lgDash"/>
            <a:tailEnd type="triangle"/>
          </a:ln>
        </p:spPr>
        <p:style>
          <a:lnRef idx="3">
            <a:schemeClr val="accent2"/>
          </a:lnRef>
          <a:fillRef idx="0">
            <a:schemeClr val="accent2"/>
          </a:fillRef>
          <a:effectRef idx="2">
            <a:schemeClr val="accent2"/>
          </a:effectRef>
          <a:fontRef idx="minor">
            <a:schemeClr val="tx1"/>
          </a:fontRef>
        </p:style>
      </p:cxnSp>
      <p:cxnSp>
        <p:nvCxnSpPr>
          <p:cNvPr id="239" name="直接箭头连接符 238"/>
          <p:cNvCxnSpPr/>
          <p:nvPr/>
        </p:nvCxnSpPr>
        <p:spPr>
          <a:xfrm>
            <a:off x="7864365" y="6042694"/>
            <a:ext cx="1428719" cy="635"/>
          </a:xfrm>
          <a:prstGeom prst="straightConnector1">
            <a:avLst/>
          </a:prstGeom>
          <a:ln>
            <a:solidFill>
              <a:srgbClr val="FF0000"/>
            </a:solidFill>
            <a:prstDash val="lgDash"/>
            <a:tailEnd type="triangle"/>
          </a:ln>
        </p:spPr>
        <p:style>
          <a:lnRef idx="3">
            <a:schemeClr val="accent2"/>
          </a:lnRef>
          <a:fillRef idx="0">
            <a:schemeClr val="accent2"/>
          </a:fillRef>
          <a:effectRef idx="2">
            <a:schemeClr val="accent2"/>
          </a:effectRef>
          <a:fontRef idx="minor">
            <a:schemeClr val="tx1"/>
          </a:fontRef>
        </p:style>
      </p:cxnSp>
      <p:sp>
        <p:nvSpPr>
          <p:cNvPr id="240" name="文本框 239"/>
          <p:cNvSpPr txBox="1"/>
          <p:nvPr/>
        </p:nvSpPr>
        <p:spPr>
          <a:xfrm>
            <a:off x="4435126" y="6088329"/>
            <a:ext cx="1240597" cy="276999"/>
          </a:xfrm>
          <a:prstGeom prst="rect">
            <a:avLst/>
          </a:prstGeom>
          <a:noFill/>
        </p:spPr>
        <p:txBody>
          <a:bodyPr wrap="square" rtlCol="0">
            <a:spAutoFit/>
          </a:bodyPr>
          <a:lstStyle/>
          <a:p>
            <a:r>
              <a:rPr lang="zh-CN" altLang="en-US" sz="1200" dirty="0" smtClean="0">
                <a:solidFill>
                  <a:srgbClr val="C00000"/>
                </a:solidFill>
                <a:latin typeface="+mn-ea"/>
                <a:ea typeface="+mn-ea"/>
              </a:rPr>
              <a:t>递归查询</a:t>
            </a:r>
            <a:endParaRPr lang="zh-CN" altLang="en-US" sz="1200" dirty="0">
              <a:solidFill>
                <a:srgbClr val="C00000"/>
              </a:solidFill>
              <a:latin typeface="+mn-ea"/>
              <a:ea typeface="+mn-ea"/>
            </a:endParaRPr>
          </a:p>
        </p:txBody>
      </p:sp>
      <p:sp>
        <p:nvSpPr>
          <p:cNvPr id="241" name="文本框 240"/>
          <p:cNvSpPr txBox="1"/>
          <p:nvPr/>
        </p:nvSpPr>
        <p:spPr>
          <a:xfrm>
            <a:off x="8140534" y="6119762"/>
            <a:ext cx="1240597" cy="276999"/>
          </a:xfrm>
          <a:prstGeom prst="rect">
            <a:avLst/>
          </a:prstGeom>
          <a:noFill/>
        </p:spPr>
        <p:txBody>
          <a:bodyPr wrap="square" rtlCol="0">
            <a:spAutoFit/>
          </a:bodyPr>
          <a:lstStyle/>
          <a:p>
            <a:r>
              <a:rPr lang="zh-CN" altLang="en-US" sz="1200" dirty="0">
                <a:solidFill>
                  <a:srgbClr val="C00000"/>
                </a:solidFill>
                <a:latin typeface="+mn-ea"/>
                <a:ea typeface="+mn-ea"/>
              </a:rPr>
              <a:t>迭代</a:t>
            </a:r>
            <a:r>
              <a:rPr lang="zh-CN" altLang="en-US" sz="1200" dirty="0" smtClean="0">
                <a:solidFill>
                  <a:srgbClr val="C00000"/>
                </a:solidFill>
                <a:latin typeface="+mn-ea"/>
                <a:ea typeface="+mn-ea"/>
              </a:rPr>
              <a:t>查询</a:t>
            </a:r>
            <a:endParaRPr lang="zh-CN" altLang="en-US" sz="1200" dirty="0">
              <a:solidFill>
                <a:srgbClr val="C00000"/>
              </a:solidFill>
              <a:latin typeface="+mn-ea"/>
              <a:ea typeface="+mn-ea"/>
            </a:endParaRPr>
          </a:p>
        </p:txBody>
      </p:sp>
      <p:sp>
        <p:nvSpPr>
          <p:cNvPr id="242" name="文本框 241"/>
          <p:cNvSpPr txBox="1"/>
          <p:nvPr/>
        </p:nvSpPr>
        <p:spPr>
          <a:xfrm>
            <a:off x="2658570" y="1262345"/>
            <a:ext cx="2508435" cy="369332"/>
          </a:xfrm>
          <a:prstGeom prst="rect">
            <a:avLst/>
          </a:prstGeom>
          <a:solidFill>
            <a:srgbClr val="92D050"/>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altLang="zh-CN" sz="1800" dirty="0" smtClean="0">
                <a:latin typeface="+mn-ea"/>
              </a:rPr>
              <a:t>DNS</a:t>
            </a:r>
            <a:r>
              <a:rPr lang="zh-CN" altLang="en-US" sz="1800" dirty="0" smtClean="0">
                <a:latin typeface="+mn-ea"/>
              </a:rPr>
              <a:t>客户机（解析器）</a:t>
            </a:r>
            <a:endParaRPr lang="zh-CN" altLang="en-US" sz="1800" dirty="0">
              <a:latin typeface="+mn-ea"/>
            </a:endParaRPr>
          </a:p>
        </p:txBody>
      </p:sp>
      <p:sp>
        <p:nvSpPr>
          <p:cNvPr id="243" name="文本框 242"/>
          <p:cNvSpPr txBox="1"/>
          <p:nvPr/>
        </p:nvSpPr>
        <p:spPr>
          <a:xfrm>
            <a:off x="5515577" y="1271481"/>
            <a:ext cx="2508435" cy="369332"/>
          </a:xfrm>
          <a:prstGeom prst="rect">
            <a:avLst/>
          </a:prstGeom>
          <a:solidFill>
            <a:srgbClr val="92D050"/>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zh-CN"/>
            </a:defPPr>
            <a:lvl1pPr>
              <a:defRPr>
                <a:solidFill>
                  <a:schemeClr val="dk1"/>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dirty="0">
                <a:latin typeface="+mn-ea"/>
                <a:ea typeface="+mn-ea"/>
              </a:rPr>
              <a:t>客户机到服务器查询</a:t>
            </a:r>
          </a:p>
        </p:txBody>
      </p:sp>
      <p:sp>
        <p:nvSpPr>
          <p:cNvPr id="244" name="文本框 243"/>
          <p:cNvSpPr txBox="1"/>
          <p:nvPr/>
        </p:nvSpPr>
        <p:spPr>
          <a:xfrm>
            <a:off x="8566420" y="1244735"/>
            <a:ext cx="2508435" cy="369332"/>
          </a:xfrm>
          <a:prstGeom prst="rect">
            <a:avLst/>
          </a:prstGeom>
          <a:solidFill>
            <a:srgbClr val="92D050"/>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zh-CN"/>
            </a:defPPr>
            <a:lvl1pPr>
              <a:defRPr>
                <a:solidFill>
                  <a:schemeClr val="dk1"/>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800" dirty="0">
                <a:latin typeface="+mn-ea"/>
                <a:ea typeface="+mn-ea"/>
              </a:rPr>
              <a:t>服务器到服务器查询</a:t>
            </a:r>
          </a:p>
        </p:txBody>
      </p:sp>
      <p:sp>
        <p:nvSpPr>
          <p:cNvPr id="245" name="文本框 244"/>
          <p:cNvSpPr txBox="1"/>
          <p:nvPr/>
        </p:nvSpPr>
        <p:spPr>
          <a:xfrm>
            <a:off x="3478120" y="3455603"/>
            <a:ext cx="496856" cy="276999"/>
          </a:xfrm>
          <a:prstGeom prst="rect">
            <a:avLst/>
          </a:prstGeom>
          <a:noFill/>
        </p:spPr>
        <p:txBody>
          <a:bodyPr wrap="square" rtlCol="0">
            <a:spAutoFit/>
          </a:bodyPr>
          <a:lstStyle/>
          <a:p>
            <a:r>
              <a:rPr lang="en-US" altLang="zh-CN" sz="1200" dirty="0" smtClean="0">
                <a:latin typeface="+mn-ea"/>
                <a:ea typeface="+mn-ea"/>
              </a:rPr>
              <a:t>Q1</a:t>
            </a:r>
            <a:endParaRPr lang="zh-CN" altLang="en-US" sz="1200" dirty="0">
              <a:latin typeface="+mn-ea"/>
              <a:ea typeface="+mn-ea"/>
            </a:endParaRPr>
          </a:p>
        </p:txBody>
      </p:sp>
      <p:sp>
        <p:nvSpPr>
          <p:cNvPr id="246" name="文本框 245"/>
          <p:cNvSpPr txBox="1"/>
          <p:nvPr/>
        </p:nvSpPr>
        <p:spPr>
          <a:xfrm>
            <a:off x="3476765" y="3954566"/>
            <a:ext cx="496856" cy="276999"/>
          </a:xfrm>
          <a:prstGeom prst="rect">
            <a:avLst/>
          </a:prstGeom>
          <a:noFill/>
        </p:spPr>
        <p:txBody>
          <a:bodyPr wrap="square" rtlCol="0">
            <a:spAutoFit/>
          </a:bodyPr>
          <a:lstStyle/>
          <a:p>
            <a:r>
              <a:rPr lang="en-US" altLang="zh-CN" sz="1200" dirty="0">
                <a:latin typeface="+mn-ea"/>
                <a:ea typeface="+mn-ea"/>
              </a:rPr>
              <a:t>A</a:t>
            </a:r>
            <a:r>
              <a:rPr lang="en-US" altLang="zh-CN" sz="1200" dirty="0" smtClean="0">
                <a:latin typeface="+mn-ea"/>
                <a:ea typeface="+mn-ea"/>
              </a:rPr>
              <a:t>1</a:t>
            </a:r>
            <a:endParaRPr lang="zh-CN" altLang="en-US" sz="1200" dirty="0">
              <a:latin typeface="+mn-ea"/>
              <a:ea typeface="+mn-ea"/>
            </a:endParaRPr>
          </a:p>
        </p:txBody>
      </p:sp>
      <p:sp>
        <p:nvSpPr>
          <p:cNvPr id="247" name="文本框 246"/>
          <p:cNvSpPr txBox="1"/>
          <p:nvPr/>
        </p:nvSpPr>
        <p:spPr>
          <a:xfrm>
            <a:off x="5200937" y="3454302"/>
            <a:ext cx="496856" cy="276999"/>
          </a:xfrm>
          <a:prstGeom prst="rect">
            <a:avLst/>
          </a:prstGeom>
          <a:noFill/>
        </p:spPr>
        <p:txBody>
          <a:bodyPr wrap="square" rtlCol="0">
            <a:spAutoFit/>
          </a:bodyPr>
          <a:lstStyle/>
          <a:p>
            <a:r>
              <a:rPr lang="en-US" altLang="zh-CN" sz="1200" dirty="0" smtClean="0">
                <a:latin typeface="+mn-ea"/>
                <a:ea typeface="+mn-ea"/>
              </a:rPr>
              <a:t>Q2</a:t>
            </a:r>
            <a:endParaRPr lang="zh-CN" altLang="en-US" sz="1200" dirty="0">
              <a:latin typeface="+mn-ea"/>
              <a:ea typeface="+mn-ea"/>
            </a:endParaRPr>
          </a:p>
        </p:txBody>
      </p:sp>
      <p:sp>
        <p:nvSpPr>
          <p:cNvPr id="248" name="文本框 247"/>
          <p:cNvSpPr txBox="1"/>
          <p:nvPr/>
        </p:nvSpPr>
        <p:spPr>
          <a:xfrm>
            <a:off x="5199582" y="3953265"/>
            <a:ext cx="496856" cy="276999"/>
          </a:xfrm>
          <a:prstGeom prst="rect">
            <a:avLst/>
          </a:prstGeom>
          <a:noFill/>
        </p:spPr>
        <p:txBody>
          <a:bodyPr wrap="square" rtlCol="0">
            <a:spAutoFit/>
          </a:bodyPr>
          <a:lstStyle/>
          <a:p>
            <a:r>
              <a:rPr lang="en-US" altLang="zh-CN" sz="1200" dirty="0" smtClean="0">
                <a:latin typeface="+mn-ea"/>
                <a:ea typeface="+mn-ea"/>
              </a:rPr>
              <a:t>A</a:t>
            </a:r>
            <a:r>
              <a:rPr lang="en-US" altLang="zh-CN" sz="1200" dirty="0">
                <a:latin typeface="+mn-ea"/>
                <a:ea typeface="+mn-ea"/>
              </a:rPr>
              <a:t>2</a:t>
            </a:r>
            <a:endParaRPr lang="zh-CN" altLang="en-US" sz="1200" dirty="0">
              <a:latin typeface="+mn-ea"/>
              <a:ea typeface="+mn-ea"/>
            </a:endParaRPr>
          </a:p>
        </p:txBody>
      </p:sp>
      <p:sp>
        <p:nvSpPr>
          <p:cNvPr id="249" name="文本框 248"/>
          <p:cNvSpPr txBox="1"/>
          <p:nvPr/>
        </p:nvSpPr>
        <p:spPr>
          <a:xfrm>
            <a:off x="6268578" y="2627772"/>
            <a:ext cx="496856" cy="276999"/>
          </a:xfrm>
          <a:prstGeom prst="rect">
            <a:avLst/>
          </a:prstGeom>
          <a:noFill/>
        </p:spPr>
        <p:txBody>
          <a:bodyPr wrap="square" rtlCol="0">
            <a:spAutoFit/>
          </a:bodyPr>
          <a:lstStyle/>
          <a:p>
            <a:r>
              <a:rPr lang="en-US" altLang="zh-CN" sz="1200" dirty="0" smtClean="0">
                <a:latin typeface="+mn-ea"/>
                <a:ea typeface="+mn-ea"/>
              </a:rPr>
              <a:t>Q3</a:t>
            </a:r>
            <a:endParaRPr lang="zh-CN" altLang="en-US" sz="1200" dirty="0">
              <a:latin typeface="+mn-ea"/>
              <a:ea typeface="+mn-ea"/>
            </a:endParaRPr>
          </a:p>
        </p:txBody>
      </p:sp>
      <p:sp>
        <p:nvSpPr>
          <p:cNvPr id="250" name="文本框 249"/>
          <p:cNvSpPr txBox="1"/>
          <p:nvPr/>
        </p:nvSpPr>
        <p:spPr>
          <a:xfrm>
            <a:off x="6705363" y="2958541"/>
            <a:ext cx="496856" cy="276999"/>
          </a:xfrm>
          <a:prstGeom prst="rect">
            <a:avLst/>
          </a:prstGeom>
          <a:noFill/>
        </p:spPr>
        <p:txBody>
          <a:bodyPr wrap="square" rtlCol="0">
            <a:spAutoFit/>
          </a:bodyPr>
          <a:lstStyle/>
          <a:p>
            <a:r>
              <a:rPr lang="en-US" altLang="zh-CN" sz="1200" dirty="0" smtClean="0">
                <a:latin typeface="+mn-ea"/>
                <a:ea typeface="+mn-ea"/>
              </a:rPr>
              <a:t>A3</a:t>
            </a:r>
            <a:endParaRPr lang="zh-CN" altLang="en-US" sz="1200" dirty="0">
              <a:latin typeface="+mn-ea"/>
              <a:ea typeface="+mn-ea"/>
            </a:endParaRPr>
          </a:p>
        </p:txBody>
      </p:sp>
      <p:sp>
        <p:nvSpPr>
          <p:cNvPr id="251" name="文本框 250"/>
          <p:cNvSpPr txBox="1"/>
          <p:nvPr/>
        </p:nvSpPr>
        <p:spPr>
          <a:xfrm>
            <a:off x="6484271" y="4560306"/>
            <a:ext cx="496856" cy="276999"/>
          </a:xfrm>
          <a:prstGeom prst="rect">
            <a:avLst/>
          </a:prstGeom>
          <a:noFill/>
        </p:spPr>
        <p:txBody>
          <a:bodyPr wrap="square" rtlCol="0">
            <a:spAutoFit/>
          </a:bodyPr>
          <a:lstStyle/>
          <a:p>
            <a:r>
              <a:rPr lang="en-US" altLang="zh-CN" sz="1200" dirty="0" smtClean="0">
                <a:latin typeface="+mn-ea"/>
                <a:ea typeface="+mn-ea"/>
              </a:rPr>
              <a:t>A4</a:t>
            </a:r>
            <a:endParaRPr lang="zh-CN" altLang="en-US" sz="1200" dirty="0">
              <a:latin typeface="+mn-ea"/>
              <a:ea typeface="+mn-ea"/>
            </a:endParaRPr>
          </a:p>
        </p:txBody>
      </p:sp>
      <p:sp>
        <p:nvSpPr>
          <p:cNvPr id="252" name="文本框 251"/>
          <p:cNvSpPr txBox="1"/>
          <p:nvPr/>
        </p:nvSpPr>
        <p:spPr>
          <a:xfrm>
            <a:off x="6899447" y="4248405"/>
            <a:ext cx="496856" cy="276999"/>
          </a:xfrm>
          <a:prstGeom prst="rect">
            <a:avLst/>
          </a:prstGeom>
          <a:noFill/>
        </p:spPr>
        <p:txBody>
          <a:bodyPr wrap="square" rtlCol="0">
            <a:spAutoFit/>
          </a:bodyPr>
          <a:lstStyle/>
          <a:p>
            <a:r>
              <a:rPr lang="en-US" altLang="zh-CN" sz="1200" dirty="0" smtClean="0">
                <a:latin typeface="+mn-ea"/>
                <a:ea typeface="+mn-ea"/>
              </a:rPr>
              <a:t>Q4</a:t>
            </a:r>
            <a:endParaRPr lang="zh-CN" altLang="en-US" sz="1200" dirty="0">
              <a:latin typeface="+mn-ea"/>
              <a:ea typeface="+mn-ea"/>
            </a:endParaRPr>
          </a:p>
        </p:txBody>
      </p:sp>
      <p:sp>
        <p:nvSpPr>
          <p:cNvPr id="253" name="文本框 252"/>
          <p:cNvSpPr txBox="1"/>
          <p:nvPr/>
        </p:nvSpPr>
        <p:spPr>
          <a:xfrm>
            <a:off x="8390759" y="2932953"/>
            <a:ext cx="496856" cy="276999"/>
          </a:xfrm>
          <a:prstGeom prst="rect">
            <a:avLst/>
          </a:prstGeom>
          <a:noFill/>
        </p:spPr>
        <p:txBody>
          <a:bodyPr wrap="square" rtlCol="0">
            <a:spAutoFit/>
          </a:bodyPr>
          <a:lstStyle/>
          <a:p>
            <a:r>
              <a:rPr lang="en-US" altLang="zh-CN" sz="1200" dirty="0" smtClean="0">
                <a:latin typeface="+mn-ea"/>
                <a:ea typeface="+mn-ea"/>
              </a:rPr>
              <a:t>Q5</a:t>
            </a:r>
            <a:endParaRPr lang="zh-CN" altLang="en-US" sz="1200" dirty="0">
              <a:latin typeface="+mn-ea"/>
              <a:ea typeface="+mn-ea"/>
            </a:endParaRPr>
          </a:p>
        </p:txBody>
      </p:sp>
      <p:sp>
        <p:nvSpPr>
          <p:cNvPr id="254" name="文本框 253"/>
          <p:cNvSpPr txBox="1"/>
          <p:nvPr/>
        </p:nvSpPr>
        <p:spPr>
          <a:xfrm>
            <a:off x="8892795" y="3064001"/>
            <a:ext cx="496856" cy="276999"/>
          </a:xfrm>
          <a:prstGeom prst="rect">
            <a:avLst/>
          </a:prstGeom>
          <a:noFill/>
        </p:spPr>
        <p:txBody>
          <a:bodyPr wrap="square" rtlCol="0">
            <a:spAutoFit/>
          </a:bodyPr>
          <a:lstStyle/>
          <a:p>
            <a:r>
              <a:rPr lang="en-US" altLang="zh-CN" sz="1200" dirty="0" smtClean="0">
                <a:latin typeface="+mn-ea"/>
                <a:ea typeface="+mn-ea"/>
              </a:rPr>
              <a:t>A5</a:t>
            </a:r>
            <a:endParaRPr lang="zh-CN" altLang="en-US" sz="1200" dirty="0">
              <a:latin typeface="+mn-ea"/>
              <a:ea typeface="+mn-ea"/>
            </a:endParaRPr>
          </a:p>
        </p:txBody>
      </p:sp>
      <p:sp>
        <p:nvSpPr>
          <p:cNvPr id="255" name="文本框 254"/>
          <p:cNvSpPr txBox="1"/>
          <p:nvPr/>
        </p:nvSpPr>
        <p:spPr>
          <a:xfrm>
            <a:off x="9770247" y="1622363"/>
            <a:ext cx="496856" cy="276999"/>
          </a:xfrm>
          <a:prstGeom prst="rect">
            <a:avLst/>
          </a:prstGeom>
          <a:noFill/>
        </p:spPr>
        <p:txBody>
          <a:bodyPr wrap="square" rtlCol="0">
            <a:spAutoFit/>
          </a:bodyPr>
          <a:lstStyle/>
          <a:p>
            <a:r>
              <a:rPr lang="en-US" altLang="zh-CN" sz="1200" dirty="0" smtClean="0">
                <a:latin typeface="+mn-ea"/>
                <a:ea typeface="+mn-ea"/>
              </a:rPr>
              <a:t>Q6</a:t>
            </a:r>
            <a:endParaRPr lang="zh-CN" altLang="en-US" sz="1200" dirty="0">
              <a:latin typeface="+mn-ea"/>
              <a:ea typeface="+mn-ea"/>
            </a:endParaRPr>
          </a:p>
        </p:txBody>
      </p:sp>
      <p:sp>
        <p:nvSpPr>
          <p:cNvPr id="256" name="文本框 255"/>
          <p:cNvSpPr txBox="1"/>
          <p:nvPr/>
        </p:nvSpPr>
        <p:spPr>
          <a:xfrm>
            <a:off x="9768892" y="2121326"/>
            <a:ext cx="496856" cy="276999"/>
          </a:xfrm>
          <a:prstGeom prst="rect">
            <a:avLst/>
          </a:prstGeom>
          <a:noFill/>
        </p:spPr>
        <p:txBody>
          <a:bodyPr wrap="square" rtlCol="0">
            <a:spAutoFit/>
          </a:bodyPr>
          <a:lstStyle/>
          <a:p>
            <a:r>
              <a:rPr lang="en-US" altLang="zh-CN" sz="1200" dirty="0" smtClean="0">
                <a:latin typeface="+mn-ea"/>
                <a:ea typeface="+mn-ea"/>
              </a:rPr>
              <a:t>A6</a:t>
            </a:r>
            <a:endParaRPr lang="zh-CN" altLang="en-US" sz="1200" dirty="0">
              <a:latin typeface="+mn-ea"/>
              <a:ea typeface="+mn-ea"/>
            </a:endParaRPr>
          </a:p>
        </p:txBody>
      </p:sp>
      <p:sp>
        <p:nvSpPr>
          <p:cNvPr id="257" name="文本框 256"/>
          <p:cNvSpPr txBox="1"/>
          <p:nvPr/>
        </p:nvSpPr>
        <p:spPr>
          <a:xfrm>
            <a:off x="9511642" y="2650085"/>
            <a:ext cx="496856" cy="276999"/>
          </a:xfrm>
          <a:prstGeom prst="rect">
            <a:avLst/>
          </a:prstGeom>
          <a:noFill/>
        </p:spPr>
        <p:txBody>
          <a:bodyPr wrap="square" rtlCol="0">
            <a:spAutoFit/>
          </a:bodyPr>
          <a:lstStyle/>
          <a:p>
            <a:r>
              <a:rPr lang="en-US" altLang="zh-CN" sz="1200" dirty="0" smtClean="0">
                <a:latin typeface="+mn-ea"/>
                <a:ea typeface="+mn-ea"/>
              </a:rPr>
              <a:t>Q7</a:t>
            </a:r>
            <a:endParaRPr lang="zh-CN" altLang="en-US" sz="1200" dirty="0">
              <a:latin typeface="+mn-ea"/>
              <a:ea typeface="+mn-ea"/>
            </a:endParaRPr>
          </a:p>
        </p:txBody>
      </p:sp>
      <p:sp>
        <p:nvSpPr>
          <p:cNvPr id="258" name="文本框 257"/>
          <p:cNvSpPr txBox="1"/>
          <p:nvPr/>
        </p:nvSpPr>
        <p:spPr>
          <a:xfrm>
            <a:off x="9716636" y="3011285"/>
            <a:ext cx="496856" cy="276999"/>
          </a:xfrm>
          <a:prstGeom prst="rect">
            <a:avLst/>
          </a:prstGeom>
          <a:noFill/>
        </p:spPr>
        <p:txBody>
          <a:bodyPr wrap="square" rtlCol="0">
            <a:spAutoFit/>
          </a:bodyPr>
          <a:lstStyle/>
          <a:p>
            <a:r>
              <a:rPr lang="en-US" altLang="zh-CN" sz="1200" dirty="0">
                <a:latin typeface="+mn-ea"/>
                <a:ea typeface="+mn-ea"/>
              </a:rPr>
              <a:t>A7</a:t>
            </a:r>
            <a:endParaRPr lang="zh-CN" altLang="en-US" sz="1200" dirty="0">
              <a:latin typeface="+mn-ea"/>
              <a:ea typeface="+mn-ea"/>
            </a:endParaRPr>
          </a:p>
        </p:txBody>
      </p:sp>
      <p:sp>
        <p:nvSpPr>
          <p:cNvPr id="259" name="文本框 258"/>
          <p:cNvSpPr txBox="1"/>
          <p:nvPr/>
        </p:nvSpPr>
        <p:spPr>
          <a:xfrm>
            <a:off x="10385891" y="2789775"/>
            <a:ext cx="496856" cy="276999"/>
          </a:xfrm>
          <a:prstGeom prst="rect">
            <a:avLst/>
          </a:prstGeom>
          <a:noFill/>
        </p:spPr>
        <p:txBody>
          <a:bodyPr wrap="square" rtlCol="0">
            <a:spAutoFit/>
          </a:bodyPr>
          <a:lstStyle/>
          <a:p>
            <a:r>
              <a:rPr lang="en-US" altLang="zh-CN" sz="1200" dirty="0" smtClean="0">
                <a:latin typeface="+mn-ea"/>
                <a:ea typeface="+mn-ea"/>
              </a:rPr>
              <a:t>Q8</a:t>
            </a:r>
            <a:endParaRPr lang="zh-CN" altLang="en-US" sz="1200" dirty="0">
              <a:latin typeface="+mn-ea"/>
              <a:ea typeface="+mn-ea"/>
            </a:endParaRPr>
          </a:p>
        </p:txBody>
      </p:sp>
      <p:sp>
        <p:nvSpPr>
          <p:cNvPr id="260" name="文本框 259"/>
          <p:cNvSpPr txBox="1"/>
          <p:nvPr/>
        </p:nvSpPr>
        <p:spPr>
          <a:xfrm>
            <a:off x="10985236" y="2761923"/>
            <a:ext cx="451675" cy="276999"/>
          </a:xfrm>
          <a:prstGeom prst="rect">
            <a:avLst/>
          </a:prstGeom>
          <a:noFill/>
        </p:spPr>
        <p:txBody>
          <a:bodyPr wrap="square" rtlCol="0">
            <a:spAutoFit/>
          </a:bodyPr>
          <a:lstStyle/>
          <a:p>
            <a:r>
              <a:rPr lang="en-US" altLang="zh-CN" sz="1200" dirty="0">
                <a:latin typeface="+mn-ea"/>
                <a:ea typeface="+mn-ea"/>
              </a:rPr>
              <a:t>A8</a:t>
            </a:r>
            <a:endParaRPr lang="zh-CN" altLang="en-US" sz="1200" dirty="0">
              <a:latin typeface="+mn-ea"/>
              <a:ea typeface="+mn-ea"/>
            </a:endParaRPr>
          </a:p>
        </p:txBody>
      </p:sp>
      <p:sp>
        <p:nvSpPr>
          <p:cNvPr id="261" name="文本框 260"/>
          <p:cNvSpPr txBox="1"/>
          <p:nvPr/>
        </p:nvSpPr>
        <p:spPr>
          <a:xfrm>
            <a:off x="9668150" y="3424128"/>
            <a:ext cx="496856" cy="276999"/>
          </a:xfrm>
          <a:prstGeom prst="rect">
            <a:avLst/>
          </a:prstGeom>
          <a:noFill/>
        </p:spPr>
        <p:txBody>
          <a:bodyPr wrap="square" rtlCol="0">
            <a:spAutoFit/>
          </a:bodyPr>
          <a:lstStyle/>
          <a:p>
            <a:r>
              <a:rPr lang="en-US" altLang="zh-CN" sz="1200" dirty="0" smtClean="0">
                <a:latin typeface="+mn-ea"/>
                <a:ea typeface="+mn-ea"/>
              </a:rPr>
              <a:t>Q9</a:t>
            </a:r>
            <a:endParaRPr lang="zh-CN" altLang="en-US" sz="1200" dirty="0">
              <a:latin typeface="+mn-ea"/>
              <a:ea typeface="+mn-ea"/>
            </a:endParaRPr>
          </a:p>
        </p:txBody>
      </p:sp>
      <p:sp>
        <p:nvSpPr>
          <p:cNvPr id="262" name="文本框 261"/>
          <p:cNvSpPr txBox="1"/>
          <p:nvPr/>
        </p:nvSpPr>
        <p:spPr>
          <a:xfrm>
            <a:off x="9691525" y="3834063"/>
            <a:ext cx="496856" cy="276999"/>
          </a:xfrm>
          <a:prstGeom prst="rect">
            <a:avLst/>
          </a:prstGeom>
          <a:noFill/>
        </p:spPr>
        <p:txBody>
          <a:bodyPr wrap="square" rtlCol="0">
            <a:spAutoFit/>
          </a:bodyPr>
          <a:lstStyle/>
          <a:p>
            <a:r>
              <a:rPr lang="en-US" altLang="zh-CN" sz="1200" dirty="0" smtClean="0">
                <a:latin typeface="+mn-ea"/>
                <a:ea typeface="+mn-ea"/>
              </a:rPr>
              <a:t>A9</a:t>
            </a:r>
            <a:endParaRPr lang="zh-CN" altLang="en-US" sz="1200" dirty="0">
              <a:latin typeface="+mn-ea"/>
              <a:ea typeface="+mn-ea"/>
            </a:endParaRPr>
          </a:p>
        </p:txBody>
      </p:sp>
      <p:sp>
        <p:nvSpPr>
          <p:cNvPr id="263" name="文本框 262"/>
          <p:cNvSpPr txBox="1"/>
          <p:nvPr/>
        </p:nvSpPr>
        <p:spPr>
          <a:xfrm>
            <a:off x="9172065" y="3935697"/>
            <a:ext cx="564123" cy="276999"/>
          </a:xfrm>
          <a:prstGeom prst="rect">
            <a:avLst/>
          </a:prstGeom>
          <a:noFill/>
        </p:spPr>
        <p:txBody>
          <a:bodyPr wrap="square" rtlCol="0">
            <a:spAutoFit/>
          </a:bodyPr>
          <a:lstStyle/>
          <a:p>
            <a:r>
              <a:rPr lang="en-US" altLang="zh-CN" sz="1200" dirty="0" smtClean="0">
                <a:latin typeface="+mn-ea"/>
                <a:ea typeface="+mn-ea"/>
              </a:rPr>
              <a:t>Q10</a:t>
            </a:r>
            <a:endParaRPr lang="zh-CN" altLang="en-US" sz="1200" dirty="0">
              <a:latin typeface="+mn-ea"/>
              <a:ea typeface="+mn-ea"/>
            </a:endParaRPr>
          </a:p>
        </p:txBody>
      </p:sp>
      <p:sp>
        <p:nvSpPr>
          <p:cNvPr id="264" name="文本框 263"/>
          <p:cNvSpPr txBox="1"/>
          <p:nvPr/>
        </p:nvSpPr>
        <p:spPr>
          <a:xfrm>
            <a:off x="8916710" y="4346773"/>
            <a:ext cx="596766" cy="276999"/>
          </a:xfrm>
          <a:prstGeom prst="rect">
            <a:avLst/>
          </a:prstGeom>
          <a:noFill/>
        </p:spPr>
        <p:txBody>
          <a:bodyPr wrap="square" rtlCol="0">
            <a:spAutoFit/>
          </a:bodyPr>
          <a:lstStyle/>
          <a:p>
            <a:r>
              <a:rPr lang="en-US" altLang="zh-CN" sz="1200" dirty="0" smtClean="0">
                <a:latin typeface="+mn-ea"/>
                <a:ea typeface="+mn-ea"/>
              </a:rPr>
              <a:t>A10</a:t>
            </a:r>
            <a:endParaRPr lang="zh-CN" altLang="en-US" sz="1200" dirty="0">
              <a:latin typeface="+mn-ea"/>
              <a:ea typeface="+mn-ea"/>
            </a:endParaRPr>
          </a:p>
        </p:txBody>
      </p:sp>
    </p:spTree>
    <p:extLst>
      <p:ext uri="{BB962C8B-B14F-4D97-AF65-F5344CB8AC3E}">
        <p14:creationId xmlns:p14="http://schemas.microsoft.com/office/powerpoint/2010/main" val="3286734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DNS</a:t>
            </a:r>
            <a:r>
              <a:rPr lang="zh-CN" altLang="en-US" dirty="0" smtClean="0"/>
              <a:t>正向解析</a:t>
            </a:r>
            <a:endParaRPr lang="zh-CN" altLang="en-US" dirty="0"/>
          </a:p>
        </p:txBody>
      </p:sp>
      <p:sp>
        <p:nvSpPr>
          <p:cNvPr id="3" name="文本占位符 2"/>
          <p:cNvSpPr>
            <a:spLocks noGrp="1"/>
          </p:cNvSpPr>
          <p:nvPr>
            <p:ph type="body" sz="quarter" idx="10"/>
          </p:nvPr>
        </p:nvSpPr>
        <p:spPr>
          <a:xfrm>
            <a:off x="912285" y="1233488"/>
            <a:ext cx="10560578" cy="4680000"/>
          </a:xfrm>
        </p:spPr>
        <p:txBody>
          <a:bodyPr/>
          <a:lstStyle/>
          <a:p>
            <a:r>
              <a:rPr lang="en-US" altLang="zh-CN" dirty="0" smtClean="0"/>
              <a:t>DNS</a:t>
            </a:r>
            <a:r>
              <a:rPr lang="zh-CN" altLang="en-US" dirty="0" smtClean="0"/>
              <a:t>正向解析需要</a:t>
            </a:r>
            <a:r>
              <a:rPr lang="zh-CN" altLang="zh-CN" dirty="0" smtClean="0"/>
              <a:t>建立</a:t>
            </a:r>
            <a:r>
              <a:rPr lang="zh-CN" altLang="zh-CN" dirty="0"/>
              <a:t>正向</a:t>
            </a:r>
            <a:r>
              <a:rPr lang="zh-CN" altLang="zh-CN" dirty="0" smtClean="0"/>
              <a:t>查</a:t>
            </a:r>
            <a:r>
              <a:rPr lang="zh-CN" altLang="en-US" dirty="0" smtClean="0"/>
              <a:t>找</a:t>
            </a:r>
            <a:r>
              <a:rPr lang="zh-CN" altLang="zh-CN" dirty="0" smtClean="0"/>
              <a:t>区域</a:t>
            </a:r>
            <a:r>
              <a:rPr lang="zh-CN" altLang="en-US" dirty="0"/>
              <a:t>，</a:t>
            </a:r>
            <a:r>
              <a:rPr lang="zh-CN" altLang="en-US" dirty="0" smtClean="0"/>
              <a:t>正向</a:t>
            </a:r>
            <a:r>
              <a:rPr lang="zh-CN" altLang="en-US" dirty="0"/>
              <a:t>查找区域是指在</a:t>
            </a:r>
            <a:r>
              <a:rPr lang="en-US" altLang="zh-CN" dirty="0"/>
              <a:t>DNS</a:t>
            </a:r>
            <a:r>
              <a:rPr lang="zh-CN" altLang="en-US" dirty="0"/>
              <a:t>域名空间中使用正向查找的区域，正向查找是根据</a:t>
            </a:r>
            <a:r>
              <a:rPr lang="en-US" altLang="zh-CN" dirty="0"/>
              <a:t>DNS</a:t>
            </a:r>
            <a:r>
              <a:rPr lang="zh-CN" altLang="en-US" dirty="0"/>
              <a:t>客户端提供的域名解析成</a:t>
            </a:r>
            <a:r>
              <a:rPr lang="en-US" altLang="zh-CN" dirty="0"/>
              <a:t>IP</a:t>
            </a:r>
            <a:r>
              <a:rPr lang="zh-CN" altLang="en-US" dirty="0"/>
              <a:t>地址。</a:t>
            </a:r>
            <a:endParaRPr lang="zh-CN" altLang="zh-CN" dirty="0"/>
          </a:p>
          <a:p>
            <a:endParaRPr lang="zh-CN" altLang="en-US" dirty="0"/>
          </a:p>
        </p:txBody>
      </p:sp>
      <p:pic>
        <p:nvPicPr>
          <p:cNvPr id="4" name="图片 3"/>
          <p:cNvPicPr>
            <a:picLocks noChangeAspect="1"/>
          </p:cNvPicPr>
          <p:nvPr/>
        </p:nvPicPr>
        <p:blipFill>
          <a:blip r:embed="rId3"/>
          <a:stretch>
            <a:fillRect/>
          </a:stretch>
        </p:blipFill>
        <p:spPr>
          <a:xfrm>
            <a:off x="3665730" y="2220619"/>
            <a:ext cx="4860540" cy="4161131"/>
          </a:xfrm>
          <a:prstGeom prst="rect">
            <a:avLst/>
          </a:prstGeom>
        </p:spPr>
      </p:pic>
    </p:spTree>
    <p:extLst>
      <p:ext uri="{BB962C8B-B14F-4D97-AF65-F5344CB8AC3E}">
        <p14:creationId xmlns:p14="http://schemas.microsoft.com/office/powerpoint/2010/main" val="39333440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DNS</a:t>
            </a:r>
            <a:r>
              <a:rPr lang="zh-CN" altLang="en-US" dirty="0" smtClean="0"/>
              <a:t>添加记录</a:t>
            </a:r>
            <a:endParaRPr lang="zh-CN" altLang="en-US" dirty="0"/>
          </a:p>
        </p:txBody>
      </p:sp>
      <p:sp>
        <p:nvSpPr>
          <p:cNvPr id="3" name="文本占位符 2"/>
          <p:cNvSpPr>
            <a:spLocks noGrp="1"/>
          </p:cNvSpPr>
          <p:nvPr>
            <p:ph type="body" sz="quarter" idx="10"/>
          </p:nvPr>
        </p:nvSpPr>
        <p:spPr>
          <a:xfrm>
            <a:off x="912285" y="1233488"/>
            <a:ext cx="5039699" cy="4680000"/>
          </a:xfrm>
        </p:spPr>
        <p:txBody>
          <a:bodyPr/>
          <a:lstStyle/>
          <a:p>
            <a:r>
              <a:rPr lang="zh-CN" altLang="en-US" dirty="0"/>
              <a:t>创建正向查找区域后，为新区域</a:t>
            </a:r>
            <a:r>
              <a:rPr lang="zh-CN" altLang="en-US" dirty="0" smtClean="0"/>
              <a:t>创建主机名为</a:t>
            </a:r>
            <a:r>
              <a:rPr lang="en-US" altLang="zh-CN" dirty="0" smtClean="0"/>
              <a:t>host01</a:t>
            </a:r>
            <a:r>
              <a:rPr lang="zh-CN" altLang="en-US" dirty="0" smtClean="0"/>
              <a:t>的主机</a:t>
            </a:r>
            <a:r>
              <a:rPr lang="zh-CN" altLang="zh-CN" dirty="0" smtClean="0"/>
              <a:t>记录</a:t>
            </a:r>
            <a:r>
              <a:rPr lang="zh-CN" altLang="en-US" dirty="0"/>
              <a:t>，</a:t>
            </a:r>
            <a:r>
              <a:rPr lang="zh-CN" altLang="en-US" dirty="0" smtClean="0"/>
              <a:t>主机</a:t>
            </a:r>
            <a:r>
              <a:rPr lang="zh-CN" altLang="en-US" dirty="0"/>
              <a:t>用于将</a:t>
            </a:r>
            <a:r>
              <a:rPr lang="en-US" altLang="zh-CN" dirty="0"/>
              <a:t>DNS</a:t>
            </a:r>
            <a:r>
              <a:rPr lang="zh-CN" altLang="en-US" dirty="0"/>
              <a:t>域名映射到计算机使用的</a:t>
            </a:r>
            <a:r>
              <a:rPr lang="en-US" altLang="zh-CN" dirty="0"/>
              <a:t>IP</a:t>
            </a:r>
            <a:r>
              <a:rPr lang="zh-CN" altLang="en-US" dirty="0"/>
              <a:t>地址。 </a:t>
            </a:r>
            <a:endParaRPr lang="en-US" altLang="zh-CN" dirty="0" smtClean="0"/>
          </a:p>
          <a:p>
            <a:r>
              <a:rPr lang="zh-CN" altLang="en-US" dirty="0"/>
              <a:t>在创建正向查找区域的</a:t>
            </a:r>
            <a:r>
              <a:rPr lang="zh-CN" altLang="en-US" dirty="0" smtClean="0"/>
              <a:t>主机记录</a:t>
            </a:r>
            <a:r>
              <a:rPr lang="zh-CN" altLang="en-US" dirty="0"/>
              <a:t>时，勾选“创建相关的指针（</a:t>
            </a:r>
            <a:r>
              <a:rPr lang="en-US" altLang="zh-CN" dirty="0"/>
              <a:t>PTR</a:t>
            </a:r>
            <a:r>
              <a:rPr lang="zh-CN" altLang="en-US" dirty="0"/>
              <a:t>）记录”，则会在反向查找区域内自动加入相应的指针。</a:t>
            </a:r>
            <a:endParaRPr lang="en-US" altLang="zh-CN" dirty="0"/>
          </a:p>
          <a:p>
            <a:endParaRPr lang="zh-CN" altLang="zh-CN" dirty="0"/>
          </a:p>
          <a:p>
            <a:endParaRPr lang="zh-CN" altLang="en-US" dirty="0"/>
          </a:p>
        </p:txBody>
      </p:sp>
      <p:pic>
        <p:nvPicPr>
          <p:cNvPr id="5" name="图片 4"/>
          <p:cNvPicPr>
            <a:picLocks noChangeAspect="1"/>
          </p:cNvPicPr>
          <p:nvPr/>
        </p:nvPicPr>
        <p:blipFill>
          <a:blip r:embed="rId3"/>
          <a:stretch>
            <a:fillRect/>
          </a:stretch>
        </p:blipFill>
        <p:spPr>
          <a:xfrm>
            <a:off x="6744072" y="1243612"/>
            <a:ext cx="4430300" cy="4945451"/>
          </a:xfrm>
          <a:prstGeom prst="rect">
            <a:avLst/>
          </a:prstGeom>
        </p:spPr>
      </p:pic>
    </p:spTree>
    <p:extLst>
      <p:ext uri="{BB962C8B-B14F-4D97-AF65-F5344CB8AC3E}">
        <p14:creationId xmlns:p14="http://schemas.microsoft.com/office/powerpoint/2010/main" val="4727235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接入和访问控制</a:t>
            </a:r>
            <a:r>
              <a:rPr lang="zh-CN" altLang="en-US" dirty="0" smtClean="0"/>
              <a:t>层 </a:t>
            </a:r>
            <a:r>
              <a:rPr lang="en-US" altLang="zh-CN" dirty="0" smtClean="0"/>
              <a:t>(1)</a:t>
            </a:r>
            <a:endParaRPr lang="zh-CN" altLang="en-US" dirty="0"/>
          </a:p>
        </p:txBody>
      </p:sp>
      <p:sp>
        <p:nvSpPr>
          <p:cNvPr id="6" name="文本占位符 5"/>
          <p:cNvSpPr>
            <a:spLocks noGrp="1"/>
          </p:cNvSpPr>
          <p:nvPr>
            <p:ph type="body" sz="quarter" idx="10"/>
          </p:nvPr>
        </p:nvSpPr>
        <p:spPr/>
        <p:txBody>
          <a:bodyPr/>
          <a:lstStyle/>
          <a:p>
            <a:r>
              <a:rPr lang="en-US" altLang="zh-CN" dirty="0"/>
              <a:t>WI</a:t>
            </a:r>
            <a:r>
              <a:rPr lang="zh-CN" altLang="en-US" dirty="0"/>
              <a:t>（</a:t>
            </a:r>
            <a:r>
              <a:rPr lang="en-US" altLang="zh-CN" dirty="0"/>
              <a:t>Web Interface</a:t>
            </a:r>
            <a:r>
              <a:rPr lang="zh-CN" altLang="en-US" dirty="0"/>
              <a:t>） </a:t>
            </a:r>
            <a:r>
              <a:rPr lang="en-US" altLang="zh-CN" dirty="0"/>
              <a:t>Web</a:t>
            </a:r>
            <a:r>
              <a:rPr lang="zh-CN" altLang="en-US" dirty="0"/>
              <a:t>接口</a:t>
            </a:r>
            <a:endParaRPr lang="en-US" altLang="zh-CN" dirty="0"/>
          </a:p>
          <a:p>
            <a:pPr lvl="1"/>
            <a:r>
              <a:rPr lang="en-US" altLang="zh-CN" sz="1800" dirty="0"/>
              <a:t>WI</a:t>
            </a:r>
            <a:r>
              <a:rPr lang="zh-CN" altLang="en-US" sz="1800" dirty="0"/>
              <a:t>为最终用户提供</a:t>
            </a:r>
            <a:r>
              <a:rPr lang="en-US" altLang="zh-CN" sz="1800" dirty="0"/>
              <a:t>Web</a:t>
            </a:r>
            <a:r>
              <a:rPr lang="zh-CN" altLang="en-US" sz="1800" dirty="0"/>
              <a:t>登录界面，在用户发起登录请求时，将用户的登录信息（加密后的用户名和密码）转发到</a:t>
            </a:r>
            <a:r>
              <a:rPr lang="en-US" altLang="zh-CN" sz="1800" dirty="0"/>
              <a:t>AD</a:t>
            </a:r>
            <a:r>
              <a:rPr lang="zh-CN" altLang="en-US" sz="1800" dirty="0"/>
              <a:t>上进行用户身份验证，验证通过后，</a:t>
            </a:r>
            <a:r>
              <a:rPr lang="en-US" altLang="zh-CN" sz="1800" dirty="0"/>
              <a:t>WI</a:t>
            </a:r>
            <a:r>
              <a:rPr lang="zh-CN" altLang="en-US" sz="1800" dirty="0"/>
              <a:t>将</a:t>
            </a:r>
            <a:r>
              <a:rPr lang="en-US" altLang="zh-CN" sz="1800" dirty="0"/>
              <a:t>HDC</a:t>
            </a:r>
            <a:r>
              <a:rPr lang="zh-CN" altLang="en-US" sz="1800" dirty="0"/>
              <a:t>提供的虚拟机列表呈现给用户，为用户访问虚拟机提供入口。</a:t>
            </a:r>
          </a:p>
        </p:txBody>
      </p:sp>
      <p:pic>
        <p:nvPicPr>
          <p:cNvPr id="4" name="图片 3"/>
          <p:cNvPicPr>
            <a:picLocks noChangeAspect="1"/>
          </p:cNvPicPr>
          <p:nvPr/>
        </p:nvPicPr>
        <p:blipFill>
          <a:blip r:embed="rId3"/>
          <a:stretch>
            <a:fillRect/>
          </a:stretch>
        </p:blipFill>
        <p:spPr>
          <a:xfrm>
            <a:off x="3791744" y="3032956"/>
            <a:ext cx="4840055" cy="3348794"/>
          </a:xfrm>
          <a:prstGeom prst="rect">
            <a:avLst/>
          </a:prstGeom>
          <a:ln>
            <a:solidFill>
              <a:schemeClr val="bg1">
                <a:lumMod val="85000"/>
              </a:schemeClr>
            </a:solidFill>
          </a:ln>
        </p:spPr>
      </p:pic>
    </p:spTree>
    <p:extLst>
      <p:ext uri="{BB962C8B-B14F-4D97-AF65-F5344CB8AC3E}">
        <p14:creationId xmlns:p14="http://schemas.microsoft.com/office/powerpoint/2010/main" val="40982864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DNS</a:t>
            </a:r>
            <a:r>
              <a:rPr lang="zh-CN" altLang="en-US" dirty="0"/>
              <a:t>反向</a:t>
            </a:r>
            <a:r>
              <a:rPr lang="zh-CN" altLang="en-US" dirty="0" smtClean="0"/>
              <a:t>解析</a:t>
            </a:r>
            <a:endParaRPr lang="zh-CN" altLang="en-US" dirty="0"/>
          </a:p>
        </p:txBody>
      </p:sp>
      <p:sp>
        <p:nvSpPr>
          <p:cNvPr id="3" name="文本占位符 2"/>
          <p:cNvSpPr>
            <a:spLocks noGrp="1"/>
          </p:cNvSpPr>
          <p:nvPr>
            <p:ph type="body" sz="quarter" idx="10"/>
          </p:nvPr>
        </p:nvSpPr>
        <p:spPr>
          <a:xfrm>
            <a:off x="912285" y="1233488"/>
            <a:ext cx="5075703" cy="4680000"/>
          </a:xfrm>
        </p:spPr>
        <p:txBody>
          <a:bodyPr/>
          <a:lstStyle/>
          <a:p>
            <a:r>
              <a:rPr lang="en-US" altLang="zh-CN" dirty="0" smtClean="0"/>
              <a:t>DNS</a:t>
            </a:r>
            <a:r>
              <a:rPr lang="zh-CN" altLang="en-US" dirty="0" smtClean="0"/>
              <a:t>反向解析需要</a:t>
            </a:r>
            <a:r>
              <a:rPr lang="zh-CN" altLang="zh-CN" dirty="0" smtClean="0"/>
              <a:t>建立</a:t>
            </a:r>
            <a:r>
              <a:rPr lang="zh-CN" altLang="zh-CN" dirty="0"/>
              <a:t>反向</a:t>
            </a:r>
            <a:r>
              <a:rPr lang="zh-CN" altLang="zh-CN" dirty="0" smtClean="0"/>
              <a:t>查</a:t>
            </a:r>
            <a:r>
              <a:rPr lang="zh-CN" altLang="en-US" dirty="0" smtClean="0"/>
              <a:t>找</a:t>
            </a:r>
            <a:r>
              <a:rPr lang="zh-CN" altLang="zh-CN" dirty="0" smtClean="0"/>
              <a:t>区域</a:t>
            </a:r>
            <a:r>
              <a:rPr lang="zh-CN" altLang="en-US" dirty="0" smtClean="0"/>
              <a:t>，将</a:t>
            </a:r>
            <a:r>
              <a:rPr lang="en-US" altLang="zh-CN" dirty="0"/>
              <a:t>IP</a:t>
            </a:r>
            <a:r>
              <a:rPr lang="zh-CN" altLang="en-US" dirty="0"/>
              <a:t>地址解析成</a:t>
            </a:r>
            <a:r>
              <a:rPr lang="zh-CN" altLang="en-US" dirty="0" smtClean="0"/>
              <a:t>域名。</a:t>
            </a:r>
            <a:endParaRPr lang="en-US" altLang="zh-CN" dirty="0" smtClean="0"/>
          </a:p>
          <a:p>
            <a:r>
              <a:rPr lang="zh-CN" altLang="en-US" dirty="0"/>
              <a:t>当反向查找区域创建后</a:t>
            </a:r>
            <a:r>
              <a:rPr lang="zh-CN" altLang="en-US" dirty="0" smtClean="0"/>
              <a:t>，要</a:t>
            </a:r>
            <a:r>
              <a:rPr lang="zh-CN" altLang="en-US" dirty="0"/>
              <a:t>为该区域创建记录指针。该指针用于指向正向</a:t>
            </a:r>
            <a:r>
              <a:rPr lang="en-US" altLang="zh-CN" dirty="0"/>
              <a:t>DNS</a:t>
            </a:r>
            <a:r>
              <a:rPr lang="zh-CN" altLang="en-US" dirty="0"/>
              <a:t>域名计算机的</a:t>
            </a:r>
            <a:r>
              <a:rPr lang="en-US" altLang="zh-CN" dirty="0"/>
              <a:t>IP</a:t>
            </a:r>
            <a:r>
              <a:rPr lang="zh-CN" altLang="en-US" dirty="0"/>
              <a:t>地址到反向</a:t>
            </a:r>
            <a:r>
              <a:rPr lang="en-US" altLang="zh-CN" dirty="0"/>
              <a:t>DNS</a:t>
            </a:r>
            <a:r>
              <a:rPr lang="zh-CN" altLang="en-US" dirty="0"/>
              <a:t>域名的映射。 </a:t>
            </a:r>
            <a:endParaRPr lang="en-US" altLang="zh-CN" dirty="0"/>
          </a:p>
          <a:p>
            <a:endParaRPr lang="zh-CN" altLang="en-US" dirty="0"/>
          </a:p>
        </p:txBody>
      </p:sp>
      <p:pic>
        <p:nvPicPr>
          <p:cNvPr id="5" name="图片 4"/>
          <p:cNvPicPr>
            <a:picLocks noChangeAspect="1"/>
          </p:cNvPicPr>
          <p:nvPr/>
        </p:nvPicPr>
        <p:blipFill>
          <a:blip r:embed="rId3"/>
          <a:stretch>
            <a:fillRect/>
          </a:stretch>
        </p:blipFill>
        <p:spPr>
          <a:xfrm>
            <a:off x="6168008" y="1304764"/>
            <a:ext cx="5261604" cy="4480406"/>
          </a:xfrm>
          <a:prstGeom prst="rect">
            <a:avLst/>
          </a:prstGeom>
        </p:spPr>
      </p:pic>
    </p:spTree>
    <p:extLst>
      <p:ext uri="{BB962C8B-B14F-4D97-AF65-F5344CB8AC3E}">
        <p14:creationId xmlns:p14="http://schemas.microsoft.com/office/powerpoint/2010/main" val="35552346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DNS</a:t>
            </a:r>
            <a:r>
              <a:rPr lang="zh-CN" altLang="en-US" dirty="0" smtClean="0"/>
              <a:t>设置转发器</a:t>
            </a:r>
            <a:endParaRPr lang="zh-CN" altLang="en-US" dirty="0"/>
          </a:p>
        </p:txBody>
      </p:sp>
      <p:sp>
        <p:nvSpPr>
          <p:cNvPr id="3" name="文本占位符 2"/>
          <p:cNvSpPr>
            <a:spLocks noGrp="1"/>
          </p:cNvSpPr>
          <p:nvPr>
            <p:ph type="body" sz="quarter" idx="10"/>
          </p:nvPr>
        </p:nvSpPr>
        <p:spPr>
          <a:xfrm>
            <a:off x="912285" y="1233488"/>
            <a:ext cx="10560578" cy="4680000"/>
          </a:xfrm>
        </p:spPr>
        <p:txBody>
          <a:bodyPr/>
          <a:lstStyle/>
          <a:p>
            <a:r>
              <a:rPr lang="zh-CN" altLang="en-US" dirty="0"/>
              <a:t>设置转发器 </a:t>
            </a:r>
          </a:p>
          <a:p>
            <a:pPr lvl="1"/>
            <a:r>
              <a:rPr lang="zh-CN" altLang="en-US" sz="1800" dirty="0"/>
              <a:t>当</a:t>
            </a:r>
            <a:r>
              <a:rPr lang="en-US" altLang="zh-CN" sz="1800" dirty="0"/>
              <a:t>DNS</a:t>
            </a:r>
            <a:r>
              <a:rPr lang="zh-CN" altLang="en-US" sz="1800" dirty="0"/>
              <a:t>客户机向</a:t>
            </a:r>
            <a:r>
              <a:rPr lang="en-US" altLang="zh-CN" sz="1800" dirty="0"/>
              <a:t>DNS</a:t>
            </a:r>
            <a:r>
              <a:rPr lang="zh-CN" altLang="en-US" sz="1800" dirty="0"/>
              <a:t>服务器发送名称解析请求时，</a:t>
            </a:r>
            <a:r>
              <a:rPr lang="en-US" altLang="zh-CN" sz="1800" dirty="0"/>
              <a:t>DNS</a:t>
            </a:r>
            <a:r>
              <a:rPr lang="zh-CN" altLang="en-US" sz="1800" dirty="0"/>
              <a:t>服务器首先尝试自己解析该名称，如果不能解析，</a:t>
            </a:r>
            <a:r>
              <a:rPr lang="en-US" altLang="zh-CN" sz="1800" dirty="0"/>
              <a:t>DNS</a:t>
            </a:r>
            <a:r>
              <a:rPr lang="zh-CN" altLang="en-US" sz="1800" dirty="0"/>
              <a:t>服务器会向其他的</a:t>
            </a:r>
            <a:r>
              <a:rPr lang="en-US" altLang="zh-CN" sz="1800" dirty="0"/>
              <a:t>DNS</a:t>
            </a:r>
            <a:r>
              <a:rPr lang="zh-CN" altLang="en-US" sz="1800" dirty="0"/>
              <a:t>服务器进行递归查询，此时需要设置本服务器可以使用转发器功能。 </a:t>
            </a:r>
            <a:endParaRPr lang="en-US" altLang="zh-CN" sz="1800" dirty="0"/>
          </a:p>
          <a:p>
            <a:pPr lvl="1"/>
            <a:r>
              <a:rPr lang="zh-CN" altLang="en-US" sz="1800" dirty="0"/>
              <a:t>当虚拟机需要登录外网</a:t>
            </a:r>
            <a:r>
              <a:rPr lang="en-US" altLang="zh-CN" sz="1800" dirty="0"/>
              <a:t>/</a:t>
            </a:r>
            <a:r>
              <a:rPr lang="zh-CN" altLang="en-US" sz="1800" dirty="0"/>
              <a:t>公网时，需要在</a:t>
            </a:r>
            <a:r>
              <a:rPr lang="en-US" altLang="zh-CN" sz="1800" dirty="0"/>
              <a:t>DNS</a:t>
            </a:r>
            <a:r>
              <a:rPr lang="zh-CN" altLang="en-US" sz="1800" dirty="0"/>
              <a:t>服务器上配置</a:t>
            </a:r>
            <a:r>
              <a:rPr lang="en-US" altLang="zh-CN" sz="1800" dirty="0"/>
              <a:t>DNS</a:t>
            </a:r>
            <a:r>
              <a:rPr lang="zh-CN" altLang="en-US" sz="1800" dirty="0"/>
              <a:t>转发。</a:t>
            </a:r>
          </a:p>
          <a:p>
            <a:endParaRPr lang="zh-CN" altLang="en-US" dirty="0"/>
          </a:p>
        </p:txBody>
      </p:sp>
    </p:spTree>
    <p:extLst>
      <p:ext uri="{BB962C8B-B14F-4D97-AF65-F5344CB8AC3E}">
        <p14:creationId xmlns:p14="http://schemas.microsoft.com/office/powerpoint/2010/main" val="1274566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客户端</a:t>
            </a:r>
            <a:r>
              <a:rPr lang="en-US" altLang="zh-CN" dirty="0" smtClean="0"/>
              <a:t>DNS</a:t>
            </a:r>
            <a:r>
              <a:rPr lang="zh-CN" altLang="en-US" dirty="0" smtClean="0"/>
              <a:t>配置</a:t>
            </a:r>
            <a:endParaRPr lang="zh-CN" altLang="en-US" dirty="0"/>
          </a:p>
        </p:txBody>
      </p:sp>
      <p:sp>
        <p:nvSpPr>
          <p:cNvPr id="3" name="文本占位符 2"/>
          <p:cNvSpPr>
            <a:spLocks noGrp="1"/>
          </p:cNvSpPr>
          <p:nvPr>
            <p:ph type="body" sz="quarter" idx="10"/>
          </p:nvPr>
        </p:nvSpPr>
        <p:spPr>
          <a:xfrm>
            <a:off x="912285" y="1233488"/>
            <a:ext cx="10560578" cy="4680000"/>
          </a:xfrm>
        </p:spPr>
        <p:txBody>
          <a:bodyPr/>
          <a:lstStyle/>
          <a:p>
            <a:r>
              <a:rPr lang="zh-CN" altLang="en-US" dirty="0"/>
              <a:t>配置客户端的</a:t>
            </a:r>
            <a:r>
              <a:rPr lang="en-US" altLang="zh-CN" dirty="0"/>
              <a:t>DNS</a:t>
            </a:r>
            <a:r>
              <a:rPr lang="zh-CN" altLang="en-US" dirty="0"/>
              <a:t>服务器地址。</a:t>
            </a:r>
            <a:endParaRPr lang="zh-CN" altLang="zh-CN" dirty="0"/>
          </a:p>
          <a:p>
            <a:endParaRPr lang="zh-CN" altLang="en-US" dirty="0"/>
          </a:p>
        </p:txBody>
      </p:sp>
      <p:pic>
        <p:nvPicPr>
          <p:cNvPr id="4" name="图片 3"/>
          <p:cNvPicPr>
            <a:picLocks noChangeAspect="1"/>
          </p:cNvPicPr>
          <p:nvPr/>
        </p:nvPicPr>
        <p:blipFill rotWithShape="1">
          <a:blip r:embed="rId3"/>
          <a:srcRect t="1033"/>
          <a:stretch/>
        </p:blipFill>
        <p:spPr>
          <a:xfrm>
            <a:off x="6780076" y="1315720"/>
            <a:ext cx="3934916" cy="4801236"/>
          </a:xfrm>
          <a:prstGeom prst="rect">
            <a:avLst/>
          </a:prstGeom>
          <a:ln w="12700">
            <a:solidFill>
              <a:schemeClr val="bg1">
                <a:lumMod val="85000"/>
              </a:schemeClr>
            </a:solidFill>
          </a:ln>
        </p:spPr>
      </p:pic>
    </p:spTree>
    <p:extLst>
      <p:ext uri="{BB962C8B-B14F-4D97-AF65-F5344CB8AC3E}">
        <p14:creationId xmlns:p14="http://schemas.microsoft.com/office/powerpoint/2010/main" val="339051720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DNS</a:t>
            </a:r>
            <a:r>
              <a:rPr lang="zh-CN" altLang="en-US" dirty="0" smtClean="0"/>
              <a:t>工作流程</a:t>
            </a:r>
            <a:endParaRPr lang="zh-CN" altLang="en-US" dirty="0"/>
          </a:p>
        </p:txBody>
      </p:sp>
      <p:grpSp>
        <p:nvGrpSpPr>
          <p:cNvPr id="4" name="组合 19617"/>
          <p:cNvGrpSpPr/>
          <p:nvPr/>
        </p:nvGrpSpPr>
        <p:grpSpPr>
          <a:xfrm>
            <a:off x="2727862" y="4541076"/>
            <a:ext cx="1165797" cy="1064715"/>
            <a:chOff x="5173663" y="2378076"/>
            <a:chExt cx="506412" cy="474662"/>
          </a:xfrm>
          <a:solidFill>
            <a:srgbClr val="3C3C3B"/>
          </a:solidFill>
        </p:grpSpPr>
        <p:sp>
          <p:nvSpPr>
            <p:cNvPr id="5" name="Freeform 127"/>
            <p:cNvSpPr>
              <a:spLocks noEditPoints="1"/>
            </p:cNvSpPr>
            <p:nvPr/>
          </p:nvSpPr>
          <p:spPr bwMode="auto">
            <a:xfrm>
              <a:off x="5384800" y="2378076"/>
              <a:ext cx="212725" cy="212725"/>
            </a:xfrm>
            <a:custGeom>
              <a:avLst/>
              <a:gdLst>
                <a:gd name="T0" fmla="*/ 125 w 249"/>
                <a:gd name="T1" fmla="*/ 24 h 249"/>
                <a:gd name="T2" fmla="*/ 125 w 249"/>
                <a:gd name="T3" fmla="*/ 24 h 249"/>
                <a:gd name="T4" fmla="*/ 25 w 249"/>
                <a:gd name="T5" fmla="*/ 124 h 249"/>
                <a:gd name="T6" fmla="*/ 125 w 249"/>
                <a:gd name="T7" fmla="*/ 224 h 249"/>
                <a:gd name="T8" fmla="*/ 225 w 249"/>
                <a:gd name="T9" fmla="*/ 124 h 249"/>
                <a:gd name="T10" fmla="*/ 125 w 249"/>
                <a:gd name="T11" fmla="*/ 24 h 249"/>
                <a:gd name="T12" fmla="*/ 125 w 249"/>
                <a:gd name="T13" fmla="*/ 249 h 249"/>
                <a:gd name="T14" fmla="*/ 125 w 249"/>
                <a:gd name="T15" fmla="*/ 249 h 249"/>
                <a:gd name="T16" fmla="*/ 0 w 249"/>
                <a:gd name="T17" fmla="*/ 124 h 249"/>
                <a:gd name="T18" fmla="*/ 125 w 249"/>
                <a:gd name="T19" fmla="*/ 0 h 249"/>
                <a:gd name="T20" fmla="*/ 249 w 249"/>
                <a:gd name="T21" fmla="*/ 124 h 249"/>
                <a:gd name="T22" fmla="*/ 125 w 249"/>
                <a:gd name="T2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9">
                  <a:moveTo>
                    <a:pt x="125" y="24"/>
                  </a:moveTo>
                  <a:lnTo>
                    <a:pt x="125" y="24"/>
                  </a:lnTo>
                  <a:cubicBezTo>
                    <a:pt x="70" y="24"/>
                    <a:pt x="25" y="69"/>
                    <a:pt x="25" y="124"/>
                  </a:cubicBezTo>
                  <a:cubicBezTo>
                    <a:pt x="25" y="179"/>
                    <a:pt x="70" y="224"/>
                    <a:pt x="125" y="224"/>
                  </a:cubicBezTo>
                  <a:cubicBezTo>
                    <a:pt x="180" y="224"/>
                    <a:pt x="225" y="179"/>
                    <a:pt x="225" y="124"/>
                  </a:cubicBezTo>
                  <a:cubicBezTo>
                    <a:pt x="225" y="69"/>
                    <a:pt x="180" y="24"/>
                    <a:pt x="125" y="24"/>
                  </a:cubicBezTo>
                  <a:close/>
                  <a:moveTo>
                    <a:pt x="125" y="249"/>
                  </a:moveTo>
                  <a:lnTo>
                    <a:pt x="125" y="249"/>
                  </a:lnTo>
                  <a:cubicBezTo>
                    <a:pt x="56" y="249"/>
                    <a:pt x="0" y="193"/>
                    <a:pt x="0" y="124"/>
                  </a:cubicBezTo>
                  <a:cubicBezTo>
                    <a:pt x="0" y="56"/>
                    <a:pt x="56" y="0"/>
                    <a:pt x="125" y="0"/>
                  </a:cubicBezTo>
                  <a:cubicBezTo>
                    <a:pt x="194" y="0"/>
                    <a:pt x="249" y="56"/>
                    <a:pt x="249" y="124"/>
                  </a:cubicBezTo>
                  <a:cubicBezTo>
                    <a:pt x="249" y="193"/>
                    <a:pt x="194" y="249"/>
                    <a:pt x="125" y="249"/>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6" name="Freeform 128"/>
            <p:cNvSpPr>
              <a:spLocks noEditPoints="1"/>
            </p:cNvSpPr>
            <p:nvPr/>
          </p:nvSpPr>
          <p:spPr bwMode="auto">
            <a:xfrm>
              <a:off x="5189538" y="2625726"/>
              <a:ext cx="200025" cy="142875"/>
            </a:xfrm>
            <a:custGeom>
              <a:avLst/>
              <a:gdLst>
                <a:gd name="T0" fmla="*/ 19 w 235"/>
                <a:gd name="T1" fmla="*/ 147 h 167"/>
                <a:gd name="T2" fmla="*/ 19 w 235"/>
                <a:gd name="T3" fmla="*/ 147 h 167"/>
                <a:gd name="T4" fmla="*/ 215 w 235"/>
                <a:gd name="T5" fmla="*/ 147 h 167"/>
                <a:gd name="T6" fmla="*/ 215 w 235"/>
                <a:gd name="T7" fmla="*/ 19 h 167"/>
                <a:gd name="T8" fmla="*/ 19 w 235"/>
                <a:gd name="T9" fmla="*/ 19 h 167"/>
                <a:gd name="T10" fmla="*/ 19 w 235"/>
                <a:gd name="T11" fmla="*/ 147 h 167"/>
                <a:gd name="T12" fmla="*/ 225 w 235"/>
                <a:gd name="T13" fmla="*/ 167 h 167"/>
                <a:gd name="T14" fmla="*/ 225 w 235"/>
                <a:gd name="T15" fmla="*/ 167 h 167"/>
                <a:gd name="T16" fmla="*/ 9 w 235"/>
                <a:gd name="T17" fmla="*/ 167 h 167"/>
                <a:gd name="T18" fmla="*/ 0 w 235"/>
                <a:gd name="T19" fmla="*/ 157 h 167"/>
                <a:gd name="T20" fmla="*/ 0 w 235"/>
                <a:gd name="T21" fmla="*/ 10 h 167"/>
                <a:gd name="T22" fmla="*/ 9 w 235"/>
                <a:gd name="T23" fmla="*/ 0 h 167"/>
                <a:gd name="T24" fmla="*/ 225 w 235"/>
                <a:gd name="T25" fmla="*/ 0 h 167"/>
                <a:gd name="T26" fmla="*/ 235 w 235"/>
                <a:gd name="T27" fmla="*/ 10 h 167"/>
                <a:gd name="T28" fmla="*/ 235 w 235"/>
                <a:gd name="T29" fmla="*/ 157 h 167"/>
                <a:gd name="T30" fmla="*/ 225 w 235"/>
                <a:gd name="T3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5" h="167">
                  <a:moveTo>
                    <a:pt x="19" y="147"/>
                  </a:moveTo>
                  <a:lnTo>
                    <a:pt x="19" y="147"/>
                  </a:lnTo>
                  <a:lnTo>
                    <a:pt x="215" y="147"/>
                  </a:lnTo>
                  <a:lnTo>
                    <a:pt x="215" y="19"/>
                  </a:lnTo>
                  <a:lnTo>
                    <a:pt x="19" y="19"/>
                  </a:lnTo>
                  <a:lnTo>
                    <a:pt x="19" y="147"/>
                  </a:lnTo>
                  <a:close/>
                  <a:moveTo>
                    <a:pt x="225" y="167"/>
                  </a:moveTo>
                  <a:lnTo>
                    <a:pt x="225" y="167"/>
                  </a:lnTo>
                  <a:lnTo>
                    <a:pt x="9" y="167"/>
                  </a:lnTo>
                  <a:cubicBezTo>
                    <a:pt x="4" y="167"/>
                    <a:pt x="0" y="163"/>
                    <a:pt x="0" y="157"/>
                  </a:cubicBezTo>
                  <a:lnTo>
                    <a:pt x="0" y="10"/>
                  </a:lnTo>
                  <a:cubicBezTo>
                    <a:pt x="0" y="4"/>
                    <a:pt x="4" y="0"/>
                    <a:pt x="9" y="0"/>
                  </a:cubicBezTo>
                  <a:lnTo>
                    <a:pt x="225" y="0"/>
                  </a:lnTo>
                  <a:cubicBezTo>
                    <a:pt x="230" y="0"/>
                    <a:pt x="235" y="4"/>
                    <a:pt x="235" y="10"/>
                  </a:cubicBezTo>
                  <a:lnTo>
                    <a:pt x="235" y="157"/>
                  </a:lnTo>
                  <a:cubicBezTo>
                    <a:pt x="235" y="163"/>
                    <a:pt x="230" y="167"/>
                    <a:pt x="225" y="167"/>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7" name="Freeform 129"/>
            <p:cNvSpPr>
              <a:spLocks/>
            </p:cNvSpPr>
            <p:nvPr/>
          </p:nvSpPr>
          <p:spPr bwMode="auto">
            <a:xfrm>
              <a:off x="5173663" y="2778126"/>
              <a:ext cx="231775" cy="28575"/>
            </a:xfrm>
            <a:custGeom>
              <a:avLst/>
              <a:gdLst>
                <a:gd name="T0" fmla="*/ 244 w 272"/>
                <a:gd name="T1" fmla="*/ 0 h 34"/>
                <a:gd name="T2" fmla="*/ 244 w 272"/>
                <a:gd name="T3" fmla="*/ 0 h 34"/>
                <a:gd name="T4" fmla="*/ 19 w 272"/>
                <a:gd name="T5" fmla="*/ 0 h 34"/>
                <a:gd name="T6" fmla="*/ 0 w 272"/>
                <a:gd name="T7" fmla="*/ 18 h 34"/>
                <a:gd name="T8" fmla="*/ 0 w 272"/>
                <a:gd name="T9" fmla="*/ 34 h 34"/>
                <a:gd name="T10" fmla="*/ 272 w 272"/>
                <a:gd name="T11" fmla="*/ 34 h 34"/>
                <a:gd name="T12" fmla="*/ 272 w 272"/>
                <a:gd name="T13" fmla="*/ 18 h 34"/>
                <a:gd name="T14" fmla="*/ 244 w 272"/>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34">
                  <a:moveTo>
                    <a:pt x="244" y="0"/>
                  </a:moveTo>
                  <a:lnTo>
                    <a:pt x="244" y="0"/>
                  </a:lnTo>
                  <a:lnTo>
                    <a:pt x="19" y="0"/>
                  </a:lnTo>
                  <a:lnTo>
                    <a:pt x="0" y="18"/>
                  </a:lnTo>
                  <a:lnTo>
                    <a:pt x="0" y="34"/>
                  </a:lnTo>
                  <a:lnTo>
                    <a:pt x="272" y="34"/>
                  </a:lnTo>
                  <a:lnTo>
                    <a:pt x="272" y="18"/>
                  </a:lnTo>
                  <a:lnTo>
                    <a:pt x="244" y="0"/>
                  </a:ln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8" name="Freeform 130"/>
            <p:cNvSpPr>
              <a:spLocks/>
            </p:cNvSpPr>
            <p:nvPr/>
          </p:nvSpPr>
          <p:spPr bwMode="auto">
            <a:xfrm>
              <a:off x="5305425" y="2800351"/>
              <a:ext cx="206375" cy="41275"/>
            </a:xfrm>
            <a:custGeom>
              <a:avLst/>
              <a:gdLst>
                <a:gd name="T0" fmla="*/ 241 w 241"/>
                <a:gd name="T1" fmla="*/ 48 h 48"/>
                <a:gd name="T2" fmla="*/ 241 w 241"/>
                <a:gd name="T3" fmla="*/ 48 h 48"/>
                <a:gd name="T4" fmla="*/ 12 w 241"/>
                <a:gd name="T5" fmla="*/ 48 h 48"/>
                <a:gd name="T6" fmla="*/ 0 w 241"/>
                <a:gd name="T7" fmla="*/ 36 h 48"/>
                <a:gd name="T8" fmla="*/ 0 w 241"/>
                <a:gd name="T9" fmla="*/ 0 h 48"/>
                <a:gd name="T10" fmla="*/ 25 w 241"/>
                <a:gd name="T11" fmla="*/ 0 h 48"/>
                <a:gd name="T12" fmla="*/ 25 w 241"/>
                <a:gd name="T13" fmla="*/ 24 h 48"/>
                <a:gd name="T14" fmla="*/ 241 w 241"/>
                <a:gd name="T15" fmla="*/ 24 h 48"/>
                <a:gd name="T16" fmla="*/ 241 w 241"/>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48">
                  <a:moveTo>
                    <a:pt x="241" y="48"/>
                  </a:moveTo>
                  <a:lnTo>
                    <a:pt x="241" y="48"/>
                  </a:lnTo>
                  <a:lnTo>
                    <a:pt x="12" y="48"/>
                  </a:lnTo>
                  <a:cubicBezTo>
                    <a:pt x="6" y="48"/>
                    <a:pt x="0" y="43"/>
                    <a:pt x="0" y="36"/>
                  </a:cubicBezTo>
                  <a:lnTo>
                    <a:pt x="0" y="0"/>
                  </a:lnTo>
                  <a:lnTo>
                    <a:pt x="25" y="0"/>
                  </a:lnTo>
                  <a:lnTo>
                    <a:pt x="25" y="24"/>
                  </a:lnTo>
                  <a:lnTo>
                    <a:pt x="241" y="24"/>
                  </a:lnTo>
                  <a:lnTo>
                    <a:pt x="241" y="48"/>
                  </a:ln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9" name="Freeform 131"/>
            <p:cNvSpPr>
              <a:spLocks/>
            </p:cNvSpPr>
            <p:nvPr/>
          </p:nvSpPr>
          <p:spPr bwMode="auto">
            <a:xfrm>
              <a:off x="5324475" y="2584451"/>
              <a:ext cx="355600" cy="257175"/>
            </a:xfrm>
            <a:custGeom>
              <a:avLst/>
              <a:gdLst>
                <a:gd name="T0" fmla="*/ 406 w 418"/>
                <a:gd name="T1" fmla="*/ 300 h 300"/>
                <a:gd name="T2" fmla="*/ 406 w 418"/>
                <a:gd name="T3" fmla="*/ 300 h 300"/>
                <a:gd name="T4" fmla="*/ 328 w 418"/>
                <a:gd name="T5" fmla="*/ 300 h 300"/>
                <a:gd name="T6" fmla="*/ 328 w 418"/>
                <a:gd name="T7" fmla="*/ 276 h 300"/>
                <a:gd name="T8" fmla="*/ 394 w 418"/>
                <a:gd name="T9" fmla="*/ 276 h 300"/>
                <a:gd name="T10" fmla="*/ 394 w 418"/>
                <a:gd name="T11" fmla="*/ 73 h 300"/>
                <a:gd name="T12" fmla="*/ 317 w 418"/>
                <a:gd name="T13" fmla="*/ 29 h 300"/>
                <a:gd name="T14" fmla="*/ 266 w 418"/>
                <a:gd name="T15" fmla="*/ 84 h 300"/>
                <a:gd name="T16" fmla="*/ 249 w 418"/>
                <a:gd name="T17" fmla="*/ 86 h 300"/>
                <a:gd name="T18" fmla="*/ 216 w 418"/>
                <a:gd name="T19" fmla="*/ 61 h 300"/>
                <a:gd name="T20" fmla="*/ 173 w 418"/>
                <a:gd name="T21" fmla="*/ 61 h 300"/>
                <a:gd name="T22" fmla="*/ 141 w 418"/>
                <a:gd name="T23" fmla="*/ 86 h 300"/>
                <a:gd name="T24" fmla="*/ 124 w 418"/>
                <a:gd name="T25" fmla="*/ 85 h 300"/>
                <a:gd name="T26" fmla="*/ 73 w 418"/>
                <a:gd name="T27" fmla="*/ 29 h 300"/>
                <a:gd name="T28" fmla="*/ 14 w 418"/>
                <a:gd name="T29" fmla="*/ 68 h 300"/>
                <a:gd name="T30" fmla="*/ 0 w 418"/>
                <a:gd name="T31" fmla="*/ 47 h 300"/>
                <a:gd name="T32" fmla="*/ 69 w 418"/>
                <a:gd name="T33" fmla="*/ 3 h 300"/>
                <a:gd name="T34" fmla="*/ 85 w 418"/>
                <a:gd name="T35" fmla="*/ 5 h 300"/>
                <a:gd name="T36" fmla="*/ 134 w 418"/>
                <a:gd name="T37" fmla="*/ 60 h 300"/>
                <a:gd name="T38" fmla="*/ 161 w 418"/>
                <a:gd name="T39" fmla="*/ 39 h 300"/>
                <a:gd name="T40" fmla="*/ 168 w 418"/>
                <a:gd name="T41" fmla="*/ 36 h 300"/>
                <a:gd name="T42" fmla="*/ 220 w 418"/>
                <a:gd name="T43" fmla="*/ 36 h 300"/>
                <a:gd name="T44" fmla="*/ 227 w 418"/>
                <a:gd name="T45" fmla="*/ 39 h 300"/>
                <a:gd name="T46" fmla="*/ 255 w 418"/>
                <a:gd name="T47" fmla="*/ 59 h 300"/>
                <a:gd name="T48" fmla="*/ 306 w 418"/>
                <a:gd name="T49" fmla="*/ 5 h 300"/>
                <a:gd name="T50" fmla="*/ 321 w 418"/>
                <a:gd name="T51" fmla="*/ 3 h 300"/>
                <a:gd name="T52" fmla="*/ 413 w 418"/>
                <a:gd name="T53" fmla="*/ 57 h 300"/>
                <a:gd name="T54" fmla="*/ 418 w 418"/>
                <a:gd name="T55" fmla="*/ 67 h 300"/>
                <a:gd name="T56" fmla="*/ 418 w 418"/>
                <a:gd name="T57" fmla="*/ 288 h 300"/>
                <a:gd name="T58" fmla="*/ 406 w 418"/>
                <a:gd name="T59"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8" h="300">
                  <a:moveTo>
                    <a:pt x="406" y="300"/>
                  </a:moveTo>
                  <a:lnTo>
                    <a:pt x="406" y="300"/>
                  </a:lnTo>
                  <a:lnTo>
                    <a:pt x="328" y="300"/>
                  </a:lnTo>
                  <a:lnTo>
                    <a:pt x="328" y="276"/>
                  </a:lnTo>
                  <a:lnTo>
                    <a:pt x="394" y="276"/>
                  </a:lnTo>
                  <a:lnTo>
                    <a:pt x="394" y="73"/>
                  </a:lnTo>
                  <a:cubicBezTo>
                    <a:pt x="375" y="61"/>
                    <a:pt x="335" y="38"/>
                    <a:pt x="317" y="29"/>
                  </a:cubicBezTo>
                  <a:lnTo>
                    <a:pt x="266" y="84"/>
                  </a:lnTo>
                  <a:cubicBezTo>
                    <a:pt x="262" y="89"/>
                    <a:pt x="255" y="89"/>
                    <a:pt x="249" y="86"/>
                  </a:cubicBezTo>
                  <a:lnTo>
                    <a:pt x="216" y="61"/>
                  </a:lnTo>
                  <a:lnTo>
                    <a:pt x="173" y="61"/>
                  </a:lnTo>
                  <a:lnTo>
                    <a:pt x="141" y="86"/>
                  </a:lnTo>
                  <a:cubicBezTo>
                    <a:pt x="136" y="90"/>
                    <a:pt x="128" y="90"/>
                    <a:pt x="124" y="85"/>
                  </a:cubicBezTo>
                  <a:lnTo>
                    <a:pt x="73" y="29"/>
                  </a:lnTo>
                  <a:lnTo>
                    <a:pt x="14" y="68"/>
                  </a:lnTo>
                  <a:lnTo>
                    <a:pt x="0" y="47"/>
                  </a:lnTo>
                  <a:lnTo>
                    <a:pt x="69" y="3"/>
                  </a:lnTo>
                  <a:cubicBezTo>
                    <a:pt x="74" y="0"/>
                    <a:pt x="80" y="1"/>
                    <a:pt x="85" y="5"/>
                  </a:cubicBezTo>
                  <a:lnTo>
                    <a:pt x="134" y="60"/>
                  </a:lnTo>
                  <a:lnTo>
                    <a:pt x="161" y="39"/>
                  </a:lnTo>
                  <a:cubicBezTo>
                    <a:pt x="163" y="37"/>
                    <a:pt x="166" y="36"/>
                    <a:pt x="168" y="36"/>
                  </a:cubicBezTo>
                  <a:lnTo>
                    <a:pt x="220" y="36"/>
                  </a:lnTo>
                  <a:cubicBezTo>
                    <a:pt x="223" y="36"/>
                    <a:pt x="225" y="37"/>
                    <a:pt x="227" y="39"/>
                  </a:cubicBezTo>
                  <a:lnTo>
                    <a:pt x="255" y="59"/>
                  </a:lnTo>
                  <a:lnTo>
                    <a:pt x="306" y="5"/>
                  </a:lnTo>
                  <a:cubicBezTo>
                    <a:pt x="309" y="1"/>
                    <a:pt x="316" y="0"/>
                    <a:pt x="321" y="3"/>
                  </a:cubicBezTo>
                  <a:cubicBezTo>
                    <a:pt x="323" y="4"/>
                    <a:pt x="393" y="42"/>
                    <a:pt x="413" y="57"/>
                  </a:cubicBezTo>
                  <a:cubicBezTo>
                    <a:pt x="417" y="59"/>
                    <a:pt x="418" y="63"/>
                    <a:pt x="418" y="67"/>
                  </a:cubicBezTo>
                  <a:lnTo>
                    <a:pt x="418" y="288"/>
                  </a:lnTo>
                  <a:cubicBezTo>
                    <a:pt x="418" y="295"/>
                    <a:pt x="413" y="300"/>
                    <a:pt x="406" y="300"/>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10" name="Freeform 132"/>
            <p:cNvSpPr>
              <a:spLocks/>
            </p:cNvSpPr>
            <p:nvPr/>
          </p:nvSpPr>
          <p:spPr bwMode="auto">
            <a:xfrm>
              <a:off x="5500688" y="2808288"/>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11" name="Freeform 133"/>
            <p:cNvSpPr>
              <a:spLocks/>
            </p:cNvSpPr>
            <p:nvPr/>
          </p:nvSpPr>
          <p:spPr bwMode="auto">
            <a:xfrm>
              <a:off x="5567363" y="2808288"/>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12" name="Freeform 134"/>
            <p:cNvSpPr>
              <a:spLocks/>
            </p:cNvSpPr>
            <p:nvPr/>
          </p:nvSpPr>
          <p:spPr bwMode="auto">
            <a:xfrm>
              <a:off x="5459413" y="2625726"/>
              <a:ext cx="63500" cy="152400"/>
            </a:xfrm>
            <a:custGeom>
              <a:avLst/>
              <a:gdLst>
                <a:gd name="T0" fmla="*/ 6 w 75"/>
                <a:gd name="T1" fmla="*/ 0 h 177"/>
                <a:gd name="T2" fmla="*/ 6 w 75"/>
                <a:gd name="T3" fmla="*/ 0 h 177"/>
                <a:gd name="T4" fmla="*/ 16 w 75"/>
                <a:gd name="T5" fmla="*/ 36 h 177"/>
                <a:gd name="T6" fmla="*/ 0 w 75"/>
                <a:gd name="T7" fmla="*/ 137 h 177"/>
                <a:gd name="T8" fmla="*/ 39 w 75"/>
                <a:gd name="T9" fmla="*/ 177 h 177"/>
                <a:gd name="T10" fmla="*/ 75 w 75"/>
                <a:gd name="T11" fmla="*/ 137 h 177"/>
                <a:gd name="T12" fmla="*/ 56 w 75"/>
                <a:gd name="T13" fmla="*/ 37 h 177"/>
                <a:gd name="T14" fmla="*/ 64 w 75"/>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77">
                  <a:moveTo>
                    <a:pt x="6" y="0"/>
                  </a:moveTo>
                  <a:lnTo>
                    <a:pt x="6" y="0"/>
                  </a:lnTo>
                  <a:lnTo>
                    <a:pt x="16" y="36"/>
                  </a:lnTo>
                  <a:lnTo>
                    <a:pt x="0" y="137"/>
                  </a:lnTo>
                  <a:lnTo>
                    <a:pt x="39" y="177"/>
                  </a:lnTo>
                  <a:lnTo>
                    <a:pt x="75" y="137"/>
                  </a:lnTo>
                  <a:lnTo>
                    <a:pt x="56" y="37"/>
                  </a:lnTo>
                  <a:lnTo>
                    <a:pt x="64" y="0"/>
                  </a:lnTo>
                </a:path>
              </a:pathLst>
            </a:custGeom>
            <a:grpFill/>
            <a:ln w="0">
              <a:noFill/>
              <a:prstDash val="solid"/>
              <a:round/>
              <a:headEnd/>
              <a:tailEnd/>
            </a:ln>
          </p:spPr>
          <p:txBody>
            <a:bodyPr/>
            <a:lstStyle/>
            <a:p>
              <a:pPr defTabSz="543689">
                <a:defRPr/>
              </a:pPr>
              <a:endParaRPr lang="zh-CN" altLang="en-US" sz="3600">
                <a:latin typeface="+mn-ea"/>
                <a:ea typeface="+mn-ea"/>
              </a:endParaRPr>
            </a:p>
          </p:txBody>
        </p:sp>
      </p:grpSp>
      <p:grpSp>
        <p:nvGrpSpPr>
          <p:cNvPr id="13" name="组合 18401"/>
          <p:cNvGrpSpPr/>
          <p:nvPr/>
        </p:nvGrpSpPr>
        <p:grpSpPr>
          <a:xfrm>
            <a:off x="6208736" y="4884649"/>
            <a:ext cx="682297" cy="1024780"/>
            <a:chOff x="7499351" y="736601"/>
            <a:chExt cx="227013" cy="428625"/>
          </a:xfrm>
          <a:solidFill>
            <a:srgbClr val="3C3C3B"/>
          </a:solidFill>
        </p:grpSpPr>
        <p:sp>
          <p:nvSpPr>
            <p:cNvPr id="14"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15"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16"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17"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18"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19"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20"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21"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22"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23"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24"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25"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26"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grpSp>
      <p:grpSp>
        <p:nvGrpSpPr>
          <p:cNvPr id="27" name="组合 18401"/>
          <p:cNvGrpSpPr/>
          <p:nvPr/>
        </p:nvGrpSpPr>
        <p:grpSpPr>
          <a:xfrm>
            <a:off x="7386884" y="1830946"/>
            <a:ext cx="682297" cy="1024780"/>
            <a:chOff x="7499351" y="736601"/>
            <a:chExt cx="227013" cy="428625"/>
          </a:xfrm>
          <a:solidFill>
            <a:srgbClr val="3C3C3B"/>
          </a:solidFill>
        </p:grpSpPr>
        <p:sp>
          <p:nvSpPr>
            <p:cNvPr id="28"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29"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30"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31"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32"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33"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34"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35"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36"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37"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38"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39"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40"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grpSp>
      <p:grpSp>
        <p:nvGrpSpPr>
          <p:cNvPr id="41" name="组合 18401"/>
          <p:cNvGrpSpPr/>
          <p:nvPr/>
        </p:nvGrpSpPr>
        <p:grpSpPr>
          <a:xfrm>
            <a:off x="9040755" y="1830946"/>
            <a:ext cx="682297" cy="1024780"/>
            <a:chOff x="7499351" y="736601"/>
            <a:chExt cx="227013" cy="428625"/>
          </a:xfrm>
          <a:solidFill>
            <a:srgbClr val="3C3C3B"/>
          </a:solidFill>
        </p:grpSpPr>
        <p:sp>
          <p:nvSpPr>
            <p:cNvPr id="42"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43"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44"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45"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46"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47"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48"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49"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50"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51"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52"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53"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sp>
          <p:nvSpPr>
            <p:cNvPr id="54"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600">
                <a:latin typeface="+mn-ea"/>
                <a:ea typeface="+mn-ea"/>
              </a:endParaRPr>
            </a:p>
          </p:txBody>
        </p:sp>
      </p:grpSp>
      <p:sp>
        <p:nvSpPr>
          <p:cNvPr id="55" name="文本框 54"/>
          <p:cNvSpPr txBox="1"/>
          <p:nvPr/>
        </p:nvSpPr>
        <p:spPr>
          <a:xfrm>
            <a:off x="3230724" y="5680442"/>
            <a:ext cx="1389670" cy="307777"/>
          </a:xfrm>
          <a:prstGeom prst="rect">
            <a:avLst/>
          </a:prstGeom>
          <a:noFill/>
        </p:spPr>
        <p:txBody>
          <a:bodyPr wrap="square" rtlCol="0">
            <a:spAutoFit/>
          </a:bodyPr>
          <a:lstStyle/>
          <a:p>
            <a:r>
              <a:rPr lang="zh-CN" altLang="en-US" sz="1400" dirty="0">
                <a:latin typeface="+mn-ea"/>
                <a:ea typeface="+mn-ea"/>
              </a:rPr>
              <a:t>客户机</a:t>
            </a:r>
            <a:endParaRPr lang="en-US" altLang="zh-CN" sz="1400" dirty="0" smtClean="0">
              <a:latin typeface="+mn-ea"/>
              <a:ea typeface="+mn-ea"/>
            </a:endParaRPr>
          </a:p>
        </p:txBody>
      </p:sp>
      <p:sp>
        <p:nvSpPr>
          <p:cNvPr id="56" name="文本框 55"/>
          <p:cNvSpPr txBox="1"/>
          <p:nvPr/>
        </p:nvSpPr>
        <p:spPr>
          <a:xfrm>
            <a:off x="5923526" y="5913223"/>
            <a:ext cx="1830750" cy="523220"/>
          </a:xfrm>
          <a:prstGeom prst="rect">
            <a:avLst/>
          </a:prstGeom>
          <a:noFill/>
        </p:spPr>
        <p:txBody>
          <a:bodyPr wrap="square" rtlCol="0">
            <a:spAutoFit/>
          </a:bodyPr>
          <a:lstStyle/>
          <a:p>
            <a:r>
              <a:rPr lang="en-US" altLang="zh-CN" sz="1400" dirty="0" smtClean="0">
                <a:latin typeface="+mn-ea"/>
                <a:ea typeface="+mn-ea"/>
              </a:rPr>
              <a:t>    DNS</a:t>
            </a:r>
            <a:r>
              <a:rPr lang="zh-CN" altLang="en-US" sz="1400" dirty="0" smtClean="0">
                <a:latin typeface="+mn-ea"/>
                <a:ea typeface="+mn-ea"/>
              </a:rPr>
              <a:t>服务器</a:t>
            </a:r>
            <a:endParaRPr lang="en-US" altLang="zh-CN" sz="1400" dirty="0" smtClean="0">
              <a:latin typeface="+mn-ea"/>
              <a:ea typeface="+mn-ea"/>
            </a:endParaRPr>
          </a:p>
          <a:p>
            <a:r>
              <a:rPr lang="en-US" altLang="zh-CN" sz="1400" dirty="0" smtClean="0">
                <a:latin typeface="+mn-ea"/>
                <a:ea typeface="+mn-ea"/>
              </a:rPr>
              <a:t>IP:10.102.128.68</a:t>
            </a:r>
          </a:p>
        </p:txBody>
      </p:sp>
      <p:sp>
        <p:nvSpPr>
          <p:cNvPr id="57" name="文本框 56"/>
          <p:cNvSpPr txBox="1"/>
          <p:nvPr/>
        </p:nvSpPr>
        <p:spPr>
          <a:xfrm>
            <a:off x="6886809" y="1319920"/>
            <a:ext cx="1847640" cy="523220"/>
          </a:xfrm>
          <a:prstGeom prst="rect">
            <a:avLst/>
          </a:prstGeom>
          <a:noFill/>
        </p:spPr>
        <p:txBody>
          <a:bodyPr wrap="square" rtlCol="0">
            <a:spAutoFit/>
          </a:bodyPr>
          <a:lstStyle/>
          <a:p>
            <a:r>
              <a:rPr lang="en-US" altLang="zh-CN" sz="1400" dirty="0" smtClean="0">
                <a:latin typeface="+mn-ea"/>
                <a:ea typeface="+mn-ea"/>
              </a:rPr>
              <a:t>www.huawei.com</a:t>
            </a:r>
          </a:p>
          <a:p>
            <a:r>
              <a:rPr lang="en-US" altLang="zh-CN" sz="1400" dirty="0" smtClean="0">
                <a:latin typeface="+mn-ea"/>
                <a:ea typeface="+mn-ea"/>
              </a:rPr>
              <a:t>  IP</a:t>
            </a:r>
            <a:r>
              <a:rPr lang="zh-CN" altLang="en-US" sz="1400" dirty="0" smtClean="0">
                <a:latin typeface="+mn-ea"/>
                <a:ea typeface="+mn-ea"/>
              </a:rPr>
              <a:t>：</a:t>
            </a:r>
            <a:r>
              <a:rPr lang="en-US" altLang="zh-CN" sz="1400" dirty="0" smtClean="0">
                <a:latin typeface="+mn-ea"/>
                <a:ea typeface="+mn-ea"/>
              </a:rPr>
              <a:t>10.3.42.32</a:t>
            </a:r>
          </a:p>
        </p:txBody>
      </p:sp>
      <p:sp>
        <p:nvSpPr>
          <p:cNvPr id="58" name="文本框 57"/>
          <p:cNvSpPr txBox="1"/>
          <p:nvPr/>
        </p:nvSpPr>
        <p:spPr>
          <a:xfrm>
            <a:off x="8510912" y="1326029"/>
            <a:ext cx="2357480" cy="523220"/>
          </a:xfrm>
          <a:prstGeom prst="rect">
            <a:avLst/>
          </a:prstGeom>
          <a:noFill/>
        </p:spPr>
        <p:txBody>
          <a:bodyPr wrap="square" rtlCol="0">
            <a:spAutoFit/>
          </a:bodyPr>
          <a:lstStyle/>
          <a:p>
            <a:r>
              <a:rPr lang="en-US" altLang="zh-CN" sz="1400" dirty="0" smtClean="0">
                <a:latin typeface="+mn-ea"/>
                <a:ea typeface="+mn-ea"/>
              </a:rPr>
              <a:t>www.huaweicloud.com</a:t>
            </a:r>
          </a:p>
          <a:p>
            <a:r>
              <a:rPr lang="en-US" altLang="zh-CN" sz="1400" dirty="0" smtClean="0">
                <a:latin typeface="+mn-ea"/>
                <a:ea typeface="+mn-ea"/>
              </a:rPr>
              <a:t>     IP</a:t>
            </a:r>
            <a:r>
              <a:rPr lang="zh-CN" altLang="en-US" sz="1400" dirty="0" smtClean="0">
                <a:latin typeface="+mn-ea"/>
                <a:ea typeface="+mn-ea"/>
              </a:rPr>
              <a:t>：</a:t>
            </a:r>
            <a:r>
              <a:rPr lang="en-US" altLang="zh-CN" sz="1400" dirty="0" smtClean="0">
                <a:latin typeface="+mn-ea"/>
                <a:ea typeface="+mn-ea"/>
              </a:rPr>
              <a:t>10.2.1.203</a:t>
            </a:r>
          </a:p>
        </p:txBody>
      </p:sp>
      <p:cxnSp>
        <p:nvCxnSpPr>
          <p:cNvPr id="59" name="直接箭头连接符 58"/>
          <p:cNvCxnSpPr/>
          <p:nvPr/>
        </p:nvCxnSpPr>
        <p:spPr>
          <a:xfrm>
            <a:off x="4077102" y="5256821"/>
            <a:ext cx="2048369" cy="1722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H="1" flipV="1">
            <a:off x="4077102" y="5602604"/>
            <a:ext cx="2018900" cy="6391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爆炸形 2 60"/>
          <p:cNvSpPr/>
          <p:nvPr/>
        </p:nvSpPr>
        <p:spPr>
          <a:xfrm>
            <a:off x="4469665" y="3208152"/>
            <a:ext cx="2235285" cy="1019096"/>
          </a:xfrm>
          <a:prstGeom prst="irregularSeal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smtClean="0">
                <a:latin typeface="+mn-ea"/>
              </a:rPr>
              <a:t>Internet</a:t>
            </a:r>
            <a:endParaRPr lang="zh-CN" altLang="en-US" sz="1600" dirty="0">
              <a:latin typeface="+mn-ea"/>
            </a:endParaRPr>
          </a:p>
        </p:txBody>
      </p:sp>
      <p:cxnSp>
        <p:nvCxnSpPr>
          <p:cNvPr id="62" name="直接连接符 61"/>
          <p:cNvCxnSpPr>
            <a:stCxn id="5" idx="10"/>
          </p:cNvCxnSpPr>
          <p:nvPr/>
        </p:nvCxnSpPr>
        <p:spPr>
          <a:xfrm flipV="1">
            <a:off x="3703623" y="4120887"/>
            <a:ext cx="914002" cy="657813"/>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6096000" y="3603957"/>
            <a:ext cx="4325472" cy="32034"/>
          </a:xfrm>
          <a:prstGeom prst="line">
            <a:avLst/>
          </a:prstGeom>
          <a:ln w="28575"/>
        </p:spPr>
        <p:style>
          <a:lnRef idx="1">
            <a:schemeClr val="dk1"/>
          </a:lnRef>
          <a:fillRef idx="0">
            <a:schemeClr val="dk1"/>
          </a:fillRef>
          <a:effectRef idx="0">
            <a:schemeClr val="dk1"/>
          </a:effectRef>
          <a:fontRef idx="minor">
            <a:schemeClr val="tx1"/>
          </a:fontRef>
        </p:style>
      </p:cxnSp>
      <p:cxnSp>
        <p:nvCxnSpPr>
          <p:cNvPr id="64" name="直接连接符 63"/>
          <p:cNvCxnSpPr>
            <a:endCxn id="39" idx="2"/>
          </p:cNvCxnSpPr>
          <p:nvPr/>
        </p:nvCxnSpPr>
        <p:spPr>
          <a:xfrm flipV="1">
            <a:off x="7639761" y="2803631"/>
            <a:ext cx="0" cy="811138"/>
          </a:xfrm>
          <a:prstGeom prst="line">
            <a:avLst/>
          </a:prstGeom>
          <a:ln w="28575"/>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flipV="1">
            <a:off x="9293632" y="2824853"/>
            <a:ext cx="0" cy="811138"/>
          </a:xfrm>
          <a:prstGeom prst="line">
            <a:avLst/>
          </a:prstGeom>
          <a:ln w="28575"/>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flipV="1">
            <a:off x="6790835" y="3635991"/>
            <a:ext cx="0" cy="1248658"/>
          </a:xfrm>
          <a:prstGeom prst="line">
            <a:avLst/>
          </a:prstGeom>
          <a:ln w="28575"/>
        </p:spPr>
        <p:style>
          <a:lnRef idx="1">
            <a:schemeClr val="dk1"/>
          </a:lnRef>
          <a:fillRef idx="0">
            <a:schemeClr val="dk1"/>
          </a:fillRef>
          <a:effectRef idx="0">
            <a:schemeClr val="dk1"/>
          </a:effectRef>
          <a:fontRef idx="minor">
            <a:schemeClr val="tx1"/>
          </a:fontRef>
        </p:style>
      </p:cxnSp>
      <p:sp>
        <p:nvSpPr>
          <p:cNvPr id="67" name="文本框 66"/>
          <p:cNvSpPr txBox="1"/>
          <p:nvPr/>
        </p:nvSpPr>
        <p:spPr>
          <a:xfrm>
            <a:off x="4233891" y="4964456"/>
            <a:ext cx="3348615" cy="276999"/>
          </a:xfrm>
          <a:prstGeom prst="rect">
            <a:avLst/>
          </a:prstGeom>
          <a:noFill/>
        </p:spPr>
        <p:txBody>
          <a:bodyPr wrap="square" rtlCol="0">
            <a:spAutoFit/>
          </a:bodyPr>
          <a:lstStyle/>
          <a:p>
            <a:r>
              <a:rPr lang="zh-CN" altLang="en-US" sz="1200" dirty="0" smtClean="0">
                <a:latin typeface="+mn-ea"/>
                <a:ea typeface="+mn-ea"/>
              </a:rPr>
              <a:t>查询</a:t>
            </a:r>
            <a:r>
              <a:rPr lang="en-US" altLang="zh-CN" sz="1200" dirty="0" smtClean="0">
                <a:latin typeface="+mn-ea"/>
                <a:ea typeface="+mn-ea"/>
              </a:rPr>
              <a:t>www.huawei.com</a:t>
            </a:r>
            <a:r>
              <a:rPr lang="zh-CN" altLang="en-US" sz="1200" dirty="0" smtClean="0">
                <a:latin typeface="+mn-ea"/>
                <a:ea typeface="+mn-ea"/>
              </a:rPr>
              <a:t>的</a:t>
            </a:r>
            <a:r>
              <a:rPr lang="en-US" altLang="zh-CN" sz="1200" dirty="0" smtClean="0">
                <a:latin typeface="+mn-ea"/>
                <a:ea typeface="+mn-ea"/>
              </a:rPr>
              <a:t>IP</a:t>
            </a:r>
            <a:endParaRPr lang="zh-CN" altLang="en-US" sz="1200" dirty="0">
              <a:latin typeface="+mn-ea"/>
              <a:ea typeface="+mn-ea"/>
            </a:endParaRPr>
          </a:p>
        </p:txBody>
      </p:sp>
      <p:sp>
        <p:nvSpPr>
          <p:cNvPr id="68" name="文本框 67"/>
          <p:cNvSpPr txBox="1"/>
          <p:nvPr/>
        </p:nvSpPr>
        <p:spPr>
          <a:xfrm>
            <a:off x="4598475" y="5382249"/>
            <a:ext cx="3348615" cy="276999"/>
          </a:xfrm>
          <a:prstGeom prst="rect">
            <a:avLst/>
          </a:prstGeom>
          <a:noFill/>
        </p:spPr>
        <p:txBody>
          <a:bodyPr wrap="square" rtlCol="0">
            <a:spAutoFit/>
          </a:bodyPr>
          <a:lstStyle/>
          <a:p>
            <a:r>
              <a:rPr lang="en-US" altLang="zh-CN" sz="1200" dirty="0" smtClean="0">
                <a:latin typeface="+mn-ea"/>
                <a:ea typeface="+mn-ea"/>
              </a:rPr>
              <a:t>10.3.42.32</a:t>
            </a:r>
            <a:endParaRPr lang="zh-CN" altLang="en-US" sz="1200" dirty="0">
              <a:latin typeface="+mn-ea"/>
              <a:ea typeface="+mn-ea"/>
            </a:endParaRPr>
          </a:p>
        </p:txBody>
      </p:sp>
      <p:sp>
        <p:nvSpPr>
          <p:cNvPr id="69" name="椭圆 68"/>
          <p:cNvSpPr/>
          <p:nvPr/>
        </p:nvSpPr>
        <p:spPr>
          <a:xfrm>
            <a:off x="4006394" y="4926294"/>
            <a:ext cx="316277" cy="2757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800" dirty="0" smtClean="0">
                <a:latin typeface="+mn-ea"/>
              </a:rPr>
              <a:t>1</a:t>
            </a:r>
            <a:endParaRPr lang="zh-CN" altLang="en-US" sz="1800" dirty="0">
              <a:latin typeface="+mn-ea"/>
            </a:endParaRPr>
          </a:p>
        </p:txBody>
      </p:sp>
      <p:sp>
        <p:nvSpPr>
          <p:cNvPr id="70" name="椭圆 69"/>
          <p:cNvSpPr/>
          <p:nvPr/>
        </p:nvSpPr>
        <p:spPr>
          <a:xfrm>
            <a:off x="5621119" y="5347697"/>
            <a:ext cx="302408" cy="3125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800" dirty="0">
                <a:latin typeface="+mn-ea"/>
              </a:rPr>
              <a:t>2</a:t>
            </a:r>
            <a:endParaRPr lang="zh-CN" altLang="en-US" sz="1800" dirty="0">
              <a:latin typeface="+mn-ea"/>
            </a:endParaRPr>
          </a:p>
        </p:txBody>
      </p:sp>
      <p:cxnSp>
        <p:nvCxnSpPr>
          <p:cNvPr id="71" name="曲线连接符 70"/>
          <p:cNvCxnSpPr/>
          <p:nvPr/>
        </p:nvCxnSpPr>
        <p:spPr>
          <a:xfrm flipV="1">
            <a:off x="3840996" y="2434426"/>
            <a:ext cx="3255723" cy="1784952"/>
          </a:xfrm>
          <a:prstGeom prst="curvedConnector3">
            <a:avLst>
              <a:gd name="adj1" fmla="val -66"/>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曲线连接符 71"/>
          <p:cNvCxnSpPr/>
          <p:nvPr/>
        </p:nvCxnSpPr>
        <p:spPr>
          <a:xfrm rot="10800000" flipV="1">
            <a:off x="3448455" y="2111812"/>
            <a:ext cx="3501646" cy="2144402"/>
          </a:xfrm>
          <a:prstGeom prst="curvedConnector3">
            <a:avLst>
              <a:gd name="adj1" fmla="val 9950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rot="20437619">
            <a:off x="4123889" y="2630904"/>
            <a:ext cx="1773329" cy="584775"/>
          </a:xfrm>
          <a:prstGeom prst="rect">
            <a:avLst/>
          </a:prstGeom>
          <a:noFill/>
        </p:spPr>
        <p:txBody>
          <a:bodyPr wrap="square" rtlCol="0">
            <a:spAutoFit/>
          </a:bodyPr>
          <a:lstStyle/>
          <a:p>
            <a:r>
              <a:rPr lang="zh-CN" altLang="en-US" sz="1600" dirty="0" smtClean="0">
                <a:latin typeface="+mn-ea"/>
                <a:ea typeface="+mn-ea"/>
              </a:rPr>
              <a:t>请求浏览网页服务</a:t>
            </a:r>
            <a:endParaRPr lang="zh-CN" altLang="en-US" sz="1600" dirty="0">
              <a:latin typeface="+mn-ea"/>
              <a:ea typeface="+mn-ea"/>
            </a:endParaRPr>
          </a:p>
        </p:txBody>
      </p:sp>
      <p:sp>
        <p:nvSpPr>
          <p:cNvPr id="74" name="椭圆 73"/>
          <p:cNvSpPr/>
          <p:nvPr/>
        </p:nvSpPr>
        <p:spPr>
          <a:xfrm rot="20085399">
            <a:off x="3962769" y="3152847"/>
            <a:ext cx="325932" cy="3330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800" dirty="0">
                <a:latin typeface="+mn-ea"/>
              </a:rPr>
              <a:t>3</a:t>
            </a:r>
            <a:endParaRPr lang="zh-CN" altLang="en-US" sz="1800" dirty="0">
              <a:latin typeface="+mn-ea"/>
            </a:endParaRPr>
          </a:p>
        </p:txBody>
      </p:sp>
      <p:sp>
        <p:nvSpPr>
          <p:cNvPr id="75" name="椭圆 74"/>
          <p:cNvSpPr/>
          <p:nvPr/>
        </p:nvSpPr>
        <p:spPr>
          <a:xfrm>
            <a:off x="6225618" y="1799431"/>
            <a:ext cx="347399" cy="28716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800" dirty="0" smtClean="0">
                <a:latin typeface="+mn-ea"/>
              </a:rPr>
              <a:t>4</a:t>
            </a:r>
            <a:endParaRPr lang="zh-CN" altLang="en-US" sz="1800" dirty="0">
              <a:latin typeface="+mn-ea"/>
            </a:endParaRPr>
          </a:p>
        </p:txBody>
      </p:sp>
      <p:sp>
        <p:nvSpPr>
          <p:cNvPr id="76" name="文本框 75"/>
          <p:cNvSpPr txBox="1"/>
          <p:nvPr/>
        </p:nvSpPr>
        <p:spPr>
          <a:xfrm rot="20698087">
            <a:off x="3823160" y="1948467"/>
            <a:ext cx="1773329" cy="584775"/>
          </a:xfrm>
          <a:prstGeom prst="rect">
            <a:avLst/>
          </a:prstGeom>
          <a:noFill/>
        </p:spPr>
        <p:txBody>
          <a:bodyPr wrap="square" rtlCol="0">
            <a:spAutoFit/>
          </a:bodyPr>
          <a:lstStyle/>
          <a:p>
            <a:r>
              <a:rPr lang="zh-CN" altLang="en-US" sz="1600" dirty="0" smtClean="0">
                <a:latin typeface="+mn-ea"/>
                <a:ea typeface="+mn-ea"/>
              </a:rPr>
              <a:t>提供网页浏览服务</a:t>
            </a:r>
            <a:endParaRPr lang="zh-CN" altLang="en-US" sz="1600" dirty="0">
              <a:latin typeface="+mn-ea"/>
              <a:ea typeface="+mn-ea"/>
            </a:endParaRPr>
          </a:p>
        </p:txBody>
      </p:sp>
      <p:cxnSp>
        <p:nvCxnSpPr>
          <p:cNvPr id="77" name="直接连接符 76"/>
          <p:cNvCxnSpPr/>
          <p:nvPr/>
        </p:nvCxnSpPr>
        <p:spPr>
          <a:xfrm flipV="1">
            <a:off x="4107986" y="2802589"/>
            <a:ext cx="3168118" cy="2082060"/>
          </a:xfrm>
          <a:prstGeom prst="line">
            <a:avLst/>
          </a:prstGeom>
          <a:ln w="28575">
            <a:solidFill>
              <a:srgbClr val="00B0F0"/>
            </a:solidFill>
            <a:prstDash val="lgDash"/>
          </a:ln>
        </p:spPr>
        <p:style>
          <a:lnRef idx="1">
            <a:schemeClr val="accent1"/>
          </a:lnRef>
          <a:fillRef idx="0">
            <a:schemeClr val="accent1"/>
          </a:fillRef>
          <a:effectRef idx="0">
            <a:schemeClr val="accent1"/>
          </a:effectRef>
          <a:fontRef idx="minor">
            <a:schemeClr val="tx1"/>
          </a:fontRef>
        </p:style>
      </p:cxnSp>
      <p:sp>
        <p:nvSpPr>
          <p:cNvPr id="78" name="矩形标注 77"/>
          <p:cNvSpPr/>
          <p:nvPr/>
        </p:nvSpPr>
        <p:spPr>
          <a:xfrm>
            <a:off x="1361129" y="3775107"/>
            <a:ext cx="1563544" cy="674686"/>
          </a:xfrm>
          <a:prstGeom prst="wedgeRectCallout">
            <a:avLst>
              <a:gd name="adj1" fmla="val 60085"/>
              <a:gd name="adj2" fmla="val 125796"/>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smtClean="0">
                <a:latin typeface="+mn-ea"/>
              </a:rPr>
              <a:t>设置</a:t>
            </a:r>
            <a:r>
              <a:rPr lang="en-US" altLang="zh-CN" sz="1400" dirty="0" smtClean="0">
                <a:latin typeface="+mn-ea"/>
              </a:rPr>
              <a:t>DNS</a:t>
            </a:r>
            <a:r>
              <a:rPr lang="zh-CN" altLang="en-US" sz="1400" dirty="0" smtClean="0">
                <a:latin typeface="+mn-ea"/>
              </a:rPr>
              <a:t>：</a:t>
            </a:r>
            <a:r>
              <a:rPr lang="en-US" altLang="zh-CN" sz="1400" dirty="0" smtClean="0">
                <a:latin typeface="+mn-ea"/>
              </a:rPr>
              <a:t>10.102.128.68</a:t>
            </a:r>
            <a:endParaRPr lang="zh-CN" altLang="en-US" sz="1400" dirty="0">
              <a:latin typeface="+mn-ea"/>
            </a:endParaRPr>
          </a:p>
        </p:txBody>
      </p:sp>
      <p:sp>
        <p:nvSpPr>
          <p:cNvPr id="79" name="矩形标注 78"/>
          <p:cNvSpPr/>
          <p:nvPr/>
        </p:nvSpPr>
        <p:spPr>
          <a:xfrm>
            <a:off x="7372384" y="4778700"/>
            <a:ext cx="1688808" cy="814386"/>
          </a:xfrm>
          <a:prstGeom prst="wedgeRectCallout">
            <a:avLst>
              <a:gd name="adj1" fmla="val -76259"/>
              <a:gd name="adj2" fmla="val 1505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smtClean="0">
                <a:latin typeface="+mn-ea"/>
              </a:rPr>
              <a:t>DNS</a:t>
            </a:r>
            <a:r>
              <a:rPr lang="zh-CN" altLang="en-US" sz="1400" dirty="0" smtClean="0">
                <a:latin typeface="+mn-ea"/>
              </a:rPr>
              <a:t>数据库：</a:t>
            </a:r>
            <a:r>
              <a:rPr lang="en-US" altLang="zh-CN" sz="1400" dirty="0" smtClean="0">
                <a:latin typeface="+mn-ea"/>
              </a:rPr>
              <a:t>10.3.42.32</a:t>
            </a:r>
          </a:p>
          <a:p>
            <a:pPr algn="ctr"/>
            <a:r>
              <a:rPr lang="en-US" altLang="zh-CN" sz="1400" dirty="0" smtClean="0">
                <a:latin typeface="+mn-ea"/>
              </a:rPr>
              <a:t>www.huawei.com</a:t>
            </a:r>
            <a:endParaRPr lang="zh-CN" altLang="en-US" sz="1400" dirty="0">
              <a:latin typeface="+mn-ea"/>
            </a:endParaRPr>
          </a:p>
        </p:txBody>
      </p:sp>
    </p:spTree>
    <p:extLst>
      <p:ext uri="{BB962C8B-B14F-4D97-AF65-F5344CB8AC3E}">
        <p14:creationId xmlns:p14="http://schemas.microsoft.com/office/powerpoint/2010/main" val="27976738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DNS</a:t>
            </a:r>
            <a:r>
              <a:rPr lang="zh-CN" altLang="en-US" dirty="0" smtClean="0"/>
              <a:t>服务资源记录</a:t>
            </a:r>
            <a:endParaRPr lang="zh-CN" altLang="en-US" dirty="0"/>
          </a:p>
        </p:txBody>
      </p:sp>
      <p:grpSp>
        <p:nvGrpSpPr>
          <p:cNvPr id="5" name="组合 16582"/>
          <p:cNvGrpSpPr/>
          <p:nvPr/>
        </p:nvGrpSpPr>
        <p:grpSpPr>
          <a:xfrm>
            <a:off x="8406056" y="3157851"/>
            <a:ext cx="657067" cy="513697"/>
            <a:chOff x="8407400" y="2055813"/>
            <a:chExt cx="360363" cy="458788"/>
          </a:xfrm>
          <a:solidFill>
            <a:srgbClr val="3C3C3B"/>
          </a:solidFill>
        </p:grpSpPr>
        <p:sp>
          <p:nvSpPr>
            <p:cNvPr id="6"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689">
                <a:defRPr/>
              </a:pPr>
              <a:endParaRPr lang="zh-CN" altLang="en-US" sz="3201"/>
            </a:p>
          </p:txBody>
        </p:sp>
        <p:sp>
          <p:nvSpPr>
            <p:cNvPr id="7"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689">
                <a:defRPr/>
              </a:pPr>
              <a:endParaRPr lang="zh-CN" altLang="en-US" sz="3201"/>
            </a:p>
          </p:txBody>
        </p:sp>
        <p:sp>
          <p:nvSpPr>
            <p:cNvPr id="8"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689">
                <a:defRPr/>
              </a:pPr>
              <a:endParaRPr lang="zh-CN" altLang="en-US" sz="3201"/>
            </a:p>
          </p:txBody>
        </p:sp>
        <p:sp>
          <p:nvSpPr>
            <p:cNvPr id="9"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689">
                <a:defRPr/>
              </a:pPr>
              <a:endParaRPr lang="zh-CN" altLang="en-US" sz="3201"/>
            </a:p>
          </p:txBody>
        </p:sp>
      </p:grpSp>
      <p:grpSp>
        <p:nvGrpSpPr>
          <p:cNvPr id="10" name="组合 18396"/>
          <p:cNvGrpSpPr/>
          <p:nvPr/>
        </p:nvGrpSpPr>
        <p:grpSpPr>
          <a:xfrm>
            <a:off x="5553149" y="4936511"/>
            <a:ext cx="626244" cy="837424"/>
            <a:chOff x="1463676" y="588963"/>
            <a:chExt cx="274638" cy="638175"/>
          </a:xfrm>
          <a:solidFill>
            <a:srgbClr val="3C3C3B"/>
          </a:solidFill>
        </p:grpSpPr>
        <p:sp>
          <p:nvSpPr>
            <p:cNvPr id="11"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12"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13"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14"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5"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6"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7"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8"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19"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20"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21"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22"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23"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24"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25"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26"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27"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28"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29"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30"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31"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32"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33"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34"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35"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grpSp>
        <p:nvGrpSpPr>
          <p:cNvPr id="36" name="组合 18401"/>
          <p:cNvGrpSpPr/>
          <p:nvPr/>
        </p:nvGrpSpPr>
        <p:grpSpPr>
          <a:xfrm>
            <a:off x="7602892" y="2657264"/>
            <a:ext cx="682297" cy="1024780"/>
            <a:chOff x="7499351" y="736601"/>
            <a:chExt cx="227013" cy="428625"/>
          </a:xfrm>
          <a:solidFill>
            <a:srgbClr val="3C3C3B"/>
          </a:solidFill>
        </p:grpSpPr>
        <p:sp>
          <p:nvSpPr>
            <p:cNvPr id="37"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3201"/>
            </a:p>
          </p:txBody>
        </p:sp>
        <p:sp>
          <p:nvSpPr>
            <p:cNvPr id="38"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39"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3201"/>
            </a:p>
          </p:txBody>
        </p:sp>
        <p:sp>
          <p:nvSpPr>
            <p:cNvPr id="40"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41"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42"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43"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44"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45"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46"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47"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48"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49"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grpSp>
      <p:sp>
        <p:nvSpPr>
          <p:cNvPr id="50" name="文本框 49"/>
          <p:cNvSpPr txBox="1"/>
          <p:nvPr/>
        </p:nvSpPr>
        <p:spPr>
          <a:xfrm>
            <a:off x="7556954" y="3777849"/>
            <a:ext cx="1389670"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DNS</a:t>
            </a:r>
            <a:r>
              <a:rPr lang="zh-CN" altLang="en-US" sz="1200" dirty="0" smtClean="0">
                <a:latin typeface="微软雅黑" panose="020B0503020204020204" pitchFamily="34" charset="-122"/>
                <a:ea typeface="微软雅黑" panose="020B0503020204020204" pitchFamily="34" charset="-122"/>
              </a:rPr>
              <a:t>服务器</a:t>
            </a:r>
            <a:endParaRPr lang="en-US" altLang="zh-CN" sz="1200" dirty="0" smtClean="0">
              <a:latin typeface="微软雅黑" panose="020B0503020204020204" pitchFamily="34" charset="-122"/>
              <a:ea typeface="微软雅黑" panose="020B0503020204020204" pitchFamily="34" charset="-122"/>
            </a:endParaRPr>
          </a:p>
        </p:txBody>
      </p:sp>
      <p:sp>
        <p:nvSpPr>
          <p:cNvPr id="51" name="文本框 50"/>
          <p:cNvSpPr txBox="1"/>
          <p:nvPr/>
        </p:nvSpPr>
        <p:spPr>
          <a:xfrm>
            <a:off x="6208353" y="5046505"/>
            <a:ext cx="1389670" cy="646331"/>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运行轻量目录访问协议（</a:t>
            </a:r>
            <a:r>
              <a:rPr lang="en-US" altLang="zh-CN" sz="1200" dirty="0" smtClean="0">
                <a:latin typeface="微软雅黑" panose="020B0503020204020204" pitchFamily="34" charset="-122"/>
                <a:ea typeface="微软雅黑" panose="020B0503020204020204" pitchFamily="34" charset="-122"/>
              </a:rPr>
              <a:t>LDAP</a:t>
            </a:r>
            <a:r>
              <a:rPr lang="zh-CN" altLang="en-US" sz="1200" dirty="0" smtClean="0">
                <a:latin typeface="微软雅黑" panose="020B0503020204020204" pitchFamily="34" charset="-122"/>
                <a:ea typeface="微软雅黑" panose="020B0503020204020204" pitchFamily="34" charset="-122"/>
              </a:rPr>
              <a:t>）的域控制器</a:t>
            </a:r>
            <a:endParaRPr lang="en-US" altLang="zh-CN" sz="1200" dirty="0" smtClean="0">
              <a:latin typeface="微软雅黑" panose="020B0503020204020204" pitchFamily="34" charset="-122"/>
              <a:ea typeface="微软雅黑" panose="020B0503020204020204" pitchFamily="34" charset="-122"/>
            </a:endParaRPr>
          </a:p>
        </p:txBody>
      </p:sp>
      <p:sp>
        <p:nvSpPr>
          <p:cNvPr id="52" name="文本框 51"/>
          <p:cNvSpPr txBox="1"/>
          <p:nvPr/>
        </p:nvSpPr>
        <p:spPr>
          <a:xfrm>
            <a:off x="9063123" y="3298563"/>
            <a:ext cx="951316"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区域数据库</a:t>
            </a:r>
            <a:endParaRPr lang="en-US" altLang="zh-CN" sz="1200" dirty="0" smtClean="0">
              <a:latin typeface="微软雅黑" panose="020B0503020204020204" pitchFamily="34" charset="-122"/>
              <a:ea typeface="微软雅黑" panose="020B0503020204020204" pitchFamily="34" charset="-122"/>
            </a:endParaRPr>
          </a:p>
        </p:txBody>
      </p:sp>
      <p:sp>
        <p:nvSpPr>
          <p:cNvPr id="53" name="Freeform 34"/>
          <p:cNvSpPr>
            <a:spLocks noEditPoints="1"/>
          </p:cNvSpPr>
          <p:nvPr/>
        </p:nvSpPr>
        <p:spPr bwMode="auto">
          <a:xfrm>
            <a:off x="8578371" y="2697862"/>
            <a:ext cx="312436" cy="422450"/>
          </a:xfrm>
          <a:custGeom>
            <a:avLst/>
            <a:gdLst>
              <a:gd name="T0" fmla="*/ 86 w 136"/>
              <a:gd name="T1" fmla="*/ 0 h 176"/>
              <a:gd name="T2" fmla="*/ 16 w 136"/>
              <a:gd name="T3" fmla="*/ 0 h 176"/>
              <a:gd name="T4" fmla="*/ 0 w 136"/>
              <a:gd name="T5" fmla="*/ 16 h 176"/>
              <a:gd name="T6" fmla="*/ 0 w 136"/>
              <a:gd name="T7" fmla="*/ 160 h 176"/>
              <a:gd name="T8" fmla="*/ 16 w 136"/>
              <a:gd name="T9" fmla="*/ 176 h 176"/>
              <a:gd name="T10" fmla="*/ 121 w 136"/>
              <a:gd name="T11" fmla="*/ 176 h 176"/>
              <a:gd name="T12" fmla="*/ 136 w 136"/>
              <a:gd name="T13" fmla="*/ 160 h 176"/>
              <a:gd name="T14" fmla="*/ 136 w 136"/>
              <a:gd name="T15" fmla="*/ 50 h 176"/>
              <a:gd name="T16" fmla="*/ 86 w 136"/>
              <a:gd name="T17" fmla="*/ 0 h 176"/>
              <a:gd name="T18" fmla="*/ 86 w 136"/>
              <a:gd name="T19" fmla="*/ 12 h 176"/>
              <a:gd name="T20" fmla="*/ 125 w 136"/>
              <a:gd name="T21" fmla="*/ 50 h 176"/>
              <a:gd name="T22" fmla="*/ 96 w 136"/>
              <a:gd name="T23" fmla="*/ 50 h 176"/>
              <a:gd name="T24" fmla="*/ 86 w 136"/>
              <a:gd name="T25" fmla="*/ 40 h 176"/>
              <a:gd name="T26" fmla="*/ 86 w 136"/>
              <a:gd name="T27" fmla="*/ 12 h 176"/>
              <a:gd name="T28" fmla="*/ 121 w 136"/>
              <a:gd name="T29" fmla="*/ 168 h 176"/>
              <a:gd name="T30" fmla="*/ 16 w 136"/>
              <a:gd name="T31" fmla="*/ 168 h 176"/>
              <a:gd name="T32" fmla="*/ 8 w 136"/>
              <a:gd name="T33" fmla="*/ 160 h 176"/>
              <a:gd name="T34" fmla="*/ 8 w 136"/>
              <a:gd name="T35" fmla="*/ 16 h 176"/>
              <a:gd name="T36" fmla="*/ 16 w 136"/>
              <a:gd name="T37" fmla="*/ 8 h 176"/>
              <a:gd name="T38" fmla="*/ 83 w 136"/>
              <a:gd name="T39" fmla="*/ 8 h 176"/>
              <a:gd name="T40" fmla="*/ 83 w 136"/>
              <a:gd name="T41" fmla="*/ 8 h 176"/>
              <a:gd name="T42" fmla="*/ 82 w 136"/>
              <a:gd name="T43" fmla="*/ 8 h 176"/>
              <a:gd name="T44" fmla="*/ 82 w 136"/>
              <a:gd name="T45" fmla="*/ 40 h 176"/>
              <a:gd name="T46" fmla="*/ 96 w 136"/>
              <a:gd name="T47" fmla="*/ 54 h 176"/>
              <a:gd name="T48" fmla="*/ 128 w 136"/>
              <a:gd name="T49" fmla="*/ 54 h 176"/>
              <a:gd name="T50" fmla="*/ 128 w 136"/>
              <a:gd name="T51" fmla="*/ 160 h 176"/>
              <a:gd name="T52" fmla="*/ 121 w 136"/>
              <a:gd name="T5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 h="176">
                <a:moveTo>
                  <a:pt x="86" y="0"/>
                </a:moveTo>
                <a:cubicBezTo>
                  <a:pt x="16" y="0"/>
                  <a:pt x="16" y="0"/>
                  <a:pt x="16" y="0"/>
                </a:cubicBezTo>
                <a:cubicBezTo>
                  <a:pt x="7" y="0"/>
                  <a:pt x="0" y="7"/>
                  <a:pt x="0" y="16"/>
                </a:cubicBezTo>
                <a:cubicBezTo>
                  <a:pt x="0" y="160"/>
                  <a:pt x="0" y="160"/>
                  <a:pt x="0" y="160"/>
                </a:cubicBezTo>
                <a:cubicBezTo>
                  <a:pt x="0" y="169"/>
                  <a:pt x="7" y="176"/>
                  <a:pt x="16" y="176"/>
                </a:cubicBezTo>
                <a:cubicBezTo>
                  <a:pt x="121" y="176"/>
                  <a:pt x="121" y="176"/>
                  <a:pt x="121" y="176"/>
                </a:cubicBezTo>
                <a:cubicBezTo>
                  <a:pt x="130" y="176"/>
                  <a:pt x="136" y="169"/>
                  <a:pt x="136" y="160"/>
                </a:cubicBezTo>
                <a:cubicBezTo>
                  <a:pt x="136" y="50"/>
                  <a:pt x="136" y="50"/>
                  <a:pt x="136" y="50"/>
                </a:cubicBezTo>
                <a:lnTo>
                  <a:pt x="86" y="0"/>
                </a:lnTo>
                <a:close/>
                <a:moveTo>
                  <a:pt x="86" y="12"/>
                </a:moveTo>
                <a:cubicBezTo>
                  <a:pt x="125" y="50"/>
                  <a:pt x="125" y="50"/>
                  <a:pt x="125" y="50"/>
                </a:cubicBezTo>
                <a:cubicBezTo>
                  <a:pt x="96" y="50"/>
                  <a:pt x="96" y="50"/>
                  <a:pt x="96" y="50"/>
                </a:cubicBezTo>
                <a:cubicBezTo>
                  <a:pt x="91" y="50"/>
                  <a:pt x="86" y="46"/>
                  <a:pt x="86" y="40"/>
                </a:cubicBezTo>
                <a:lnTo>
                  <a:pt x="86" y="12"/>
                </a:lnTo>
                <a:close/>
                <a:moveTo>
                  <a:pt x="121" y="168"/>
                </a:moveTo>
                <a:cubicBezTo>
                  <a:pt x="16" y="168"/>
                  <a:pt x="16" y="168"/>
                  <a:pt x="16" y="168"/>
                </a:cubicBezTo>
                <a:cubicBezTo>
                  <a:pt x="12" y="168"/>
                  <a:pt x="8" y="164"/>
                  <a:pt x="8" y="160"/>
                </a:cubicBezTo>
                <a:cubicBezTo>
                  <a:pt x="8" y="16"/>
                  <a:pt x="8" y="16"/>
                  <a:pt x="8" y="16"/>
                </a:cubicBezTo>
                <a:cubicBezTo>
                  <a:pt x="8" y="12"/>
                  <a:pt x="12" y="8"/>
                  <a:pt x="16" y="8"/>
                </a:cubicBezTo>
                <a:cubicBezTo>
                  <a:pt x="83" y="8"/>
                  <a:pt x="83" y="8"/>
                  <a:pt x="83" y="8"/>
                </a:cubicBezTo>
                <a:cubicBezTo>
                  <a:pt x="83" y="8"/>
                  <a:pt x="83" y="8"/>
                  <a:pt x="83" y="8"/>
                </a:cubicBezTo>
                <a:cubicBezTo>
                  <a:pt x="82" y="8"/>
                  <a:pt x="82" y="8"/>
                  <a:pt x="82" y="8"/>
                </a:cubicBezTo>
                <a:cubicBezTo>
                  <a:pt x="82" y="40"/>
                  <a:pt x="82" y="40"/>
                  <a:pt x="82" y="40"/>
                </a:cubicBezTo>
                <a:cubicBezTo>
                  <a:pt x="82" y="48"/>
                  <a:pt x="88" y="54"/>
                  <a:pt x="96" y="54"/>
                </a:cubicBezTo>
                <a:cubicBezTo>
                  <a:pt x="128" y="54"/>
                  <a:pt x="128" y="54"/>
                  <a:pt x="128" y="54"/>
                </a:cubicBezTo>
                <a:cubicBezTo>
                  <a:pt x="128" y="160"/>
                  <a:pt x="128" y="160"/>
                  <a:pt x="128" y="160"/>
                </a:cubicBezTo>
                <a:cubicBezTo>
                  <a:pt x="128" y="164"/>
                  <a:pt x="125" y="168"/>
                  <a:pt x="121" y="1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文本框 53"/>
          <p:cNvSpPr txBox="1"/>
          <p:nvPr/>
        </p:nvSpPr>
        <p:spPr>
          <a:xfrm>
            <a:off x="8921192" y="2799630"/>
            <a:ext cx="951316"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SRV</a:t>
            </a:r>
            <a:r>
              <a:rPr lang="zh-CN" altLang="en-US" sz="1200" dirty="0" smtClean="0">
                <a:latin typeface="微软雅黑" panose="020B0503020204020204" pitchFamily="34" charset="-122"/>
                <a:ea typeface="微软雅黑" panose="020B0503020204020204" pitchFamily="34" charset="-122"/>
              </a:rPr>
              <a:t>记录</a:t>
            </a:r>
            <a:endParaRPr lang="en-US" altLang="zh-CN" sz="1200" dirty="0" smtClean="0">
              <a:latin typeface="微软雅黑" panose="020B0503020204020204" pitchFamily="34" charset="-122"/>
              <a:ea typeface="微软雅黑" panose="020B0503020204020204" pitchFamily="34" charset="-122"/>
            </a:endParaRPr>
          </a:p>
        </p:txBody>
      </p:sp>
      <p:sp>
        <p:nvSpPr>
          <p:cNvPr id="55" name="矩形 54"/>
          <p:cNvSpPr/>
          <p:nvPr/>
        </p:nvSpPr>
        <p:spPr>
          <a:xfrm>
            <a:off x="2734393" y="1828146"/>
            <a:ext cx="2587013" cy="286248"/>
          </a:xfrm>
          <a:prstGeom prst="rect">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登录或查找活动目录</a:t>
            </a:r>
            <a:endParaRPr lang="zh-CN" altLang="en-US" sz="1400" dirty="0">
              <a:latin typeface="微软雅黑" panose="020B0503020204020204" pitchFamily="34" charset="-122"/>
              <a:ea typeface="微软雅黑" panose="020B0503020204020204" pitchFamily="34" charset="-122"/>
            </a:endParaRPr>
          </a:p>
        </p:txBody>
      </p:sp>
      <p:sp>
        <p:nvSpPr>
          <p:cNvPr id="56" name="椭圆 55"/>
          <p:cNvSpPr/>
          <p:nvPr/>
        </p:nvSpPr>
        <p:spPr>
          <a:xfrm>
            <a:off x="2512280" y="1800317"/>
            <a:ext cx="325480" cy="34190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57" name="矩形 56"/>
          <p:cNvSpPr/>
          <p:nvPr/>
        </p:nvSpPr>
        <p:spPr>
          <a:xfrm>
            <a:off x="2734393" y="2216706"/>
            <a:ext cx="2587013" cy="286248"/>
          </a:xfrm>
          <a:prstGeom prst="rect">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网络登录服务手机客户机信息</a:t>
            </a:r>
            <a:endParaRPr lang="zh-CN" altLang="en-US" sz="1400" dirty="0">
              <a:latin typeface="微软雅黑" panose="020B0503020204020204" pitchFamily="34" charset="-122"/>
              <a:ea typeface="微软雅黑" panose="020B0503020204020204" pitchFamily="34" charset="-122"/>
            </a:endParaRPr>
          </a:p>
        </p:txBody>
      </p:sp>
      <p:sp>
        <p:nvSpPr>
          <p:cNvPr id="58" name="椭圆 57"/>
          <p:cNvSpPr/>
          <p:nvPr/>
        </p:nvSpPr>
        <p:spPr>
          <a:xfrm>
            <a:off x="2512280" y="2188877"/>
            <a:ext cx="325480" cy="34190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59" name="右箭头 58"/>
          <p:cNvSpPr/>
          <p:nvPr/>
        </p:nvSpPr>
        <p:spPr>
          <a:xfrm>
            <a:off x="4447416" y="2707320"/>
            <a:ext cx="2924918" cy="509991"/>
          </a:xfrm>
          <a:prstGeom prst="rightArrow">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发送包含客户机信息的</a:t>
            </a:r>
            <a:r>
              <a:rPr lang="en-US" altLang="zh-CN" sz="1400" dirty="0">
                <a:latin typeface="微软雅黑" panose="020B0503020204020204" pitchFamily="34" charset="-122"/>
                <a:ea typeface="微软雅黑" panose="020B0503020204020204" pitchFamily="34" charset="-122"/>
              </a:rPr>
              <a:t>DNS</a:t>
            </a:r>
            <a:r>
              <a:rPr lang="zh-CN" altLang="en-US" sz="1400" dirty="0">
                <a:latin typeface="微软雅黑" panose="020B0503020204020204" pitchFamily="34" charset="-122"/>
                <a:ea typeface="微软雅黑" panose="020B0503020204020204" pitchFamily="34" charset="-122"/>
              </a:rPr>
              <a:t>查询</a:t>
            </a:r>
          </a:p>
        </p:txBody>
      </p:sp>
      <p:sp>
        <p:nvSpPr>
          <p:cNvPr id="60" name="椭圆 59"/>
          <p:cNvSpPr/>
          <p:nvPr/>
        </p:nvSpPr>
        <p:spPr>
          <a:xfrm>
            <a:off x="4222825" y="2791902"/>
            <a:ext cx="325480" cy="34190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61" name="右箭头 60"/>
          <p:cNvSpPr/>
          <p:nvPr/>
        </p:nvSpPr>
        <p:spPr>
          <a:xfrm>
            <a:off x="4447416" y="3154383"/>
            <a:ext cx="3078240" cy="509991"/>
          </a:xfrm>
          <a:prstGeom prst="rightArrow">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smtClean="0">
                <a:latin typeface="微软雅黑" panose="020B0503020204020204" pitchFamily="34" charset="-122"/>
                <a:ea typeface="微软雅黑" panose="020B0503020204020204" pitchFamily="34" charset="-122"/>
              </a:rPr>
              <a:t>DNS</a:t>
            </a:r>
            <a:r>
              <a:rPr lang="zh-CN" altLang="en-US" sz="1400" dirty="0" smtClean="0">
                <a:latin typeface="微软雅黑" panose="020B0503020204020204" pitchFamily="34" charset="-122"/>
                <a:ea typeface="微软雅黑" panose="020B0503020204020204" pitchFamily="34" charset="-122"/>
              </a:rPr>
              <a:t>查询匹配的</a:t>
            </a:r>
            <a:r>
              <a:rPr lang="en-US" altLang="zh-CN" sz="1400" dirty="0" smtClean="0">
                <a:latin typeface="微软雅黑" panose="020B0503020204020204" pitchFamily="34" charset="-122"/>
                <a:ea typeface="微软雅黑" panose="020B0503020204020204" pitchFamily="34" charset="-122"/>
              </a:rPr>
              <a:t>SRV</a:t>
            </a:r>
            <a:r>
              <a:rPr lang="zh-CN" altLang="en-US" sz="1400" dirty="0" smtClean="0">
                <a:latin typeface="微软雅黑" panose="020B0503020204020204" pitchFamily="34" charset="-122"/>
                <a:ea typeface="微软雅黑" panose="020B0503020204020204" pitchFamily="34" charset="-122"/>
              </a:rPr>
              <a:t>记录</a:t>
            </a:r>
            <a:endParaRPr lang="zh-CN" altLang="en-US" sz="1400" dirty="0">
              <a:latin typeface="微软雅黑" panose="020B0503020204020204" pitchFamily="34" charset="-122"/>
              <a:ea typeface="微软雅黑" panose="020B0503020204020204" pitchFamily="34" charset="-122"/>
            </a:endParaRPr>
          </a:p>
        </p:txBody>
      </p:sp>
      <p:sp>
        <p:nvSpPr>
          <p:cNvPr id="62" name="椭圆 61"/>
          <p:cNvSpPr/>
          <p:nvPr/>
        </p:nvSpPr>
        <p:spPr>
          <a:xfrm>
            <a:off x="4222825" y="3238965"/>
            <a:ext cx="325480" cy="34190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63" name="右箭头 62"/>
          <p:cNvSpPr/>
          <p:nvPr/>
        </p:nvSpPr>
        <p:spPr>
          <a:xfrm>
            <a:off x="4403812" y="4077072"/>
            <a:ext cx="2924918" cy="509991"/>
          </a:xfrm>
          <a:prstGeom prst="rightArrow">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客户</a:t>
            </a:r>
            <a:r>
              <a:rPr lang="zh-CN" altLang="en-US" sz="1400" dirty="0" smtClean="0">
                <a:latin typeface="微软雅黑" panose="020B0503020204020204" pitchFamily="34" charset="-122"/>
                <a:ea typeface="微软雅黑" panose="020B0503020204020204" pitchFamily="34" charset="-122"/>
              </a:rPr>
              <a:t>机联系域控制器</a:t>
            </a:r>
            <a:endParaRPr lang="zh-CN" altLang="en-US" sz="1400" dirty="0">
              <a:latin typeface="微软雅黑" panose="020B0503020204020204" pitchFamily="34" charset="-122"/>
              <a:ea typeface="微软雅黑" panose="020B0503020204020204" pitchFamily="34" charset="-122"/>
            </a:endParaRPr>
          </a:p>
        </p:txBody>
      </p:sp>
      <p:sp>
        <p:nvSpPr>
          <p:cNvPr id="64" name="椭圆 63"/>
          <p:cNvSpPr/>
          <p:nvPr/>
        </p:nvSpPr>
        <p:spPr>
          <a:xfrm>
            <a:off x="4179221" y="4161654"/>
            <a:ext cx="325480" cy="34190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
        <p:nvSpPr>
          <p:cNvPr id="65" name="右箭头 64"/>
          <p:cNvSpPr/>
          <p:nvPr/>
        </p:nvSpPr>
        <p:spPr>
          <a:xfrm flipH="1">
            <a:off x="4259526" y="3641818"/>
            <a:ext cx="3069204" cy="484481"/>
          </a:xfrm>
          <a:prstGeom prst="rightArrow">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返回</a:t>
            </a:r>
            <a:r>
              <a:rPr lang="en-US" altLang="zh-CN" sz="1400" dirty="0" smtClean="0">
                <a:latin typeface="微软雅黑" panose="020B0503020204020204" pitchFamily="34" charset="-122"/>
                <a:ea typeface="微软雅黑" panose="020B0503020204020204" pitchFamily="34" charset="-122"/>
              </a:rPr>
              <a:t>IP</a:t>
            </a:r>
            <a:r>
              <a:rPr lang="zh-CN" altLang="en-US" sz="1400" dirty="0" smtClean="0">
                <a:latin typeface="微软雅黑" panose="020B0503020204020204" pitchFamily="34" charset="-122"/>
                <a:ea typeface="微软雅黑" panose="020B0503020204020204" pitchFamily="34" charset="-122"/>
              </a:rPr>
              <a:t>地址列表</a:t>
            </a:r>
            <a:endParaRPr lang="zh-CN" altLang="en-US" sz="1400" dirty="0">
              <a:latin typeface="微软雅黑" panose="020B0503020204020204" pitchFamily="34" charset="-122"/>
              <a:ea typeface="微软雅黑" panose="020B0503020204020204" pitchFamily="34" charset="-122"/>
            </a:endParaRPr>
          </a:p>
        </p:txBody>
      </p:sp>
      <p:sp>
        <p:nvSpPr>
          <p:cNvPr id="66" name="椭圆 65"/>
          <p:cNvSpPr/>
          <p:nvPr/>
        </p:nvSpPr>
        <p:spPr>
          <a:xfrm flipH="1">
            <a:off x="7157962" y="3718048"/>
            <a:ext cx="341536" cy="34190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67" name="右箭头 66"/>
          <p:cNvSpPr/>
          <p:nvPr/>
        </p:nvSpPr>
        <p:spPr>
          <a:xfrm flipH="1">
            <a:off x="4403812" y="4493901"/>
            <a:ext cx="3069204" cy="486087"/>
          </a:xfrm>
          <a:prstGeom prst="rightArrow">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域控制器作出反映</a:t>
            </a:r>
            <a:endParaRPr lang="zh-CN" altLang="en-US" sz="1400" dirty="0">
              <a:latin typeface="微软雅黑" panose="020B0503020204020204" pitchFamily="34" charset="-122"/>
              <a:ea typeface="微软雅黑" panose="020B0503020204020204" pitchFamily="34" charset="-122"/>
            </a:endParaRPr>
          </a:p>
        </p:txBody>
      </p:sp>
      <p:sp>
        <p:nvSpPr>
          <p:cNvPr id="68" name="椭圆 67"/>
          <p:cNvSpPr/>
          <p:nvPr/>
        </p:nvSpPr>
        <p:spPr>
          <a:xfrm flipH="1">
            <a:off x="7302248" y="4570131"/>
            <a:ext cx="341536" cy="34190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微软雅黑" panose="020B0503020204020204" pitchFamily="34" charset="-122"/>
                <a:ea typeface="微软雅黑" panose="020B0503020204020204" pitchFamily="34" charset="-122"/>
              </a:rPr>
              <a:t>7</a:t>
            </a:r>
            <a:endParaRPr lang="zh-CN" altLang="en-US" dirty="0">
              <a:latin typeface="微软雅黑" panose="020B0503020204020204" pitchFamily="34" charset="-122"/>
              <a:ea typeface="微软雅黑" panose="020B0503020204020204" pitchFamily="34" charset="-122"/>
            </a:endParaRPr>
          </a:p>
        </p:txBody>
      </p:sp>
      <p:sp>
        <p:nvSpPr>
          <p:cNvPr id="69" name="圆角右箭头 68"/>
          <p:cNvSpPr/>
          <p:nvPr/>
        </p:nvSpPr>
        <p:spPr>
          <a:xfrm flipV="1">
            <a:off x="3525988" y="4651000"/>
            <a:ext cx="1923474" cy="963909"/>
          </a:xfrm>
          <a:prstGeom prst="bentArrow">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tx1"/>
              </a:solidFill>
            </a:endParaRPr>
          </a:p>
        </p:txBody>
      </p:sp>
      <p:sp>
        <p:nvSpPr>
          <p:cNvPr id="70" name="椭圆 69"/>
          <p:cNvSpPr/>
          <p:nvPr/>
        </p:nvSpPr>
        <p:spPr>
          <a:xfrm flipH="1">
            <a:off x="3477311" y="4394007"/>
            <a:ext cx="341536" cy="34190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8</a:t>
            </a:r>
            <a:endParaRPr lang="zh-CN" altLang="en-US" dirty="0">
              <a:latin typeface="微软雅黑" panose="020B0503020204020204" pitchFamily="34" charset="-122"/>
              <a:ea typeface="微软雅黑" panose="020B0503020204020204" pitchFamily="34" charset="-122"/>
            </a:endParaRPr>
          </a:p>
        </p:txBody>
      </p:sp>
      <p:grpSp>
        <p:nvGrpSpPr>
          <p:cNvPr id="71" name="组合 19617"/>
          <p:cNvGrpSpPr/>
          <p:nvPr/>
        </p:nvGrpSpPr>
        <p:grpSpPr>
          <a:xfrm>
            <a:off x="2780033" y="2943110"/>
            <a:ext cx="1205021" cy="1064715"/>
            <a:chOff x="5173663" y="2378076"/>
            <a:chExt cx="506412" cy="474662"/>
          </a:xfrm>
          <a:solidFill>
            <a:srgbClr val="3C3C3B"/>
          </a:solidFill>
        </p:grpSpPr>
        <p:sp>
          <p:nvSpPr>
            <p:cNvPr id="72" name="Freeform 127"/>
            <p:cNvSpPr>
              <a:spLocks noEditPoints="1"/>
            </p:cNvSpPr>
            <p:nvPr/>
          </p:nvSpPr>
          <p:spPr bwMode="auto">
            <a:xfrm>
              <a:off x="5384800" y="2378076"/>
              <a:ext cx="212725" cy="212725"/>
            </a:xfrm>
            <a:custGeom>
              <a:avLst/>
              <a:gdLst>
                <a:gd name="T0" fmla="*/ 125 w 249"/>
                <a:gd name="T1" fmla="*/ 24 h 249"/>
                <a:gd name="T2" fmla="*/ 125 w 249"/>
                <a:gd name="T3" fmla="*/ 24 h 249"/>
                <a:gd name="T4" fmla="*/ 25 w 249"/>
                <a:gd name="T5" fmla="*/ 124 h 249"/>
                <a:gd name="T6" fmla="*/ 125 w 249"/>
                <a:gd name="T7" fmla="*/ 224 h 249"/>
                <a:gd name="T8" fmla="*/ 225 w 249"/>
                <a:gd name="T9" fmla="*/ 124 h 249"/>
                <a:gd name="T10" fmla="*/ 125 w 249"/>
                <a:gd name="T11" fmla="*/ 24 h 249"/>
                <a:gd name="T12" fmla="*/ 125 w 249"/>
                <a:gd name="T13" fmla="*/ 249 h 249"/>
                <a:gd name="T14" fmla="*/ 125 w 249"/>
                <a:gd name="T15" fmla="*/ 249 h 249"/>
                <a:gd name="T16" fmla="*/ 0 w 249"/>
                <a:gd name="T17" fmla="*/ 124 h 249"/>
                <a:gd name="T18" fmla="*/ 125 w 249"/>
                <a:gd name="T19" fmla="*/ 0 h 249"/>
                <a:gd name="T20" fmla="*/ 249 w 249"/>
                <a:gd name="T21" fmla="*/ 124 h 249"/>
                <a:gd name="T22" fmla="*/ 125 w 249"/>
                <a:gd name="T2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9">
                  <a:moveTo>
                    <a:pt x="125" y="24"/>
                  </a:moveTo>
                  <a:lnTo>
                    <a:pt x="125" y="24"/>
                  </a:lnTo>
                  <a:cubicBezTo>
                    <a:pt x="70" y="24"/>
                    <a:pt x="25" y="69"/>
                    <a:pt x="25" y="124"/>
                  </a:cubicBezTo>
                  <a:cubicBezTo>
                    <a:pt x="25" y="179"/>
                    <a:pt x="70" y="224"/>
                    <a:pt x="125" y="224"/>
                  </a:cubicBezTo>
                  <a:cubicBezTo>
                    <a:pt x="180" y="224"/>
                    <a:pt x="225" y="179"/>
                    <a:pt x="225" y="124"/>
                  </a:cubicBezTo>
                  <a:cubicBezTo>
                    <a:pt x="225" y="69"/>
                    <a:pt x="180" y="24"/>
                    <a:pt x="125" y="24"/>
                  </a:cubicBezTo>
                  <a:close/>
                  <a:moveTo>
                    <a:pt x="125" y="249"/>
                  </a:moveTo>
                  <a:lnTo>
                    <a:pt x="125" y="249"/>
                  </a:lnTo>
                  <a:cubicBezTo>
                    <a:pt x="56" y="249"/>
                    <a:pt x="0" y="193"/>
                    <a:pt x="0" y="124"/>
                  </a:cubicBezTo>
                  <a:cubicBezTo>
                    <a:pt x="0" y="56"/>
                    <a:pt x="56" y="0"/>
                    <a:pt x="125" y="0"/>
                  </a:cubicBezTo>
                  <a:cubicBezTo>
                    <a:pt x="194" y="0"/>
                    <a:pt x="249" y="56"/>
                    <a:pt x="249" y="124"/>
                  </a:cubicBezTo>
                  <a:cubicBezTo>
                    <a:pt x="249" y="193"/>
                    <a:pt x="194" y="249"/>
                    <a:pt x="125" y="249"/>
                  </a:cubicBezTo>
                  <a:close/>
                </a:path>
              </a:pathLst>
            </a:custGeom>
            <a:grpFill/>
            <a:ln w="0">
              <a:noFill/>
              <a:prstDash val="solid"/>
              <a:round/>
              <a:headEnd/>
              <a:tailEnd/>
            </a:ln>
          </p:spPr>
          <p:txBody>
            <a:bodyPr/>
            <a:lstStyle/>
            <a:p>
              <a:pPr defTabSz="543689">
                <a:defRPr/>
              </a:pPr>
              <a:endParaRPr lang="zh-CN" altLang="en-US" sz="3201"/>
            </a:p>
          </p:txBody>
        </p:sp>
        <p:sp>
          <p:nvSpPr>
            <p:cNvPr id="73" name="Freeform 128"/>
            <p:cNvSpPr>
              <a:spLocks noEditPoints="1"/>
            </p:cNvSpPr>
            <p:nvPr/>
          </p:nvSpPr>
          <p:spPr bwMode="auto">
            <a:xfrm>
              <a:off x="5189538" y="2625726"/>
              <a:ext cx="200025" cy="142875"/>
            </a:xfrm>
            <a:custGeom>
              <a:avLst/>
              <a:gdLst>
                <a:gd name="T0" fmla="*/ 19 w 235"/>
                <a:gd name="T1" fmla="*/ 147 h 167"/>
                <a:gd name="T2" fmla="*/ 19 w 235"/>
                <a:gd name="T3" fmla="*/ 147 h 167"/>
                <a:gd name="T4" fmla="*/ 215 w 235"/>
                <a:gd name="T5" fmla="*/ 147 h 167"/>
                <a:gd name="T6" fmla="*/ 215 w 235"/>
                <a:gd name="T7" fmla="*/ 19 h 167"/>
                <a:gd name="T8" fmla="*/ 19 w 235"/>
                <a:gd name="T9" fmla="*/ 19 h 167"/>
                <a:gd name="T10" fmla="*/ 19 w 235"/>
                <a:gd name="T11" fmla="*/ 147 h 167"/>
                <a:gd name="T12" fmla="*/ 225 w 235"/>
                <a:gd name="T13" fmla="*/ 167 h 167"/>
                <a:gd name="T14" fmla="*/ 225 w 235"/>
                <a:gd name="T15" fmla="*/ 167 h 167"/>
                <a:gd name="T16" fmla="*/ 9 w 235"/>
                <a:gd name="T17" fmla="*/ 167 h 167"/>
                <a:gd name="T18" fmla="*/ 0 w 235"/>
                <a:gd name="T19" fmla="*/ 157 h 167"/>
                <a:gd name="T20" fmla="*/ 0 w 235"/>
                <a:gd name="T21" fmla="*/ 10 h 167"/>
                <a:gd name="T22" fmla="*/ 9 w 235"/>
                <a:gd name="T23" fmla="*/ 0 h 167"/>
                <a:gd name="T24" fmla="*/ 225 w 235"/>
                <a:gd name="T25" fmla="*/ 0 h 167"/>
                <a:gd name="T26" fmla="*/ 235 w 235"/>
                <a:gd name="T27" fmla="*/ 10 h 167"/>
                <a:gd name="T28" fmla="*/ 235 w 235"/>
                <a:gd name="T29" fmla="*/ 157 h 167"/>
                <a:gd name="T30" fmla="*/ 225 w 235"/>
                <a:gd name="T3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5" h="167">
                  <a:moveTo>
                    <a:pt x="19" y="147"/>
                  </a:moveTo>
                  <a:lnTo>
                    <a:pt x="19" y="147"/>
                  </a:lnTo>
                  <a:lnTo>
                    <a:pt x="215" y="147"/>
                  </a:lnTo>
                  <a:lnTo>
                    <a:pt x="215" y="19"/>
                  </a:lnTo>
                  <a:lnTo>
                    <a:pt x="19" y="19"/>
                  </a:lnTo>
                  <a:lnTo>
                    <a:pt x="19" y="147"/>
                  </a:lnTo>
                  <a:close/>
                  <a:moveTo>
                    <a:pt x="225" y="167"/>
                  </a:moveTo>
                  <a:lnTo>
                    <a:pt x="225" y="167"/>
                  </a:lnTo>
                  <a:lnTo>
                    <a:pt x="9" y="167"/>
                  </a:lnTo>
                  <a:cubicBezTo>
                    <a:pt x="4" y="167"/>
                    <a:pt x="0" y="163"/>
                    <a:pt x="0" y="157"/>
                  </a:cubicBezTo>
                  <a:lnTo>
                    <a:pt x="0" y="10"/>
                  </a:lnTo>
                  <a:cubicBezTo>
                    <a:pt x="0" y="4"/>
                    <a:pt x="4" y="0"/>
                    <a:pt x="9" y="0"/>
                  </a:cubicBezTo>
                  <a:lnTo>
                    <a:pt x="225" y="0"/>
                  </a:lnTo>
                  <a:cubicBezTo>
                    <a:pt x="230" y="0"/>
                    <a:pt x="235" y="4"/>
                    <a:pt x="235" y="10"/>
                  </a:cubicBezTo>
                  <a:lnTo>
                    <a:pt x="235" y="157"/>
                  </a:lnTo>
                  <a:cubicBezTo>
                    <a:pt x="235" y="163"/>
                    <a:pt x="230" y="167"/>
                    <a:pt x="225" y="167"/>
                  </a:cubicBezTo>
                  <a:close/>
                </a:path>
              </a:pathLst>
            </a:custGeom>
            <a:grpFill/>
            <a:ln w="0">
              <a:noFill/>
              <a:prstDash val="solid"/>
              <a:round/>
              <a:headEnd/>
              <a:tailEnd/>
            </a:ln>
          </p:spPr>
          <p:txBody>
            <a:bodyPr/>
            <a:lstStyle/>
            <a:p>
              <a:pPr defTabSz="543689">
                <a:defRPr/>
              </a:pPr>
              <a:endParaRPr lang="zh-CN" altLang="en-US" sz="3201"/>
            </a:p>
          </p:txBody>
        </p:sp>
        <p:sp>
          <p:nvSpPr>
            <p:cNvPr id="74" name="Freeform 129"/>
            <p:cNvSpPr>
              <a:spLocks/>
            </p:cNvSpPr>
            <p:nvPr/>
          </p:nvSpPr>
          <p:spPr bwMode="auto">
            <a:xfrm>
              <a:off x="5173663" y="2778126"/>
              <a:ext cx="231775" cy="28575"/>
            </a:xfrm>
            <a:custGeom>
              <a:avLst/>
              <a:gdLst>
                <a:gd name="T0" fmla="*/ 244 w 272"/>
                <a:gd name="T1" fmla="*/ 0 h 34"/>
                <a:gd name="T2" fmla="*/ 244 w 272"/>
                <a:gd name="T3" fmla="*/ 0 h 34"/>
                <a:gd name="T4" fmla="*/ 19 w 272"/>
                <a:gd name="T5" fmla="*/ 0 h 34"/>
                <a:gd name="T6" fmla="*/ 0 w 272"/>
                <a:gd name="T7" fmla="*/ 18 h 34"/>
                <a:gd name="T8" fmla="*/ 0 w 272"/>
                <a:gd name="T9" fmla="*/ 34 h 34"/>
                <a:gd name="T10" fmla="*/ 272 w 272"/>
                <a:gd name="T11" fmla="*/ 34 h 34"/>
                <a:gd name="T12" fmla="*/ 272 w 272"/>
                <a:gd name="T13" fmla="*/ 18 h 34"/>
                <a:gd name="T14" fmla="*/ 244 w 272"/>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34">
                  <a:moveTo>
                    <a:pt x="244" y="0"/>
                  </a:moveTo>
                  <a:lnTo>
                    <a:pt x="244" y="0"/>
                  </a:lnTo>
                  <a:lnTo>
                    <a:pt x="19" y="0"/>
                  </a:lnTo>
                  <a:lnTo>
                    <a:pt x="0" y="18"/>
                  </a:lnTo>
                  <a:lnTo>
                    <a:pt x="0" y="34"/>
                  </a:lnTo>
                  <a:lnTo>
                    <a:pt x="272" y="34"/>
                  </a:lnTo>
                  <a:lnTo>
                    <a:pt x="272" y="18"/>
                  </a:lnTo>
                  <a:lnTo>
                    <a:pt x="244" y="0"/>
                  </a:lnTo>
                  <a:close/>
                </a:path>
              </a:pathLst>
            </a:custGeom>
            <a:grpFill/>
            <a:ln w="0">
              <a:noFill/>
              <a:prstDash val="solid"/>
              <a:round/>
              <a:headEnd/>
              <a:tailEnd/>
            </a:ln>
          </p:spPr>
          <p:txBody>
            <a:bodyPr/>
            <a:lstStyle/>
            <a:p>
              <a:pPr defTabSz="543689">
                <a:defRPr/>
              </a:pPr>
              <a:endParaRPr lang="zh-CN" altLang="en-US" sz="3201"/>
            </a:p>
          </p:txBody>
        </p:sp>
        <p:sp>
          <p:nvSpPr>
            <p:cNvPr id="75" name="Freeform 130"/>
            <p:cNvSpPr>
              <a:spLocks/>
            </p:cNvSpPr>
            <p:nvPr/>
          </p:nvSpPr>
          <p:spPr bwMode="auto">
            <a:xfrm>
              <a:off x="5305425" y="2800351"/>
              <a:ext cx="206375" cy="41275"/>
            </a:xfrm>
            <a:custGeom>
              <a:avLst/>
              <a:gdLst>
                <a:gd name="T0" fmla="*/ 241 w 241"/>
                <a:gd name="T1" fmla="*/ 48 h 48"/>
                <a:gd name="T2" fmla="*/ 241 w 241"/>
                <a:gd name="T3" fmla="*/ 48 h 48"/>
                <a:gd name="T4" fmla="*/ 12 w 241"/>
                <a:gd name="T5" fmla="*/ 48 h 48"/>
                <a:gd name="T6" fmla="*/ 0 w 241"/>
                <a:gd name="T7" fmla="*/ 36 h 48"/>
                <a:gd name="T8" fmla="*/ 0 w 241"/>
                <a:gd name="T9" fmla="*/ 0 h 48"/>
                <a:gd name="T10" fmla="*/ 25 w 241"/>
                <a:gd name="T11" fmla="*/ 0 h 48"/>
                <a:gd name="T12" fmla="*/ 25 w 241"/>
                <a:gd name="T13" fmla="*/ 24 h 48"/>
                <a:gd name="T14" fmla="*/ 241 w 241"/>
                <a:gd name="T15" fmla="*/ 24 h 48"/>
                <a:gd name="T16" fmla="*/ 241 w 241"/>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48">
                  <a:moveTo>
                    <a:pt x="241" y="48"/>
                  </a:moveTo>
                  <a:lnTo>
                    <a:pt x="241" y="48"/>
                  </a:lnTo>
                  <a:lnTo>
                    <a:pt x="12" y="48"/>
                  </a:lnTo>
                  <a:cubicBezTo>
                    <a:pt x="6" y="48"/>
                    <a:pt x="0" y="43"/>
                    <a:pt x="0" y="36"/>
                  </a:cubicBezTo>
                  <a:lnTo>
                    <a:pt x="0" y="0"/>
                  </a:lnTo>
                  <a:lnTo>
                    <a:pt x="25" y="0"/>
                  </a:lnTo>
                  <a:lnTo>
                    <a:pt x="25" y="24"/>
                  </a:lnTo>
                  <a:lnTo>
                    <a:pt x="241" y="24"/>
                  </a:lnTo>
                  <a:lnTo>
                    <a:pt x="241" y="48"/>
                  </a:lnTo>
                  <a:close/>
                </a:path>
              </a:pathLst>
            </a:custGeom>
            <a:grpFill/>
            <a:ln w="0">
              <a:noFill/>
              <a:prstDash val="solid"/>
              <a:round/>
              <a:headEnd/>
              <a:tailEnd/>
            </a:ln>
          </p:spPr>
          <p:txBody>
            <a:bodyPr/>
            <a:lstStyle/>
            <a:p>
              <a:pPr defTabSz="543689">
                <a:defRPr/>
              </a:pPr>
              <a:endParaRPr lang="zh-CN" altLang="en-US" sz="3201"/>
            </a:p>
          </p:txBody>
        </p:sp>
        <p:sp>
          <p:nvSpPr>
            <p:cNvPr id="76" name="Freeform 131"/>
            <p:cNvSpPr>
              <a:spLocks/>
            </p:cNvSpPr>
            <p:nvPr/>
          </p:nvSpPr>
          <p:spPr bwMode="auto">
            <a:xfrm>
              <a:off x="5324475" y="2584451"/>
              <a:ext cx="355600" cy="257175"/>
            </a:xfrm>
            <a:custGeom>
              <a:avLst/>
              <a:gdLst>
                <a:gd name="T0" fmla="*/ 406 w 418"/>
                <a:gd name="T1" fmla="*/ 300 h 300"/>
                <a:gd name="T2" fmla="*/ 406 w 418"/>
                <a:gd name="T3" fmla="*/ 300 h 300"/>
                <a:gd name="T4" fmla="*/ 328 w 418"/>
                <a:gd name="T5" fmla="*/ 300 h 300"/>
                <a:gd name="T6" fmla="*/ 328 w 418"/>
                <a:gd name="T7" fmla="*/ 276 h 300"/>
                <a:gd name="T8" fmla="*/ 394 w 418"/>
                <a:gd name="T9" fmla="*/ 276 h 300"/>
                <a:gd name="T10" fmla="*/ 394 w 418"/>
                <a:gd name="T11" fmla="*/ 73 h 300"/>
                <a:gd name="T12" fmla="*/ 317 w 418"/>
                <a:gd name="T13" fmla="*/ 29 h 300"/>
                <a:gd name="T14" fmla="*/ 266 w 418"/>
                <a:gd name="T15" fmla="*/ 84 h 300"/>
                <a:gd name="T16" fmla="*/ 249 w 418"/>
                <a:gd name="T17" fmla="*/ 86 h 300"/>
                <a:gd name="T18" fmla="*/ 216 w 418"/>
                <a:gd name="T19" fmla="*/ 61 h 300"/>
                <a:gd name="T20" fmla="*/ 173 w 418"/>
                <a:gd name="T21" fmla="*/ 61 h 300"/>
                <a:gd name="T22" fmla="*/ 141 w 418"/>
                <a:gd name="T23" fmla="*/ 86 h 300"/>
                <a:gd name="T24" fmla="*/ 124 w 418"/>
                <a:gd name="T25" fmla="*/ 85 h 300"/>
                <a:gd name="T26" fmla="*/ 73 w 418"/>
                <a:gd name="T27" fmla="*/ 29 h 300"/>
                <a:gd name="T28" fmla="*/ 14 w 418"/>
                <a:gd name="T29" fmla="*/ 68 h 300"/>
                <a:gd name="T30" fmla="*/ 0 w 418"/>
                <a:gd name="T31" fmla="*/ 47 h 300"/>
                <a:gd name="T32" fmla="*/ 69 w 418"/>
                <a:gd name="T33" fmla="*/ 3 h 300"/>
                <a:gd name="T34" fmla="*/ 85 w 418"/>
                <a:gd name="T35" fmla="*/ 5 h 300"/>
                <a:gd name="T36" fmla="*/ 134 w 418"/>
                <a:gd name="T37" fmla="*/ 60 h 300"/>
                <a:gd name="T38" fmla="*/ 161 w 418"/>
                <a:gd name="T39" fmla="*/ 39 h 300"/>
                <a:gd name="T40" fmla="*/ 168 w 418"/>
                <a:gd name="T41" fmla="*/ 36 h 300"/>
                <a:gd name="T42" fmla="*/ 220 w 418"/>
                <a:gd name="T43" fmla="*/ 36 h 300"/>
                <a:gd name="T44" fmla="*/ 227 w 418"/>
                <a:gd name="T45" fmla="*/ 39 h 300"/>
                <a:gd name="T46" fmla="*/ 255 w 418"/>
                <a:gd name="T47" fmla="*/ 59 h 300"/>
                <a:gd name="T48" fmla="*/ 306 w 418"/>
                <a:gd name="T49" fmla="*/ 5 h 300"/>
                <a:gd name="T50" fmla="*/ 321 w 418"/>
                <a:gd name="T51" fmla="*/ 3 h 300"/>
                <a:gd name="T52" fmla="*/ 413 w 418"/>
                <a:gd name="T53" fmla="*/ 57 h 300"/>
                <a:gd name="T54" fmla="*/ 418 w 418"/>
                <a:gd name="T55" fmla="*/ 67 h 300"/>
                <a:gd name="T56" fmla="*/ 418 w 418"/>
                <a:gd name="T57" fmla="*/ 288 h 300"/>
                <a:gd name="T58" fmla="*/ 406 w 418"/>
                <a:gd name="T59"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8" h="300">
                  <a:moveTo>
                    <a:pt x="406" y="300"/>
                  </a:moveTo>
                  <a:lnTo>
                    <a:pt x="406" y="300"/>
                  </a:lnTo>
                  <a:lnTo>
                    <a:pt x="328" y="300"/>
                  </a:lnTo>
                  <a:lnTo>
                    <a:pt x="328" y="276"/>
                  </a:lnTo>
                  <a:lnTo>
                    <a:pt x="394" y="276"/>
                  </a:lnTo>
                  <a:lnTo>
                    <a:pt x="394" y="73"/>
                  </a:lnTo>
                  <a:cubicBezTo>
                    <a:pt x="375" y="61"/>
                    <a:pt x="335" y="38"/>
                    <a:pt x="317" y="29"/>
                  </a:cubicBezTo>
                  <a:lnTo>
                    <a:pt x="266" y="84"/>
                  </a:lnTo>
                  <a:cubicBezTo>
                    <a:pt x="262" y="89"/>
                    <a:pt x="255" y="89"/>
                    <a:pt x="249" y="86"/>
                  </a:cubicBezTo>
                  <a:lnTo>
                    <a:pt x="216" y="61"/>
                  </a:lnTo>
                  <a:lnTo>
                    <a:pt x="173" y="61"/>
                  </a:lnTo>
                  <a:lnTo>
                    <a:pt x="141" y="86"/>
                  </a:lnTo>
                  <a:cubicBezTo>
                    <a:pt x="136" y="90"/>
                    <a:pt x="128" y="90"/>
                    <a:pt x="124" y="85"/>
                  </a:cubicBezTo>
                  <a:lnTo>
                    <a:pt x="73" y="29"/>
                  </a:lnTo>
                  <a:lnTo>
                    <a:pt x="14" y="68"/>
                  </a:lnTo>
                  <a:lnTo>
                    <a:pt x="0" y="47"/>
                  </a:lnTo>
                  <a:lnTo>
                    <a:pt x="69" y="3"/>
                  </a:lnTo>
                  <a:cubicBezTo>
                    <a:pt x="74" y="0"/>
                    <a:pt x="80" y="1"/>
                    <a:pt x="85" y="5"/>
                  </a:cubicBezTo>
                  <a:lnTo>
                    <a:pt x="134" y="60"/>
                  </a:lnTo>
                  <a:lnTo>
                    <a:pt x="161" y="39"/>
                  </a:lnTo>
                  <a:cubicBezTo>
                    <a:pt x="163" y="37"/>
                    <a:pt x="166" y="36"/>
                    <a:pt x="168" y="36"/>
                  </a:cubicBezTo>
                  <a:lnTo>
                    <a:pt x="220" y="36"/>
                  </a:lnTo>
                  <a:cubicBezTo>
                    <a:pt x="223" y="36"/>
                    <a:pt x="225" y="37"/>
                    <a:pt x="227" y="39"/>
                  </a:cubicBezTo>
                  <a:lnTo>
                    <a:pt x="255" y="59"/>
                  </a:lnTo>
                  <a:lnTo>
                    <a:pt x="306" y="5"/>
                  </a:lnTo>
                  <a:cubicBezTo>
                    <a:pt x="309" y="1"/>
                    <a:pt x="316" y="0"/>
                    <a:pt x="321" y="3"/>
                  </a:cubicBezTo>
                  <a:cubicBezTo>
                    <a:pt x="323" y="4"/>
                    <a:pt x="393" y="42"/>
                    <a:pt x="413" y="57"/>
                  </a:cubicBezTo>
                  <a:cubicBezTo>
                    <a:pt x="417" y="59"/>
                    <a:pt x="418" y="63"/>
                    <a:pt x="418" y="67"/>
                  </a:cubicBezTo>
                  <a:lnTo>
                    <a:pt x="418" y="288"/>
                  </a:lnTo>
                  <a:cubicBezTo>
                    <a:pt x="418" y="295"/>
                    <a:pt x="413" y="300"/>
                    <a:pt x="406" y="300"/>
                  </a:cubicBezTo>
                  <a:close/>
                </a:path>
              </a:pathLst>
            </a:custGeom>
            <a:grpFill/>
            <a:ln w="0">
              <a:noFill/>
              <a:prstDash val="solid"/>
              <a:round/>
              <a:headEnd/>
              <a:tailEnd/>
            </a:ln>
          </p:spPr>
          <p:txBody>
            <a:bodyPr/>
            <a:lstStyle/>
            <a:p>
              <a:pPr defTabSz="543689">
                <a:defRPr/>
              </a:pPr>
              <a:endParaRPr lang="zh-CN" altLang="en-US" sz="3201"/>
            </a:p>
          </p:txBody>
        </p:sp>
        <p:sp>
          <p:nvSpPr>
            <p:cNvPr id="77" name="Freeform 132"/>
            <p:cNvSpPr>
              <a:spLocks/>
            </p:cNvSpPr>
            <p:nvPr/>
          </p:nvSpPr>
          <p:spPr bwMode="auto">
            <a:xfrm>
              <a:off x="5500688" y="2808288"/>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78" name="Freeform 133"/>
            <p:cNvSpPr>
              <a:spLocks/>
            </p:cNvSpPr>
            <p:nvPr/>
          </p:nvSpPr>
          <p:spPr bwMode="auto">
            <a:xfrm>
              <a:off x="5567363" y="2808288"/>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79" name="Freeform 134"/>
            <p:cNvSpPr>
              <a:spLocks/>
            </p:cNvSpPr>
            <p:nvPr/>
          </p:nvSpPr>
          <p:spPr bwMode="auto">
            <a:xfrm>
              <a:off x="5459413" y="2625726"/>
              <a:ext cx="63500" cy="152400"/>
            </a:xfrm>
            <a:custGeom>
              <a:avLst/>
              <a:gdLst>
                <a:gd name="T0" fmla="*/ 6 w 75"/>
                <a:gd name="T1" fmla="*/ 0 h 177"/>
                <a:gd name="T2" fmla="*/ 6 w 75"/>
                <a:gd name="T3" fmla="*/ 0 h 177"/>
                <a:gd name="T4" fmla="*/ 16 w 75"/>
                <a:gd name="T5" fmla="*/ 36 h 177"/>
                <a:gd name="T6" fmla="*/ 0 w 75"/>
                <a:gd name="T7" fmla="*/ 137 h 177"/>
                <a:gd name="T8" fmla="*/ 39 w 75"/>
                <a:gd name="T9" fmla="*/ 177 h 177"/>
                <a:gd name="T10" fmla="*/ 75 w 75"/>
                <a:gd name="T11" fmla="*/ 137 h 177"/>
                <a:gd name="T12" fmla="*/ 56 w 75"/>
                <a:gd name="T13" fmla="*/ 37 h 177"/>
                <a:gd name="T14" fmla="*/ 64 w 75"/>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77">
                  <a:moveTo>
                    <a:pt x="6" y="0"/>
                  </a:moveTo>
                  <a:lnTo>
                    <a:pt x="6" y="0"/>
                  </a:lnTo>
                  <a:lnTo>
                    <a:pt x="16" y="36"/>
                  </a:lnTo>
                  <a:lnTo>
                    <a:pt x="0" y="137"/>
                  </a:lnTo>
                  <a:lnTo>
                    <a:pt x="39" y="177"/>
                  </a:lnTo>
                  <a:lnTo>
                    <a:pt x="75" y="137"/>
                  </a:lnTo>
                  <a:lnTo>
                    <a:pt x="56" y="37"/>
                  </a:lnTo>
                  <a:lnTo>
                    <a:pt x="64" y="0"/>
                  </a:lnTo>
                </a:path>
              </a:pathLst>
            </a:custGeom>
            <a:grpFill/>
            <a:ln w="0">
              <a:noFill/>
              <a:prstDash val="solid"/>
              <a:round/>
              <a:headEnd/>
              <a:tailEnd/>
            </a:ln>
          </p:spPr>
          <p:txBody>
            <a:bodyPr/>
            <a:lstStyle/>
            <a:p>
              <a:pPr defTabSz="543689">
                <a:defRPr/>
              </a:pPr>
              <a:endParaRPr lang="zh-CN" altLang="en-US" sz="3201"/>
            </a:p>
          </p:txBody>
        </p:sp>
      </p:grpSp>
      <p:sp>
        <p:nvSpPr>
          <p:cNvPr id="80" name="文本框 79"/>
          <p:cNvSpPr txBox="1"/>
          <p:nvPr/>
        </p:nvSpPr>
        <p:spPr>
          <a:xfrm>
            <a:off x="3265024" y="4075481"/>
            <a:ext cx="1389670"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客户机</a:t>
            </a:r>
            <a:endParaRPr lang="en-US" altLang="zh-CN" sz="1200" dirty="0" smtClean="0">
              <a:latin typeface="微软雅黑" panose="020B0503020204020204" pitchFamily="34" charset="-122"/>
              <a:ea typeface="微软雅黑" panose="020B0503020204020204" pitchFamily="34" charset="-122"/>
            </a:endParaRPr>
          </a:p>
        </p:txBody>
      </p:sp>
      <p:sp>
        <p:nvSpPr>
          <p:cNvPr id="81" name="文本框 80"/>
          <p:cNvSpPr txBox="1"/>
          <p:nvPr/>
        </p:nvSpPr>
        <p:spPr>
          <a:xfrm>
            <a:off x="2952770" y="5494853"/>
            <a:ext cx="2345635" cy="276999"/>
          </a:xfrm>
          <a:prstGeom prst="rect">
            <a:avLst/>
          </a:prstGeom>
          <a:noFill/>
        </p:spPr>
        <p:txBody>
          <a:bodyPr wrap="square" rtlCol="0">
            <a:spAutoFit/>
          </a:bodyPr>
          <a:lstStyle>
            <a:defPPr>
              <a:defRPr lang="zh-CN"/>
            </a:defPPr>
            <a:lvl1pPr>
              <a:defRPr sz="1200">
                <a:latin typeface="微软雅黑" panose="020B0503020204020204" pitchFamily="34" charset="-122"/>
                <a:ea typeface="微软雅黑" panose="020B0503020204020204" pitchFamily="34" charset="-122"/>
              </a:defRPr>
            </a:lvl1pPr>
          </a:lstStyle>
          <a:p>
            <a:r>
              <a:rPr lang="zh-CN" altLang="en-US" dirty="0"/>
              <a:t>客户机给域控制器发送一个请求</a:t>
            </a:r>
          </a:p>
        </p:txBody>
      </p:sp>
    </p:spTree>
    <p:extLst>
      <p:ext uri="{BB962C8B-B14F-4D97-AF65-F5344CB8AC3E}">
        <p14:creationId xmlns:p14="http://schemas.microsoft.com/office/powerpoint/2010/main" val="4676394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DNS</a:t>
            </a:r>
            <a:r>
              <a:rPr lang="zh-CN" altLang="en-US" dirty="0" smtClean="0"/>
              <a:t>在</a:t>
            </a:r>
            <a:r>
              <a:rPr lang="en-US" altLang="zh-CN" dirty="0" err="1" smtClean="0"/>
              <a:t>FusionAccess</a:t>
            </a:r>
            <a:r>
              <a:rPr lang="zh-CN" altLang="en-US" dirty="0" smtClean="0"/>
              <a:t>中的解析</a:t>
            </a:r>
            <a:endParaRPr lang="zh-CN" altLang="en-US" dirty="0"/>
          </a:p>
        </p:txBody>
      </p:sp>
      <p:sp>
        <p:nvSpPr>
          <p:cNvPr id="3" name="文本占位符 2"/>
          <p:cNvSpPr>
            <a:spLocks noGrp="1"/>
          </p:cNvSpPr>
          <p:nvPr>
            <p:ph type="body" sz="quarter" idx="10"/>
          </p:nvPr>
        </p:nvSpPr>
        <p:spPr>
          <a:xfrm>
            <a:off x="912285" y="1233488"/>
            <a:ext cx="10560578" cy="4680000"/>
          </a:xfrm>
        </p:spPr>
        <p:txBody>
          <a:bodyPr/>
          <a:lstStyle/>
          <a:p>
            <a:r>
              <a:rPr lang="en-US" altLang="zh-CN" dirty="0" err="1"/>
              <a:t>vLB</a:t>
            </a:r>
            <a:r>
              <a:rPr lang="en-US" altLang="zh-CN" dirty="0"/>
              <a:t>/WI </a:t>
            </a:r>
            <a:r>
              <a:rPr lang="zh-CN" altLang="en-US" dirty="0"/>
              <a:t>登录域名</a:t>
            </a:r>
            <a:endParaRPr lang="en-US" altLang="zh-CN" dirty="0"/>
          </a:p>
          <a:p>
            <a:pPr lvl="1"/>
            <a:r>
              <a:rPr lang="zh-CN" altLang="en-US" sz="1800" dirty="0" smtClean="0">
                <a:latin typeface="+mn-ea"/>
              </a:rPr>
              <a:t>用户登录</a:t>
            </a:r>
            <a:r>
              <a:rPr lang="zh-CN" altLang="en-US" sz="1800" dirty="0">
                <a:latin typeface="+mn-ea"/>
              </a:rPr>
              <a:t>虚拟机的</a:t>
            </a:r>
            <a:r>
              <a:rPr lang="zh-CN" altLang="en-US" sz="1800" dirty="0" smtClean="0">
                <a:latin typeface="+mn-ea"/>
              </a:rPr>
              <a:t>地址，需</a:t>
            </a:r>
            <a:r>
              <a:rPr lang="zh-CN" altLang="en-US" sz="1800" dirty="0">
                <a:latin typeface="+mn-ea"/>
              </a:rPr>
              <a:t>在</a:t>
            </a:r>
            <a:r>
              <a:rPr lang="en-US" altLang="zh-CN" sz="1800" dirty="0">
                <a:latin typeface="+mn-ea"/>
              </a:rPr>
              <a:t>DNS</a:t>
            </a:r>
            <a:r>
              <a:rPr lang="zh-CN" altLang="en-US" sz="1800" dirty="0">
                <a:latin typeface="+mn-ea"/>
              </a:rPr>
              <a:t>配置登录所需的域名地址。</a:t>
            </a:r>
            <a:endParaRPr lang="en-US" altLang="zh-CN" sz="1800" dirty="0">
              <a:latin typeface="+mn-ea"/>
            </a:endParaRPr>
          </a:p>
          <a:p>
            <a:r>
              <a:rPr lang="en-US" altLang="zh-CN" dirty="0"/>
              <a:t>HDC</a:t>
            </a:r>
            <a:r>
              <a:rPr lang="zh-CN" altLang="en-US" dirty="0"/>
              <a:t>计算机名</a:t>
            </a:r>
            <a:endParaRPr lang="en-US" altLang="zh-CN" dirty="0"/>
          </a:p>
          <a:p>
            <a:pPr lvl="1"/>
            <a:r>
              <a:rPr lang="zh-CN" altLang="en-US" sz="1800" dirty="0">
                <a:latin typeface="+mn-ea"/>
              </a:rPr>
              <a:t>用户虚拟机在向</a:t>
            </a:r>
            <a:r>
              <a:rPr lang="en-US" altLang="zh-CN" sz="1800" dirty="0">
                <a:latin typeface="+mn-ea"/>
              </a:rPr>
              <a:t>HDC</a:t>
            </a:r>
            <a:r>
              <a:rPr lang="zh-CN" altLang="en-US" sz="1800" dirty="0">
                <a:latin typeface="+mn-ea"/>
              </a:rPr>
              <a:t>注册时，需要通过</a:t>
            </a:r>
            <a:r>
              <a:rPr lang="en-US" altLang="zh-CN" sz="1800" dirty="0">
                <a:latin typeface="+mn-ea"/>
              </a:rPr>
              <a:t>HDC</a:t>
            </a:r>
            <a:r>
              <a:rPr lang="zh-CN" altLang="en-US" sz="1800" dirty="0">
                <a:latin typeface="+mn-ea"/>
              </a:rPr>
              <a:t>的域名到</a:t>
            </a:r>
            <a:r>
              <a:rPr lang="en-US" altLang="zh-CN" sz="1800" dirty="0">
                <a:latin typeface="+mn-ea"/>
              </a:rPr>
              <a:t>DNS</a:t>
            </a:r>
            <a:r>
              <a:rPr lang="zh-CN" altLang="en-US" sz="1800" dirty="0">
                <a:latin typeface="+mn-ea"/>
              </a:rPr>
              <a:t>上查找相应的</a:t>
            </a:r>
            <a:r>
              <a:rPr lang="en-US" altLang="zh-CN" sz="1800" dirty="0">
                <a:latin typeface="+mn-ea"/>
              </a:rPr>
              <a:t>IP</a:t>
            </a:r>
            <a:r>
              <a:rPr lang="zh-CN" altLang="en-US" sz="1800" dirty="0">
                <a:latin typeface="+mn-ea"/>
              </a:rPr>
              <a:t>地址，进行认证。</a:t>
            </a:r>
          </a:p>
          <a:p>
            <a:endParaRPr lang="zh-CN" altLang="en-US" dirty="0"/>
          </a:p>
        </p:txBody>
      </p:sp>
      <p:pic>
        <p:nvPicPr>
          <p:cNvPr id="6" name="图片 5"/>
          <p:cNvPicPr>
            <a:picLocks noChangeAspect="1"/>
          </p:cNvPicPr>
          <p:nvPr/>
        </p:nvPicPr>
        <p:blipFill>
          <a:blip r:embed="rId3"/>
          <a:stretch>
            <a:fillRect/>
          </a:stretch>
        </p:blipFill>
        <p:spPr>
          <a:xfrm>
            <a:off x="2459596" y="3327943"/>
            <a:ext cx="2736304" cy="3053807"/>
          </a:xfrm>
          <a:prstGeom prst="rect">
            <a:avLst/>
          </a:prstGeom>
        </p:spPr>
      </p:pic>
      <p:pic>
        <p:nvPicPr>
          <p:cNvPr id="7" name="图片 6"/>
          <p:cNvPicPr>
            <a:picLocks noChangeAspect="1"/>
          </p:cNvPicPr>
          <p:nvPr/>
        </p:nvPicPr>
        <p:blipFill>
          <a:blip r:embed="rId4"/>
          <a:stretch>
            <a:fillRect/>
          </a:stretch>
        </p:blipFill>
        <p:spPr>
          <a:xfrm>
            <a:off x="6744072" y="3294351"/>
            <a:ext cx="2808312" cy="3098623"/>
          </a:xfrm>
          <a:prstGeom prst="rect">
            <a:avLst/>
          </a:prstGeom>
        </p:spPr>
      </p:pic>
    </p:spTree>
    <p:extLst>
      <p:ext uri="{BB962C8B-B14F-4D97-AF65-F5344CB8AC3E}">
        <p14:creationId xmlns:p14="http://schemas.microsoft.com/office/powerpoint/2010/main" val="25472761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accent3">
                    <a:lumMod val="50000"/>
                  </a:schemeClr>
                </a:solidFill>
              </a:rPr>
              <a:t>桌面云</a:t>
            </a:r>
            <a:r>
              <a:rPr lang="zh-CN" altLang="en-US" dirty="0" smtClean="0">
                <a:solidFill>
                  <a:schemeClr val="accent3">
                    <a:lumMod val="50000"/>
                  </a:schemeClr>
                </a:solidFill>
              </a:rPr>
              <a:t>管理组件</a:t>
            </a:r>
            <a:endParaRPr lang="en-US" altLang="zh-CN" dirty="0" smtClean="0">
              <a:solidFill>
                <a:schemeClr val="accent3">
                  <a:lumMod val="50000"/>
                </a:schemeClr>
              </a:solidFill>
            </a:endParaRPr>
          </a:p>
          <a:p>
            <a:r>
              <a:rPr lang="zh-CN" altLang="en-US" dirty="0" smtClean="0">
                <a:solidFill>
                  <a:schemeClr val="accent3">
                    <a:lumMod val="50000"/>
                  </a:schemeClr>
                </a:solidFill>
              </a:rPr>
              <a:t>桌面云管理组件安装</a:t>
            </a:r>
            <a:endParaRPr lang="en-US" altLang="zh-CN" dirty="0">
              <a:solidFill>
                <a:schemeClr val="accent3">
                  <a:lumMod val="50000"/>
                </a:schemeClr>
              </a:solidFill>
            </a:endParaRPr>
          </a:p>
          <a:p>
            <a:r>
              <a:rPr lang="zh-CN" altLang="en-US" b="1" dirty="0"/>
              <a:t>桌面云</a:t>
            </a:r>
            <a:r>
              <a:rPr lang="zh-CN" altLang="en-US" b="1" dirty="0" smtClean="0"/>
              <a:t>关联组件</a:t>
            </a:r>
            <a:endParaRPr lang="en-US" altLang="zh-CN" b="1" dirty="0" smtClean="0"/>
          </a:p>
          <a:p>
            <a:pPr lvl="1"/>
            <a:r>
              <a:rPr lang="en-US" altLang="zh-CN" dirty="0">
                <a:solidFill>
                  <a:schemeClr val="bg1">
                    <a:lumMod val="50000"/>
                  </a:schemeClr>
                </a:solidFill>
              </a:rPr>
              <a:t>AD</a:t>
            </a:r>
          </a:p>
          <a:p>
            <a:pPr lvl="1"/>
            <a:r>
              <a:rPr lang="en-US" altLang="zh-CN" dirty="0">
                <a:solidFill>
                  <a:schemeClr val="bg1">
                    <a:lumMod val="50000"/>
                  </a:schemeClr>
                </a:solidFill>
              </a:rPr>
              <a:t>DNS</a:t>
            </a:r>
          </a:p>
          <a:p>
            <a:pPr lvl="1">
              <a:buSzPct val="60000"/>
              <a:buFont typeface="Wingdings" panose="05000000000000000000" pitchFamily="2" charset="2"/>
              <a:buChar char="n"/>
            </a:pPr>
            <a:r>
              <a:rPr lang="en-US" altLang="zh-CN" dirty="0">
                <a:latin typeface="+mn-ea"/>
              </a:rPr>
              <a:t>DHCP</a:t>
            </a:r>
          </a:p>
          <a:p>
            <a:r>
              <a:rPr lang="zh-CN" altLang="en-US" dirty="0" smtClean="0">
                <a:solidFill>
                  <a:schemeClr val="accent3">
                    <a:lumMod val="50000"/>
                  </a:schemeClr>
                </a:solidFill>
              </a:rPr>
              <a:t>桌面云关联</a:t>
            </a:r>
            <a:r>
              <a:rPr lang="zh-CN" altLang="en-US" dirty="0">
                <a:solidFill>
                  <a:schemeClr val="accent3">
                    <a:lumMod val="50000"/>
                  </a:schemeClr>
                </a:solidFill>
              </a:rPr>
              <a:t>组件安装</a:t>
            </a:r>
            <a:endParaRPr lang="en-US" altLang="zh-CN" dirty="0">
              <a:solidFill>
                <a:schemeClr val="accent3">
                  <a:lumMod val="50000"/>
                </a:schemeClr>
              </a:solidFill>
            </a:endParaRPr>
          </a:p>
          <a:p>
            <a:r>
              <a:rPr lang="en-US" altLang="zh-CN" dirty="0" err="1">
                <a:solidFill>
                  <a:schemeClr val="accent3">
                    <a:lumMod val="50000"/>
                  </a:schemeClr>
                </a:solidFill>
              </a:rPr>
              <a:t>FusionAccess</a:t>
            </a:r>
            <a:r>
              <a:rPr lang="zh-CN" altLang="en-US" dirty="0">
                <a:solidFill>
                  <a:schemeClr val="accent3">
                    <a:lumMod val="50000"/>
                  </a:schemeClr>
                </a:solidFill>
              </a:rPr>
              <a:t>初始化配置</a:t>
            </a:r>
            <a:endParaRPr lang="en-US" altLang="zh-CN" dirty="0">
              <a:solidFill>
                <a:schemeClr val="accent3">
                  <a:lumMod val="50000"/>
                </a:schemeClr>
              </a:solidFill>
            </a:endParaRPr>
          </a:p>
          <a:p>
            <a:r>
              <a:rPr lang="zh-CN" altLang="en-US" dirty="0" smtClean="0">
                <a:solidFill>
                  <a:schemeClr val="accent3">
                    <a:lumMod val="50000"/>
                  </a:schemeClr>
                </a:solidFill>
              </a:rPr>
              <a:t>桌面云组件</a:t>
            </a:r>
            <a:r>
              <a:rPr lang="zh-CN" altLang="en-US" dirty="0">
                <a:solidFill>
                  <a:schemeClr val="accent3">
                    <a:lumMod val="50000"/>
                  </a:schemeClr>
                </a:solidFill>
              </a:rPr>
              <a:t>交互流程</a:t>
            </a:r>
          </a:p>
          <a:p>
            <a:endParaRPr lang="zh-CN" altLang="en-US" dirty="0"/>
          </a:p>
        </p:txBody>
      </p:sp>
    </p:spTree>
    <p:extLst>
      <p:ext uri="{BB962C8B-B14F-4D97-AF65-F5344CB8AC3E}">
        <p14:creationId xmlns:p14="http://schemas.microsoft.com/office/powerpoint/2010/main" val="168763941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DHCP</a:t>
            </a:r>
            <a:endParaRPr lang="zh-CN" altLang="en-US" dirty="0"/>
          </a:p>
        </p:txBody>
      </p:sp>
      <p:sp>
        <p:nvSpPr>
          <p:cNvPr id="3" name="文本占位符 2"/>
          <p:cNvSpPr>
            <a:spLocks noGrp="1"/>
          </p:cNvSpPr>
          <p:nvPr>
            <p:ph type="body" sz="quarter" idx="10"/>
          </p:nvPr>
        </p:nvSpPr>
        <p:spPr>
          <a:xfrm>
            <a:off x="912285" y="1233488"/>
            <a:ext cx="10560578" cy="4680000"/>
          </a:xfrm>
        </p:spPr>
        <p:txBody>
          <a:bodyPr/>
          <a:lstStyle/>
          <a:p>
            <a:r>
              <a:rPr lang="en-US" altLang="zh-CN" dirty="0"/>
              <a:t>DHCP (Dynamic Host Configuration Protocol)</a:t>
            </a:r>
            <a:r>
              <a:rPr lang="zh-CN" altLang="en-US" dirty="0"/>
              <a:t>是一种动态的向</a:t>
            </a:r>
            <a:r>
              <a:rPr lang="en-US" altLang="zh-CN" dirty="0"/>
              <a:t>Internet</a:t>
            </a:r>
            <a:r>
              <a:rPr lang="zh-CN" altLang="en-US" dirty="0"/>
              <a:t>终端提供配置参数的协议。在终端提出申请之后，</a:t>
            </a:r>
            <a:r>
              <a:rPr lang="en-US" altLang="zh-CN" dirty="0"/>
              <a:t>DHCP</a:t>
            </a:r>
            <a:r>
              <a:rPr lang="zh-CN" altLang="en-US" dirty="0"/>
              <a:t>可以向终端提供</a:t>
            </a:r>
            <a:r>
              <a:rPr lang="en-US" altLang="zh-CN" dirty="0"/>
              <a:t>IP</a:t>
            </a:r>
            <a:r>
              <a:rPr lang="zh-CN" altLang="en-US" dirty="0"/>
              <a:t>地址、网关、</a:t>
            </a:r>
            <a:r>
              <a:rPr lang="en-US" altLang="zh-CN" dirty="0"/>
              <a:t>DNS</a:t>
            </a:r>
            <a:r>
              <a:rPr lang="zh-CN" altLang="en-US" dirty="0"/>
              <a:t>服务器地址等参数。</a:t>
            </a:r>
          </a:p>
          <a:p>
            <a:endParaRPr lang="zh-CN" altLang="en-US" dirty="0"/>
          </a:p>
        </p:txBody>
      </p:sp>
      <p:grpSp>
        <p:nvGrpSpPr>
          <p:cNvPr id="5" name="组合 142"/>
          <p:cNvGrpSpPr/>
          <p:nvPr/>
        </p:nvGrpSpPr>
        <p:grpSpPr>
          <a:xfrm>
            <a:off x="3467708" y="4005064"/>
            <a:ext cx="609772" cy="484439"/>
            <a:chOff x="7089459" y="3598864"/>
            <a:chExt cx="134937" cy="100014"/>
          </a:xfrm>
        </p:grpSpPr>
        <p:sp>
          <p:nvSpPr>
            <p:cNvPr id="6"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7"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8"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9"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10" name="组合 18401"/>
          <p:cNvGrpSpPr/>
          <p:nvPr/>
        </p:nvGrpSpPr>
        <p:grpSpPr>
          <a:xfrm>
            <a:off x="5868762" y="3920169"/>
            <a:ext cx="414349" cy="679393"/>
            <a:chOff x="7499351" y="736601"/>
            <a:chExt cx="227013" cy="428625"/>
          </a:xfrm>
          <a:solidFill>
            <a:srgbClr val="3C3C3B"/>
          </a:solidFill>
        </p:grpSpPr>
        <p:sp>
          <p:nvSpPr>
            <p:cNvPr id="11"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3201"/>
            </a:p>
          </p:txBody>
        </p:sp>
        <p:sp>
          <p:nvSpPr>
            <p:cNvPr id="12"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13"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3201"/>
            </a:p>
          </p:txBody>
        </p:sp>
        <p:sp>
          <p:nvSpPr>
            <p:cNvPr id="14"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15"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16"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17"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18"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19"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20"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21"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22"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23"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grpSp>
      <p:grpSp>
        <p:nvGrpSpPr>
          <p:cNvPr id="24" name="组合 16582"/>
          <p:cNvGrpSpPr/>
          <p:nvPr/>
        </p:nvGrpSpPr>
        <p:grpSpPr>
          <a:xfrm>
            <a:off x="7942744" y="3985662"/>
            <a:ext cx="497745" cy="622678"/>
            <a:chOff x="8407400" y="2055813"/>
            <a:chExt cx="360363" cy="458788"/>
          </a:xfrm>
          <a:solidFill>
            <a:srgbClr val="3C3C3B"/>
          </a:solidFill>
        </p:grpSpPr>
        <p:sp>
          <p:nvSpPr>
            <p:cNvPr id="25"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689">
                <a:defRPr/>
              </a:pPr>
              <a:endParaRPr lang="zh-CN" altLang="en-US" sz="3201"/>
            </a:p>
          </p:txBody>
        </p:sp>
        <p:sp>
          <p:nvSpPr>
            <p:cNvPr id="26"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689">
                <a:defRPr/>
              </a:pPr>
              <a:endParaRPr lang="zh-CN" altLang="en-US" sz="3201"/>
            </a:p>
          </p:txBody>
        </p:sp>
        <p:sp>
          <p:nvSpPr>
            <p:cNvPr id="27"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689">
                <a:defRPr/>
              </a:pPr>
              <a:endParaRPr lang="zh-CN" altLang="en-US" sz="3201"/>
            </a:p>
          </p:txBody>
        </p:sp>
        <p:sp>
          <p:nvSpPr>
            <p:cNvPr id="28"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689">
                <a:defRPr/>
              </a:pPr>
              <a:endParaRPr lang="zh-CN" altLang="en-US" sz="3201"/>
            </a:p>
          </p:txBody>
        </p:sp>
      </p:grpSp>
      <p:sp>
        <p:nvSpPr>
          <p:cNvPr id="29" name="文本框 28"/>
          <p:cNvSpPr txBox="1"/>
          <p:nvPr/>
        </p:nvSpPr>
        <p:spPr>
          <a:xfrm>
            <a:off x="5460462" y="4656631"/>
            <a:ext cx="1545021" cy="307777"/>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rPr>
              <a:t>DHCP</a:t>
            </a:r>
            <a:r>
              <a:rPr lang="zh-CN" altLang="en-US" sz="1400" dirty="0" smtClean="0">
                <a:latin typeface="微软雅黑" panose="020B0503020204020204" pitchFamily="34" charset="-122"/>
                <a:ea typeface="微软雅黑" panose="020B0503020204020204" pitchFamily="34" charset="-122"/>
              </a:rPr>
              <a:t>服务器</a:t>
            </a:r>
            <a:endParaRPr lang="zh-CN" altLang="en-US" sz="1400" dirty="0">
              <a:latin typeface="微软雅黑" panose="020B0503020204020204" pitchFamily="34" charset="-122"/>
              <a:ea typeface="微软雅黑" panose="020B0503020204020204" pitchFamily="34" charset="-122"/>
            </a:endParaRPr>
          </a:p>
        </p:txBody>
      </p:sp>
      <p:cxnSp>
        <p:nvCxnSpPr>
          <p:cNvPr id="30" name="直接连接符 29"/>
          <p:cNvCxnSpPr>
            <a:endCxn id="25" idx="3"/>
          </p:cNvCxnSpPr>
          <p:nvPr/>
        </p:nvCxnSpPr>
        <p:spPr>
          <a:xfrm flipV="1">
            <a:off x="6302296" y="4234733"/>
            <a:ext cx="1666784" cy="20101"/>
          </a:xfrm>
          <a:prstGeom prst="line">
            <a:avLst/>
          </a:prstGeom>
        </p:spPr>
        <p:style>
          <a:lnRef idx="1">
            <a:schemeClr val="dk1"/>
          </a:lnRef>
          <a:fillRef idx="0">
            <a:schemeClr val="dk1"/>
          </a:fillRef>
          <a:effectRef idx="0">
            <a:schemeClr val="dk1"/>
          </a:effectRef>
          <a:fontRef idx="minor">
            <a:schemeClr val="tx1"/>
          </a:fontRef>
        </p:style>
      </p:cxnSp>
      <p:sp>
        <p:nvSpPr>
          <p:cNvPr id="31" name="文本框 30"/>
          <p:cNvSpPr txBox="1"/>
          <p:nvPr/>
        </p:nvSpPr>
        <p:spPr>
          <a:xfrm>
            <a:off x="7718542" y="4656631"/>
            <a:ext cx="946147" cy="307777"/>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rPr>
              <a:t>IP</a:t>
            </a:r>
            <a:r>
              <a:rPr lang="zh-CN" altLang="en-US" sz="1400" dirty="0">
                <a:latin typeface="微软雅黑" panose="020B0503020204020204" pitchFamily="34" charset="-122"/>
                <a:ea typeface="微软雅黑" panose="020B0503020204020204" pitchFamily="34" charset="-122"/>
              </a:rPr>
              <a:t>地址池</a:t>
            </a:r>
          </a:p>
        </p:txBody>
      </p:sp>
      <p:sp>
        <p:nvSpPr>
          <p:cNvPr id="32" name="文本框 31"/>
          <p:cNvSpPr txBox="1"/>
          <p:nvPr/>
        </p:nvSpPr>
        <p:spPr>
          <a:xfrm>
            <a:off x="3386338" y="4656630"/>
            <a:ext cx="772511"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客户端</a:t>
            </a:r>
          </a:p>
        </p:txBody>
      </p:sp>
      <p:cxnSp>
        <p:nvCxnSpPr>
          <p:cNvPr id="33" name="直接箭头连接符 32"/>
          <p:cNvCxnSpPr/>
          <p:nvPr/>
        </p:nvCxnSpPr>
        <p:spPr>
          <a:xfrm>
            <a:off x="4077480" y="4125370"/>
            <a:ext cx="170113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p:cNvCxnSpPr/>
          <p:nvPr/>
        </p:nvCxnSpPr>
        <p:spPr>
          <a:xfrm flipH="1">
            <a:off x="4077480" y="4320255"/>
            <a:ext cx="1701136" cy="755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4547055" y="3874958"/>
            <a:ext cx="922931"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提出申请</a:t>
            </a:r>
            <a:endParaRPr lang="zh-CN" altLang="en-US" sz="1200"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4364240" y="4335355"/>
            <a:ext cx="1424698"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分配地址等参数</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69339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DHCP</a:t>
            </a:r>
            <a:r>
              <a:rPr lang="zh-CN" altLang="en-US" dirty="0" smtClean="0"/>
              <a:t>的必要性 </a:t>
            </a:r>
            <a:r>
              <a:rPr lang="en-US" altLang="zh-CN" dirty="0" smtClean="0"/>
              <a:t>(1)</a:t>
            </a:r>
            <a:endParaRPr lang="zh-CN" altLang="en-US" dirty="0"/>
          </a:p>
        </p:txBody>
      </p:sp>
      <p:sp>
        <p:nvSpPr>
          <p:cNvPr id="3" name="文本占位符 2"/>
          <p:cNvSpPr>
            <a:spLocks noGrp="1"/>
          </p:cNvSpPr>
          <p:nvPr>
            <p:ph type="body" sz="quarter" idx="10"/>
          </p:nvPr>
        </p:nvSpPr>
        <p:spPr>
          <a:xfrm>
            <a:off x="912285" y="1233488"/>
            <a:ext cx="10560578" cy="4680000"/>
          </a:xfrm>
        </p:spPr>
        <p:txBody>
          <a:bodyPr/>
          <a:lstStyle/>
          <a:p>
            <a:r>
              <a:rPr lang="zh-CN" altLang="en-US" dirty="0"/>
              <a:t>在大型网络中，如果每台终端的地址都是由不同的使用者来分配，那么就很容易出现地址相同的情况。</a:t>
            </a:r>
          </a:p>
          <a:p>
            <a:endParaRPr lang="zh-CN" altLang="en-US" dirty="0"/>
          </a:p>
        </p:txBody>
      </p:sp>
      <p:sp>
        <p:nvSpPr>
          <p:cNvPr id="5" name="云形 4"/>
          <p:cNvSpPr/>
          <p:nvPr/>
        </p:nvSpPr>
        <p:spPr>
          <a:xfrm>
            <a:off x="2387588" y="2420888"/>
            <a:ext cx="5788550" cy="3339548"/>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nvGrpSpPr>
          <p:cNvPr id="6" name="组合 142"/>
          <p:cNvGrpSpPr/>
          <p:nvPr/>
        </p:nvGrpSpPr>
        <p:grpSpPr>
          <a:xfrm>
            <a:off x="5836271" y="4588236"/>
            <a:ext cx="446026" cy="330589"/>
            <a:chOff x="7089459" y="3598864"/>
            <a:chExt cx="134937" cy="100014"/>
          </a:xfrm>
        </p:grpSpPr>
        <p:sp>
          <p:nvSpPr>
            <p:cNvPr id="7" name="Line 41"/>
            <p:cNvSpPr>
              <a:spLocks noChangeShapeType="1"/>
            </p:cNvSpPr>
            <p:nvPr/>
          </p:nvSpPr>
          <p:spPr bwMode="auto">
            <a:xfrm>
              <a:off x="7111684" y="3683002"/>
              <a:ext cx="92075" cy="1588"/>
            </a:xfrm>
            <a:prstGeom prst="line">
              <a:avLst/>
            </a:pr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8" name="Rectangle 43"/>
            <p:cNvSpPr>
              <a:spLocks noChangeArrowheads="1"/>
            </p:cNvSpPr>
            <p:nvPr/>
          </p:nvSpPr>
          <p:spPr bwMode="auto">
            <a:xfrm>
              <a:off x="7106922" y="3598864"/>
              <a:ext cx="100012" cy="69850"/>
            </a:xfrm>
            <a:prstGeom prst="rect">
              <a:avLst/>
            </a:prstGeom>
            <a:noFill/>
            <a:ln w="12700">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9"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0"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11" name="组合 142"/>
          <p:cNvGrpSpPr/>
          <p:nvPr/>
        </p:nvGrpSpPr>
        <p:grpSpPr>
          <a:xfrm>
            <a:off x="3836551" y="4500852"/>
            <a:ext cx="446026" cy="330589"/>
            <a:chOff x="7089459" y="3598864"/>
            <a:chExt cx="134937" cy="100014"/>
          </a:xfrm>
        </p:grpSpPr>
        <p:sp>
          <p:nvSpPr>
            <p:cNvPr id="12" name="Line 41"/>
            <p:cNvSpPr>
              <a:spLocks noChangeShapeType="1"/>
            </p:cNvSpPr>
            <p:nvPr/>
          </p:nvSpPr>
          <p:spPr bwMode="auto">
            <a:xfrm>
              <a:off x="7111684" y="3683002"/>
              <a:ext cx="92075" cy="1588"/>
            </a:xfrm>
            <a:prstGeom prst="line">
              <a:avLst/>
            </a:pr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3" name="Rectangle 43"/>
            <p:cNvSpPr>
              <a:spLocks noChangeArrowheads="1"/>
            </p:cNvSpPr>
            <p:nvPr/>
          </p:nvSpPr>
          <p:spPr bwMode="auto">
            <a:xfrm>
              <a:off x="7106922" y="3598864"/>
              <a:ext cx="100012" cy="69850"/>
            </a:xfrm>
            <a:prstGeom prst="rect">
              <a:avLst/>
            </a:prstGeom>
            <a:noFill/>
            <a:ln w="12700">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4"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5"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16" name="组合 142"/>
          <p:cNvGrpSpPr/>
          <p:nvPr/>
        </p:nvGrpSpPr>
        <p:grpSpPr>
          <a:xfrm>
            <a:off x="4835837" y="4600560"/>
            <a:ext cx="446026" cy="330589"/>
            <a:chOff x="7089459" y="3598864"/>
            <a:chExt cx="134937" cy="100014"/>
          </a:xfrm>
        </p:grpSpPr>
        <p:sp>
          <p:nvSpPr>
            <p:cNvPr id="17" name="Line 41"/>
            <p:cNvSpPr>
              <a:spLocks noChangeShapeType="1"/>
            </p:cNvSpPr>
            <p:nvPr/>
          </p:nvSpPr>
          <p:spPr bwMode="auto">
            <a:xfrm>
              <a:off x="7111684" y="3683002"/>
              <a:ext cx="92075" cy="1588"/>
            </a:xfrm>
            <a:prstGeom prst="line">
              <a:avLst/>
            </a:pr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8" name="Rectangle 43"/>
            <p:cNvSpPr>
              <a:spLocks noChangeArrowheads="1"/>
            </p:cNvSpPr>
            <p:nvPr/>
          </p:nvSpPr>
          <p:spPr bwMode="auto">
            <a:xfrm>
              <a:off x="7106922" y="3598864"/>
              <a:ext cx="100012" cy="69850"/>
            </a:xfrm>
            <a:prstGeom prst="rect">
              <a:avLst/>
            </a:prstGeom>
            <a:noFill/>
            <a:ln w="12700">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9"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0"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21" name="组合 142"/>
          <p:cNvGrpSpPr/>
          <p:nvPr/>
        </p:nvGrpSpPr>
        <p:grpSpPr>
          <a:xfrm>
            <a:off x="4612824" y="3148239"/>
            <a:ext cx="446026" cy="330589"/>
            <a:chOff x="7089459" y="3598864"/>
            <a:chExt cx="134937" cy="100014"/>
          </a:xfrm>
        </p:grpSpPr>
        <p:sp>
          <p:nvSpPr>
            <p:cNvPr id="22" name="Line 41"/>
            <p:cNvSpPr>
              <a:spLocks noChangeShapeType="1"/>
            </p:cNvSpPr>
            <p:nvPr/>
          </p:nvSpPr>
          <p:spPr bwMode="auto">
            <a:xfrm>
              <a:off x="7111684" y="3683002"/>
              <a:ext cx="92075" cy="1588"/>
            </a:xfrm>
            <a:prstGeom prst="line">
              <a:avLst/>
            </a:pr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3" name="Rectangle 43"/>
            <p:cNvSpPr>
              <a:spLocks noChangeArrowheads="1"/>
            </p:cNvSpPr>
            <p:nvPr/>
          </p:nvSpPr>
          <p:spPr bwMode="auto">
            <a:xfrm>
              <a:off x="7106922" y="3598864"/>
              <a:ext cx="100012" cy="69850"/>
            </a:xfrm>
            <a:prstGeom prst="rect">
              <a:avLst/>
            </a:prstGeom>
            <a:noFill/>
            <a:ln w="12700">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4"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5"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26" name="组合 142"/>
          <p:cNvGrpSpPr/>
          <p:nvPr/>
        </p:nvGrpSpPr>
        <p:grpSpPr>
          <a:xfrm>
            <a:off x="6001565" y="2982951"/>
            <a:ext cx="446026" cy="330589"/>
            <a:chOff x="7089459" y="3598864"/>
            <a:chExt cx="134937" cy="100014"/>
          </a:xfrm>
        </p:grpSpPr>
        <p:sp>
          <p:nvSpPr>
            <p:cNvPr id="27" name="Line 41"/>
            <p:cNvSpPr>
              <a:spLocks noChangeShapeType="1"/>
            </p:cNvSpPr>
            <p:nvPr/>
          </p:nvSpPr>
          <p:spPr bwMode="auto">
            <a:xfrm>
              <a:off x="7111684" y="3683002"/>
              <a:ext cx="92075" cy="1588"/>
            </a:xfrm>
            <a:prstGeom prst="line">
              <a:avLst/>
            </a:pr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8" name="Rectangle 43"/>
            <p:cNvSpPr>
              <a:spLocks noChangeArrowheads="1"/>
            </p:cNvSpPr>
            <p:nvPr/>
          </p:nvSpPr>
          <p:spPr bwMode="auto">
            <a:xfrm>
              <a:off x="7106922" y="3598864"/>
              <a:ext cx="100012" cy="69850"/>
            </a:xfrm>
            <a:prstGeom prst="rect">
              <a:avLst/>
            </a:prstGeom>
            <a:noFill/>
            <a:ln w="12700">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9"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30"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31" name="组合 142"/>
          <p:cNvGrpSpPr/>
          <p:nvPr/>
        </p:nvGrpSpPr>
        <p:grpSpPr>
          <a:xfrm>
            <a:off x="3743576" y="3712612"/>
            <a:ext cx="446026" cy="330589"/>
            <a:chOff x="7089459" y="3598864"/>
            <a:chExt cx="134937" cy="100014"/>
          </a:xfrm>
        </p:grpSpPr>
        <p:sp>
          <p:nvSpPr>
            <p:cNvPr id="32" name="Line 41"/>
            <p:cNvSpPr>
              <a:spLocks noChangeShapeType="1"/>
            </p:cNvSpPr>
            <p:nvPr/>
          </p:nvSpPr>
          <p:spPr bwMode="auto">
            <a:xfrm>
              <a:off x="7111684" y="3683002"/>
              <a:ext cx="92075" cy="1588"/>
            </a:xfrm>
            <a:prstGeom prst="line">
              <a:avLst/>
            </a:pr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33" name="Rectangle 43"/>
            <p:cNvSpPr>
              <a:spLocks noChangeArrowheads="1"/>
            </p:cNvSpPr>
            <p:nvPr/>
          </p:nvSpPr>
          <p:spPr bwMode="auto">
            <a:xfrm>
              <a:off x="7106922" y="3598864"/>
              <a:ext cx="100012" cy="69850"/>
            </a:xfrm>
            <a:prstGeom prst="rect">
              <a:avLst/>
            </a:prstGeom>
            <a:noFill/>
            <a:ln w="12700">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34"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35"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36" name="组合 142"/>
          <p:cNvGrpSpPr/>
          <p:nvPr/>
        </p:nvGrpSpPr>
        <p:grpSpPr>
          <a:xfrm>
            <a:off x="6580998" y="3647026"/>
            <a:ext cx="446026" cy="330589"/>
            <a:chOff x="7089459" y="3598864"/>
            <a:chExt cx="134937" cy="100014"/>
          </a:xfrm>
        </p:grpSpPr>
        <p:sp>
          <p:nvSpPr>
            <p:cNvPr id="37" name="Line 41"/>
            <p:cNvSpPr>
              <a:spLocks noChangeShapeType="1"/>
            </p:cNvSpPr>
            <p:nvPr/>
          </p:nvSpPr>
          <p:spPr bwMode="auto">
            <a:xfrm>
              <a:off x="7111684" y="3683002"/>
              <a:ext cx="92075" cy="1588"/>
            </a:xfrm>
            <a:prstGeom prst="line">
              <a:avLst/>
            </a:pr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38" name="Rectangle 43"/>
            <p:cNvSpPr>
              <a:spLocks noChangeArrowheads="1"/>
            </p:cNvSpPr>
            <p:nvPr/>
          </p:nvSpPr>
          <p:spPr bwMode="auto">
            <a:xfrm>
              <a:off x="7106922" y="3598864"/>
              <a:ext cx="100012" cy="69850"/>
            </a:xfrm>
            <a:prstGeom prst="rect">
              <a:avLst/>
            </a:prstGeom>
            <a:noFill/>
            <a:ln w="12700">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39"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40"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sp>
        <p:nvSpPr>
          <p:cNvPr id="41" name="文本框 40"/>
          <p:cNvSpPr txBox="1"/>
          <p:nvPr/>
        </p:nvSpPr>
        <p:spPr>
          <a:xfrm>
            <a:off x="3596459" y="4823400"/>
            <a:ext cx="1315274"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192.168.0.1</a:t>
            </a:r>
            <a:endParaRPr lang="zh-CN" altLang="en-US" sz="1200"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3520563" y="4051236"/>
            <a:ext cx="1315274"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192.168.0.2</a:t>
            </a:r>
            <a:endParaRPr lang="zh-CN" altLang="en-US" sz="1200" dirty="0">
              <a:latin typeface="微软雅黑" panose="020B0503020204020204" pitchFamily="34" charset="-122"/>
              <a:ea typeface="微软雅黑" panose="020B0503020204020204" pitchFamily="34" charset="-122"/>
            </a:endParaRPr>
          </a:p>
        </p:txBody>
      </p:sp>
      <p:sp>
        <p:nvSpPr>
          <p:cNvPr id="43" name="文本框 42"/>
          <p:cNvSpPr txBox="1"/>
          <p:nvPr/>
        </p:nvSpPr>
        <p:spPr>
          <a:xfrm>
            <a:off x="5789954" y="3295546"/>
            <a:ext cx="1315274" cy="276999"/>
          </a:xfrm>
          <a:prstGeom prst="rect">
            <a:avLst/>
          </a:prstGeom>
          <a:noFill/>
        </p:spPr>
        <p:txBody>
          <a:bodyPr wrap="square" rtlCol="0">
            <a:spAutoFit/>
          </a:bodyPr>
          <a:lstStyle/>
          <a:p>
            <a:r>
              <a:rPr lang="en-US" altLang="zh-CN" sz="1200" dirty="0" smtClean="0">
                <a:solidFill>
                  <a:srgbClr val="C00000"/>
                </a:solidFill>
                <a:latin typeface="微软雅黑" panose="020B0503020204020204" pitchFamily="34" charset="-122"/>
                <a:ea typeface="微软雅黑" panose="020B0503020204020204" pitchFamily="34" charset="-122"/>
              </a:rPr>
              <a:t>192.168.0.1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44" name="Freeform 147"/>
          <p:cNvSpPr>
            <a:spLocks/>
          </p:cNvSpPr>
          <p:nvPr/>
        </p:nvSpPr>
        <p:spPr bwMode="auto">
          <a:xfrm>
            <a:off x="8249601" y="4342277"/>
            <a:ext cx="639456" cy="588866"/>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rgbClr val="00B0F0"/>
          </a:solidFill>
          <a:ln w="12700">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45" name="椭圆形标注 44"/>
          <p:cNvSpPr/>
          <p:nvPr/>
        </p:nvSpPr>
        <p:spPr>
          <a:xfrm>
            <a:off x="8542274" y="3647026"/>
            <a:ext cx="1370150" cy="419212"/>
          </a:xfrm>
          <a:prstGeom prst="wedgeEllipseCallout">
            <a:avLst>
              <a:gd name="adj1" fmla="val -34248"/>
              <a:gd name="adj2" fmla="val 127415"/>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地址冲突了</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713155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DHCP</a:t>
            </a:r>
            <a:r>
              <a:rPr lang="zh-CN" altLang="en-US" dirty="0" smtClean="0"/>
              <a:t>的必要性 </a:t>
            </a:r>
            <a:r>
              <a:rPr lang="en-US" altLang="zh-CN" dirty="0" smtClean="0"/>
              <a:t>(2)</a:t>
            </a:r>
            <a:endParaRPr lang="zh-CN" altLang="en-US" dirty="0"/>
          </a:p>
        </p:txBody>
      </p:sp>
      <p:sp>
        <p:nvSpPr>
          <p:cNvPr id="3" name="文本占位符 2"/>
          <p:cNvSpPr>
            <a:spLocks noGrp="1"/>
          </p:cNvSpPr>
          <p:nvPr>
            <p:ph type="body" sz="quarter" idx="10"/>
          </p:nvPr>
        </p:nvSpPr>
        <p:spPr>
          <a:xfrm>
            <a:off x="912285" y="1233488"/>
            <a:ext cx="10560578" cy="4680000"/>
          </a:xfrm>
        </p:spPr>
        <p:txBody>
          <a:bodyPr/>
          <a:lstStyle/>
          <a:p>
            <a:r>
              <a:rPr lang="zh-CN" altLang="en-US" dirty="0"/>
              <a:t>在</a:t>
            </a:r>
            <a:r>
              <a:rPr lang="en-US" altLang="zh-CN" dirty="0"/>
              <a:t>TCP/IP</a:t>
            </a:r>
            <a:r>
              <a:rPr lang="zh-CN" altLang="en-US" dirty="0"/>
              <a:t>网络上，每台工作站在访问网络及其资源之前，都必须进行基本的网络配置，一些主要参数诸如</a:t>
            </a:r>
            <a:r>
              <a:rPr lang="en-US" altLang="zh-CN" dirty="0"/>
              <a:t>IP</a:t>
            </a:r>
            <a:r>
              <a:rPr lang="zh-CN" altLang="en-US" dirty="0"/>
              <a:t>地址，子网掩码，缺省网关，</a:t>
            </a:r>
            <a:r>
              <a:rPr lang="en-US" altLang="zh-CN" dirty="0"/>
              <a:t>DNS</a:t>
            </a:r>
            <a:r>
              <a:rPr lang="zh-CN" altLang="en-US" dirty="0"/>
              <a:t>等必不可少，还可能需要一些附加的信息如</a:t>
            </a:r>
            <a:r>
              <a:rPr lang="en-US" altLang="zh-CN" dirty="0"/>
              <a:t>IP</a:t>
            </a:r>
            <a:r>
              <a:rPr lang="zh-CN" altLang="en-US" dirty="0"/>
              <a:t>管理策略之类。</a:t>
            </a:r>
          </a:p>
          <a:p>
            <a:r>
              <a:rPr lang="zh-CN" altLang="en-US" dirty="0"/>
              <a:t>在大型网络中，确保所有主机都拥有正确的配置是一件的相当困难的管理</a:t>
            </a:r>
            <a:r>
              <a:rPr lang="zh-CN" altLang="en-US" dirty="0" smtClean="0"/>
              <a:t>任务。</a:t>
            </a:r>
            <a:endParaRPr lang="en-US" altLang="zh-CN" dirty="0" smtClean="0"/>
          </a:p>
          <a:p>
            <a:r>
              <a:rPr lang="zh-CN" altLang="en-US" dirty="0" smtClean="0"/>
              <a:t>因此</a:t>
            </a:r>
            <a:r>
              <a:rPr lang="zh-CN" altLang="en-US" dirty="0"/>
              <a:t>，需要有一种机制来简化</a:t>
            </a:r>
            <a:r>
              <a:rPr lang="en-US" altLang="zh-CN" dirty="0"/>
              <a:t>IP</a:t>
            </a:r>
            <a:r>
              <a:rPr lang="zh-CN" altLang="en-US" dirty="0"/>
              <a:t>地址的配置，实现</a:t>
            </a:r>
            <a:r>
              <a:rPr lang="en-US" altLang="zh-CN" dirty="0"/>
              <a:t>IP</a:t>
            </a:r>
            <a:r>
              <a:rPr lang="zh-CN" altLang="en-US" dirty="0"/>
              <a:t>的集中式管理。而</a:t>
            </a:r>
            <a:r>
              <a:rPr lang="en-US" altLang="zh-CN" dirty="0"/>
              <a:t>IETF</a:t>
            </a:r>
            <a:r>
              <a:rPr lang="zh-CN" altLang="en-US" dirty="0"/>
              <a:t>（</a:t>
            </a:r>
            <a:r>
              <a:rPr lang="en-US" altLang="zh-CN" dirty="0"/>
              <a:t>Internet</a:t>
            </a:r>
            <a:r>
              <a:rPr lang="zh-CN" altLang="en-US" dirty="0"/>
              <a:t>网络工程师任务小组）设计的动态主机配置协议（</a:t>
            </a:r>
            <a:r>
              <a:rPr lang="en-US" altLang="zh-CN" dirty="0"/>
              <a:t>DHCP</a:t>
            </a:r>
            <a:r>
              <a:rPr lang="zh-CN" altLang="en-US" dirty="0"/>
              <a:t>，</a:t>
            </a:r>
            <a:r>
              <a:rPr lang="en-US" altLang="zh-CN" dirty="0"/>
              <a:t>Dynamic Host Configuration Protocol</a:t>
            </a:r>
            <a:r>
              <a:rPr lang="zh-CN" altLang="en-US" dirty="0"/>
              <a:t>）正是这样一种机制。</a:t>
            </a:r>
          </a:p>
          <a:p>
            <a:endParaRPr lang="zh-CN" altLang="en-US" dirty="0"/>
          </a:p>
        </p:txBody>
      </p:sp>
    </p:spTree>
    <p:extLst>
      <p:ext uri="{BB962C8B-B14F-4D97-AF65-F5344CB8AC3E}">
        <p14:creationId xmlns:p14="http://schemas.microsoft.com/office/powerpoint/2010/main" val="1065010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接入和访问控制</a:t>
            </a:r>
            <a:r>
              <a:rPr lang="zh-CN" altLang="en-US" dirty="0" smtClean="0"/>
              <a:t>层 </a:t>
            </a:r>
            <a:r>
              <a:rPr lang="en-US" altLang="zh-CN" dirty="0" smtClean="0"/>
              <a:t>(2)</a:t>
            </a:r>
            <a:endParaRPr lang="zh-CN" altLang="en-US" dirty="0"/>
          </a:p>
        </p:txBody>
      </p:sp>
      <p:sp>
        <p:nvSpPr>
          <p:cNvPr id="6" name="文本占位符 5"/>
          <p:cNvSpPr>
            <a:spLocks noGrp="1"/>
          </p:cNvSpPr>
          <p:nvPr>
            <p:ph type="body" sz="quarter" idx="10"/>
          </p:nvPr>
        </p:nvSpPr>
        <p:spPr/>
        <p:txBody>
          <a:bodyPr/>
          <a:lstStyle/>
          <a:p>
            <a:r>
              <a:rPr lang="en-US" altLang="zh-CN" dirty="0" err="1"/>
              <a:t>vAG</a:t>
            </a:r>
            <a:r>
              <a:rPr lang="zh-CN" altLang="en-US" dirty="0"/>
              <a:t>（</a:t>
            </a:r>
            <a:r>
              <a:rPr lang="en-US" altLang="zh-CN" dirty="0"/>
              <a:t>Virtual Access Gateway</a:t>
            </a:r>
            <a:r>
              <a:rPr lang="zh-CN" altLang="en-US" dirty="0"/>
              <a:t>） 虚拟接口网关</a:t>
            </a:r>
            <a:endParaRPr lang="en-US" altLang="zh-CN" dirty="0"/>
          </a:p>
          <a:p>
            <a:pPr lvl="1"/>
            <a:r>
              <a:rPr lang="en-US" altLang="zh-CN" sz="1800" dirty="0" err="1"/>
              <a:t>vAG</a:t>
            </a:r>
            <a:r>
              <a:rPr lang="zh-CN" altLang="en-US" sz="1800" dirty="0"/>
              <a:t>的主要功能是桌面接入网关和自助维护网关。当用户虚拟机出现故障时，用户无法通过桌面协议登录到虚拟机，需要通过</a:t>
            </a:r>
            <a:r>
              <a:rPr lang="en-US" altLang="zh-CN" sz="1800" dirty="0"/>
              <a:t>VNC</a:t>
            </a:r>
            <a:r>
              <a:rPr lang="zh-CN" altLang="en-US" sz="1800" dirty="0"/>
              <a:t>自助维护台登录到虚拟机进行自助维护。</a:t>
            </a:r>
            <a:endParaRPr lang="en-US" altLang="zh-CN" sz="1800" dirty="0"/>
          </a:p>
        </p:txBody>
      </p:sp>
      <p:grpSp>
        <p:nvGrpSpPr>
          <p:cNvPr id="5" name="组合 142"/>
          <p:cNvGrpSpPr/>
          <p:nvPr/>
        </p:nvGrpSpPr>
        <p:grpSpPr>
          <a:xfrm>
            <a:off x="2315580" y="4329100"/>
            <a:ext cx="1008112" cy="684076"/>
            <a:chOff x="7089459" y="3598864"/>
            <a:chExt cx="134937" cy="100014"/>
          </a:xfrm>
        </p:grpSpPr>
        <p:sp>
          <p:nvSpPr>
            <p:cNvPr id="7" name="Line 41"/>
            <p:cNvSpPr>
              <a:spLocks noChangeShapeType="1"/>
            </p:cNvSpPr>
            <p:nvPr/>
          </p:nvSpPr>
          <p:spPr bwMode="auto">
            <a:xfrm>
              <a:off x="7111684" y="3683002"/>
              <a:ext cx="92075" cy="1588"/>
            </a:xfrm>
            <a:prstGeom prst="line">
              <a:avLst/>
            </a:prstGeom>
            <a:noFill/>
            <a:ln w="381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Rectangle 43"/>
            <p:cNvSpPr>
              <a:spLocks noChangeArrowheads="1"/>
            </p:cNvSpPr>
            <p:nvPr/>
          </p:nvSpPr>
          <p:spPr bwMode="auto">
            <a:xfrm>
              <a:off x="7106922" y="3598864"/>
              <a:ext cx="100012" cy="69850"/>
            </a:xfrm>
            <a:prstGeom prst="rect">
              <a:avLst/>
            </a:prstGeom>
            <a:noFill/>
            <a:ln w="38100">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381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381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 name="文本框 1"/>
          <p:cNvSpPr txBox="1"/>
          <p:nvPr/>
        </p:nvSpPr>
        <p:spPr bwMode="auto">
          <a:xfrm>
            <a:off x="2329138" y="5052846"/>
            <a:ext cx="1728192"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dirty="0" smtClean="0">
                <a:latin typeface="+mn-ea"/>
                <a:ea typeface="+mn-ea"/>
              </a:rPr>
              <a:t>桌面终端</a:t>
            </a:r>
          </a:p>
        </p:txBody>
      </p:sp>
      <p:sp>
        <p:nvSpPr>
          <p:cNvPr id="11" name="Freeform 12"/>
          <p:cNvSpPr>
            <a:spLocks noEditPoints="1"/>
          </p:cNvSpPr>
          <p:nvPr/>
        </p:nvSpPr>
        <p:spPr bwMode="auto">
          <a:xfrm>
            <a:off x="8040216" y="3087309"/>
            <a:ext cx="792088" cy="683382"/>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2" name="Freeform 12"/>
          <p:cNvSpPr>
            <a:spLocks noEditPoints="1"/>
          </p:cNvSpPr>
          <p:nvPr/>
        </p:nvSpPr>
        <p:spPr bwMode="auto">
          <a:xfrm>
            <a:off x="8040216" y="4107608"/>
            <a:ext cx="792088" cy="683382"/>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3" name="Freeform 12"/>
          <p:cNvSpPr>
            <a:spLocks noEditPoints="1"/>
          </p:cNvSpPr>
          <p:nvPr/>
        </p:nvSpPr>
        <p:spPr bwMode="auto">
          <a:xfrm>
            <a:off x="8040216" y="5123767"/>
            <a:ext cx="792088" cy="683382"/>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4" name="Freeform 12"/>
          <p:cNvSpPr>
            <a:spLocks noEditPoints="1"/>
          </p:cNvSpPr>
          <p:nvPr/>
        </p:nvSpPr>
        <p:spPr bwMode="auto">
          <a:xfrm>
            <a:off x="9156340" y="3087309"/>
            <a:ext cx="792088" cy="683382"/>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5" name="Freeform 12"/>
          <p:cNvSpPr>
            <a:spLocks noEditPoints="1"/>
          </p:cNvSpPr>
          <p:nvPr/>
        </p:nvSpPr>
        <p:spPr bwMode="auto">
          <a:xfrm>
            <a:off x="9156340" y="4107608"/>
            <a:ext cx="792088" cy="683382"/>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6" name="Freeform 12"/>
          <p:cNvSpPr>
            <a:spLocks noEditPoints="1"/>
          </p:cNvSpPr>
          <p:nvPr/>
        </p:nvSpPr>
        <p:spPr bwMode="auto">
          <a:xfrm>
            <a:off x="9156340" y="5131350"/>
            <a:ext cx="792088" cy="683382"/>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7" name="文本框 16"/>
          <p:cNvSpPr txBox="1"/>
          <p:nvPr/>
        </p:nvSpPr>
        <p:spPr bwMode="auto">
          <a:xfrm>
            <a:off x="8436260" y="5850989"/>
            <a:ext cx="1728192"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dirty="0" smtClean="0">
                <a:latin typeface="+mn-ea"/>
                <a:ea typeface="+mn-ea"/>
              </a:rPr>
              <a:t>桌面虚拟机</a:t>
            </a:r>
          </a:p>
        </p:txBody>
      </p:sp>
      <p:grpSp>
        <p:nvGrpSpPr>
          <p:cNvPr id="18" name="组合 19612"/>
          <p:cNvGrpSpPr/>
          <p:nvPr/>
        </p:nvGrpSpPr>
        <p:grpSpPr>
          <a:xfrm>
            <a:off x="5180743" y="4369898"/>
            <a:ext cx="910248" cy="629781"/>
            <a:chOff x="6245225" y="965201"/>
            <a:chExt cx="439738" cy="355600"/>
          </a:xfrm>
          <a:solidFill>
            <a:srgbClr val="3C3C3B"/>
          </a:solidFill>
        </p:grpSpPr>
        <p:sp>
          <p:nvSpPr>
            <p:cNvPr id="19" name="Freeform 58"/>
            <p:cNvSpPr>
              <a:spLocks/>
            </p:cNvSpPr>
            <p:nvPr/>
          </p:nvSpPr>
          <p:spPr bwMode="auto">
            <a:xfrm>
              <a:off x="6245225" y="965201"/>
              <a:ext cx="439738" cy="344488"/>
            </a:xfrm>
            <a:custGeom>
              <a:avLst/>
              <a:gdLst>
                <a:gd name="T0" fmla="*/ 492 w 517"/>
                <a:gd name="T1" fmla="*/ 402 h 402"/>
                <a:gd name="T2" fmla="*/ 492 w 517"/>
                <a:gd name="T3" fmla="*/ 402 h 402"/>
                <a:gd name="T4" fmla="*/ 418 w 517"/>
                <a:gd name="T5" fmla="*/ 402 h 402"/>
                <a:gd name="T6" fmla="*/ 406 w 517"/>
                <a:gd name="T7" fmla="*/ 389 h 402"/>
                <a:gd name="T8" fmla="*/ 418 w 517"/>
                <a:gd name="T9" fmla="*/ 377 h 402"/>
                <a:gd name="T10" fmla="*/ 492 w 517"/>
                <a:gd name="T11" fmla="*/ 377 h 402"/>
                <a:gd name="T12" fmla="*/ 492 w 517"/>
                <a:gd name="T13" fmla="*/ 24 h 402"/>
                <a:gd name="T14" fmla="*/ 25 w 517"/>
                <a:gd name="T15" fmla="*/ 24 h 402"/>
                <a:gd name="T16" fmla="*/ 25 w 517"/>
                <a:gd name="T17" fmla="*/ 377 h 402"/>
                <a:gd name="T18" fmla="*/ 333 w 517"/>
                <a:gd name="T19" fmla="*/ 377 h 402"/>
                <a:gd name="T20" fmla="*/ 345 w 517"/>
                <a:gd name="T21" fmla="*/ 389 h 402"/>
                <a:gd name="T22" fmla="*/ 333 w 517"/>
                <a:gd name="T23" fmla="*/ 402 h 402"/>
                <a:gd name="T24" fmla="*/ 25 w 517"/>
                <a:gd name="T25" fmla="*/ 402 h 402"/>
                <a:gd name="T26" fmla="*/ 0 w 517"/>
                <a:gd name="T27" fmla="*/ 377 h 402"/>
                <a:gd name="T28" fmla="*/ 0 w 517"/>
                <a:gd name="T29" fmla="*/ 24 h 402"/>
                <a:gd name="T30" fmla="*/ 25 w 517"/>
                <a:gd name="T31" fmla="*/ 0 h 402"/>
                <a:gd name="T32" fmla="*/ 492 w 517"/>
                <a:gd name="T33" fmla="*/ 0 h 402"/>
                <a:gd name="T34" fmla="*/ 517 w 517"/>
                <a:gd name="T35" fmla="*/ 24 h 402"/>
                <a:gd name="T36" fmla="*/ 517 w 517"/>
                <a:gd name="T37" fmla="*/ 377 h 402"/>
                <a:gd name="T38" fmla="*/ 492 w 517"/>
                <a:gd name="T39"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7" h="402">
                  <a:moveTo>
                    <a:pt x="492" y="402"/>
                  </a:moveTo>
                  <a:lnTo>
                    <a:pt x="492" y="402"/>
                  </a:lnTo>
                  <a:lnTo>
                    <a:pt x="418" y="402"/>
                  </a:lnTo>
                  <a:cubicBezTo>
                    <a:pt x="412" y="402"/>
                    <a:pt x="406" y="396"/>
                    <a:pt x="406" y="389"/>
                  </a:cubicBezTo>
                  <a:cubicBezTo>
                    <a:pt x="406" y="383"/>
                    <a:pt x="412" y="377"/>
                    <a:pt x="418" y="377"/>
                  </a:cubicBezTo>
                  <a:lnTo>
                    <a:pt x="492" y="377"/>
                  </a:lnTo>
                  <a:lnTo>
                    <a:pt x="492" y="24"/>
                  </a:lnTo>
                  <a:lnTo>
                    <a:pt x="25" y="24"/>
                  </a:lnTo>
                  <a:lnTo>
                    <a:pt x="25" y="377"/>
                  </a:lnTo>
                  <a:lnTo>
                    <a:pt x="333" y="377"/>
                  </a:lnTo>
                  <a:cubicBezTo>
                    <a:pt x="339" y="377"/>
                    <a:pt x="345" y="383"/>
                    <a:pt x="345" y="389"/>
                  </a:cubicBezTo>
                  <a:cubicBezTo>
                    <a:pt x="345" y="396"/>
                    <a:pt x="339" y="402"/>
                    <a:pt x="333" y="402"/>
                  </a:cubicBezTo>
                  <a:lnTo>
                    <a:pt x="25" y="402"/>
                  </a:lnTo>
                  <a:cubicBezTo>
                    <a:pt x="11" y="402"/>
                    <a:pt x="0" y="391"/>
                    <a:pt x="0" y="377"/>
                  </a:cubicBezTo>
                  <a:lnTo>
                    <a:pt x="0" y="24"/>
                  </a:lnTo>
                  <a:cubicBezTo>
                    <a:pt x="0" y="11"/>
                    <a:pt x="11" y="0"/>
                    <a:pt x="25" y="0"/>
                  </a:cubicBezTo>
                  <a:lnTo>
                    <a:pt x="492" y="0"/>
                  </a:lnTo>
                  <a:cubicBezTo>
                    <a:pt x="506" y="0"/>
                    <a:pt x="517" y="11"/>
                    <a:pt x="517" y="24"/>
                  </a:cubicBezTo>
                  <a:lnTo>
                    <a:pt x="517" y="377"/>
                  </a:lnTo>
                  <a:cubicBezTo>
                    <a:pt x="517" y="391"/>
                    <a:pt x="506" y="402"/>
                    <a:pt x="492" y="402"/>
                  </a:cubicBezTo>
                  <a:close/>
                </a:path>
              </a:pathLst>
            </a:custGeom>
            <a:grpFill/>
            <a:ln w="0">
              <a:noFill/>
              <a:prstDash val="solid"/>
              <a:round/>
              <a:headEnd/>
              <a:tailEnd/>
            </a:ln>
          </p:spPr>
          <p:txBody>
            <a:bodyPr/>
            <a:lstStyle/>
            <a:p>
              <a:pPr defTabSz="543689">
                <a:defRPr/>
              </a:pPr>
              <a:endParaRPr lang="zh-CN" altLang="en-US" sz="3201"/>
            </a:p>
          </p:txBody>
        </p:sp>
        <p:sp>
          <p:nvSpPr>
            <p:cNvPr id="20" name="Freeform 59"/>
            <p:cNvSpPr>
              <a:spLocks/>
            </p:cNvSpPr>
            <p:nvPr/>
          </p:nvSpPr>
          <p:spPr bwMode="auto">
            <a:xfrm>
              <a:off x="6516688" y="1277938"/>
              <a:ext cx="42863" cy="42863"/>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1" y="51"/>
                    <a:pt x="0" y="39"/>
                    <a:pt x="0" y="25"/>
                  </a:cubicBezTo>
                  <a:cubicBezTo>
                    <a:pt x="0" y="11"/>
                    <a:pt x="11" y="0"/>
                    <a:pt x="26" y="0"/>
                  </a:cubicBezTo>
                  <a:cubicBezTo>
                    <a:pt x="40" y="0"/>
                    <a:pt x="51" y="11"/>
                    <a:pt x="51" y="25"/>
                  </a:cubicBezTo>
                  <a:cubicBezTo>
                    <a:pt x="51" y="39"/>
                    <a:pt x="40" y="51"/>
                    <a:pt x="26" y="51"/>
                  </a:cubicBezTo>
                  <a:close/>
                </a:path>
              </a:pathLst>
            </a:custGeom>
            <a:grpFill/>
            <a:ln w="0">
              <a:noFill/>
              <a:prstDash val="solid"/>
              <a:round/>
              <a:headEnd/>
              <a:tailEnd/>
            </a:ln>
          </p:spPr>
          <p:txBody>
            <a:bodyPr/>
            <a:lstStyle/>
            <a:p>
              <a:pPr defTabSz="543689">
                <a:defRPr/>
              </a:pPr>
              <a:endParaRPr lang="zh-CN" altLang="en-US" sz="3201"/>
            </a:p>
          </p:txBody>
        </p:sp>
        <p:sp>
          <p:nvSpPr>
            <p:cNvPr id="21" name="Freeform 60"/>
            <p:cNvSpPr>
              <a:spLocks/>
            </p:cNvSpPr>
            <p:nvPr/>
          </p:nvSpPr>
          <p:spPr bwMode="auto">
            <a:xfrm>
              <a:off x="6583363" y="1277938"/>
              <a:ext cx="42863" cy="42863"/>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40" y="0"/>
                    <a:pt x="51" y="11"/>
                    <a:pt x="51" y="25"/>
                  </a:cubicBezTo>
                  <a:cubicBezTo>
                    <a:pt x="51" y="39"/>
                    <a:pt x="40" y="51"/>
                    <a:pt x="25" y="51"/>
                  </a:cubicBezTo>
                  <a:close/>
                </a:path>
              </a:pathLst>
            </a:custGeom>
            <a:grpFill/>
            <a:ln w="0">
              <a:noFill/>
              <a:prstDash val="solid"/>
              <a:round/>
              <a:headEnd/>
              <a:tailEnd/>
            </a:ln>
          </p:spPr>
          <p:txBody>
            <a:bodyPr/>
            <a:lstStyle/>
            <a:p>
              <a:pPr defTabSz="543689">
                <a:defRPr/>
              </a:pPr>
              <a:endParaRPr lang="zh-CN" altLang="en-US" sz="3201"/>
            </a:p>
          </p:txBody>
        </p:sp>
        <p:sp>
          <p:nvSpPr>
            <p:cNvPr id="22" name="Freeform 61"/>
            <p:cNvSpPr>
              <a:spLocks/>
            </p:cNvSpPr>
            <p:nvPr/>
          </p:nvSpPr>
          <p:spPr bwMode="auto">
            <a:xfrm>
              <a:off x="6513513" y="1127126"/>
              <a:ext cx="80963" cy="22225"/>
            </a:xfrm>
            <a:custGeom>
              <a:avLst/>
              <a:gdLst>
                <a:gd name="T0" fmla="*/ 96 w 96"/>
                <a:gd name="T1" fmla="*/ 25 h 25"/>
                <a:gd name="T2" fmla="*/ 96 w 96"/>
                <a:gd name="T3" fmla="*/ 25 h 25"/>
                <a:gd name="T4" fmla="*/ 0 w 96"/>
                <a:gd name="T5" fmla="*/ 24 h 25"/>
                <a:gd name="T6" fmla="*/ 0 w 96"/>
                <a:gd name="T7" fmla="*/ 0 h 25"/>
                <a:gd name="T8" fmla="*/ 96 w 96"/>
                <a:gd name="T9" fmla="*/ 0 h 25"/>
                <a:gd name="T10" fmla="*/ 96 w 96"/>
                <a:gd name="T11" fmla="*/ 25 h 25"/>
              </a:gdLst>
              <a:ahLst/>
              <a:cxnLst>
                <a:cxn ang="0">
                  <a:pos x="T0" y="T1"/>
                </a:cxn>
                <a:cxn ang="0">
                  <a:pos x="T2" y="T3"/>
                </a:cxn>
                <a:cxn ang="0">
                  <a:pos x="T4" y="T5"/>
                </a:cxn>
                <a:cxn ang="0">
                  <a:pos x="T6" y="T7"/>
                </a:cxn>
                <a:cxn ang="0">
                  <a:pos x="T8" y="T9"/>
                </a:cxn>
                <a:cxn ang="0">
                  <a:pos x="T10" y="T11"/>
                </a:cxn>
              </a:cxnLst>
              <a:rect l="0" t="0" r="r" b="b"/>
              <a:pathLst>
                <a:path w="96" h="25">
                  <a:moveTo>
                    <a:pt x="96" y="25"/>
                  </a:moveTo>
                  <a:lnTo>
                    <a:pt x="96" y="25"/>
                  </a:lnTo>
                  <a:lnTo>
                    <a:pt x="0" y="24"/>
                  </a:lnTo>
                  <a:lnTo>
                    <a:pt x="0" y="0"/>
                  </a:lnTo>
                  <a:lnTo>
                    <a:pt x="96" y="0"/>
                  </a:lnTo>
                  <a:lnTo>
                    <a:pt x="96" y="25"/>
                  </a:lnTo>
                  <a:close/>
                </a:path>
              </a:pathLst>
            </a:custGeom>
            <a:grpFill/>
            <a:ln w="0">
              <a:noFill/>
              <a:prstDash val="solid"/>
              <a:round/>
              <a:headEnd/>
              <a:tailEnd/>
            </a:ln>
          </p:spPr>
          <p:txBody>
            <a:bodyPr/>
            <a:lstStyle/>
            <a:p>
              <a:pPr defTabSz="543689">
                <a:defRPr/>
              </a:pPr>
              <a:endParaRPr lang="zh-CN" altLang="en-US" sz="3201"/>
            </a:p>
          </p:txBody>
        </p:sp>
        <p:sp>
          <p:nvSpPr>
            <p:cNvPr id="23" name="Freeform 62"/>
            <p:cNvSpPr>
              <a:spLocks/>
            </p:cNvSpPr>
            <p:nvPr/>
          </p:nvSpPr>
          <p:spPr bwMode="auto">
            <a:xfrm>
              <a:off x="6578600" y="1103313"/>
              <a:ext cx="38100" cy="69850"/>
            </a:xfrm>
            <a:custGeom>
              <a:avLst/>
              <a:gdLst>
                <a:gd name="T0" fmla="*/ 0 w 46"/>
                <a:gd name="T1" fmla="*/ 0 h 81"/>
                <a:gd name="T2" fmla="*/ 0 w 46"/>
                <a:gd name="T3" fmla="*/ 0 h 81"/>
                <a:gd name="T4" fmla="*/ 46 w 46"/>
                <a:gd name="T5" fmla="*/ 40 h 81"/>
                <a:gd name="T6" fmla="*/ 0 w 46"/>
                <a:gd name="T7" fmla="*/ 81 h 81"/>
                <a:gd name="T8" fmla="*/ 0 w 46"/>
                <a:gd name="T9" fmla="*/ 0 h 81"/>
              </a:gdLst>
              <a:ahLst/>
              <a:cxnLst>
                <a:cxn ang="0">
                  <a:pos x="T0" y="T1"/>
                </a:cxn>
                <a:cxn ang="0">
                  <a:pos x="T2" y="T3"/>
                </a:cxn>
                <a:cxn ang="0">
                  <a:pos x="T4" y="T5"/>
                </a:cxn>
                <a:cxn ang="0">
                  <a:pos x="T6" y="T7"/>
                </a:cxn>
                <a:cxn ang="0">
                  <a:pos x="T8" y="T9"/>
                </a:cxn>
              </a:cxnLst>
              <a:rect l="0" t="0" r="r" b="b"/>
              <a:pathLst>
                <a:path w="46" h="81">
                  <a:moveTo>
                    <a:pt x="0" y="0"/>
                  </a:moveTo>
                  <a:lnTo>
                    <a:pt x="0" y="0"/>
                  </a:lnTo>
                  <a:lnTo>
                    <a:pt x="46" y="40"/>
                  </a:lnTo>
                  <a:lnTo>
                    <a:pt x="0" y="81"/>
                  </a:lnTo>
                  <a:lnTo>
                    <a:pt x="0" y="0"/>
                  </a:lnTo>
                  <a:close/>
                </a:path>
              </a:pathLst>
            </a:custGeom>
            <a:grpFill/>
            <a:ln w="0">
              <a:noFill/>
              <a:prstDash val="solid"/>
              <a:round/>
              <a:headEnd/>
              <a:tailEnd/>
            </a:ln>
          </p:spPr>
          <p:txBody>
            <a:bodyPr/>
            <a:lstStyle/>
            <a:p>
              <a:pPr defTabSz="543689">
                <a:defRPr/>
              </a:pPr>
              <a:endParaRPr lang="zh-CN" altLang="en-US" sz="3201"/>
            </a:p>
          </p:txBody>
        </p:sp>
        <p:sp>
          <p:nvSpPr>
            <p:cNvPr id="24" name="Freeform 63"/>
            <p:cNvSpPr>
              <a:spLocks/>
            </p:cNvSpPr>
            <p:nvPr/>
          </p:nvSpPr>
          <p:spPr bwMode="auto">
            <a:xfrm>
              <a:off x="6515100" y="1052513"/>
              <a:ext cx="84138" cy="49213"/>
            </a:xfrm>
            <a:custGeom>
              <a:avLst/>
              <a:gdLst>
                <a:gd name="T0" fmla="*/ 9 w 98"/>
                <a:gd name="T1" fmla="*/ 58 h 58"/>
                <a:gd name="T2" fmla="*/ 9 w 98"/>
                <a:gd name="T3" fmla="*/ 58 h 58"/>
                <a:gd name="T4" fmla="*/ 0 w 98"/>
                <a:gd name="T5" fmla="*/ 35 h 58"/>
                <a:gd name="T6" fmla="*/ 89 w 98"/>
                <a:gd name="T7" fmla="*/ 0 h 58"/>
                <a:gd name="T8" fmla="*/ 98 w 98"/>
                <a:gd name="T9" fmla="*/ 23 h 58"/>
                <a:gd name="T10" fmla="*/ 9 w 98"/>
                <a:gd name="T11" fmla="*/ 58 h 58"/>
              </a:gdLst>
              <a:ahLst/>
              <a:cxnLst>
                <a:cxn ang="0">
                  <a:pos x="T0" y="T1"/>
                </a:cxn>
                <a:cxn ang="0">
                  <a:pos x="T2" y="T3"/>
                </a:cxn>
                <a:cxn ang="0">
                  <a:pos x="T4" y="T5"/>
                </a:cxn>
                <a:cxn ang="0">
                  <a:pos x="T6" y="T7"/>
                </a:cxn>
                <a:cxn ang="0">
                  <a:pos x="T8" y="T9"/>
                </a:cxn>
                <a:cxn ang="0">
                  <a:pos x="T10" y="T11"/>
                </a:cxn>
              </a:cxnLst>
              <a:rect l="0" t="0" r="r" b="b"/>
              <a:pathLst>
                <a:path w="98" h="58">
                  <a:moveTo>
                    <a:pt x="9" y="58"/>
                  </a:moveTo>
                  <a:lnTo>
                    <a:pt x="9" y="58"/>
                  </a:lnTo>
                  <a:lnTo>
                    <a:pt x="0" y="35"/>
                  </a:lnTo>
                  <a:lnTo>
                    <a:pt x="89" y="0"/>
                  </a:lnTo>
                  <a:lnTo>
                    <a:pt x="98" y="23"/>
                  </a:lnTo>
                  <a:lnTo>
                    <a:pt x="9" y="58"/>
                  </a:lnTo>
                  <a:close/>
                </a:path>
              </a:pathLst>
            </a:custGeom>
            <a:grpFill/>
            <a:ln w="0">
              <a:noFill/>
              <a:prstDash val="solid"/>
              <a:round/>
              <a:headEnd/>
              <a:tailEnd/>
            </a:ln>
          </p:spPr>
          <p:txBody>
            <a:bodyPr/>
            <a:lstStyle/>
            <a:p>
              <a:pPr defTabSz="543689">
                <a:defRPr/>
              </a:pPr>
              <a:endParaRPr lang="zh-CN" altLang="en-US" sz="3201"/>
            </a:p>
          </p:txBody>
        </p:sp>
        <p:sp>
          <p:nvSpPr>
            <p:cNvPr id="25" name="Freeform 64"/>
            <p:cNvSpPr>
              <a:spLocks/>
            </p:cNvSpPr>
            <p:nvPr/>
          </p:nvSpPr>
          <p:spPr bwMode="auto">
            <a:xfrm>
              <a:off x="6567488" y="1036638"/>
              <a:ext cx="47625" cy="63500"/>
            </a:xfrm>
            <a:custGeom>
              <a:avLst/>
              <a:gdLst>
                <a:gd name="T0" fmla="*/ 0 w 57"/>
                <a:gd name="T1" fmla="*/ 0 h 75"/>
                <a:gd name="T2" fmla="*/ 0 w 57"/>
                <a:gd name="T3" fmla="*/ 0 h 75"/>
                <a:gd name="T4" fmla="*/ 57 w 57"/>
                <a:gd name="T5" fmla="*/ 21 h 75"/>
                <a:gd name="T6" fmla="*/ 30 w 57"/>
                <a:gd name="T7" fmla="*/ 75 h 75"/>
                <a:gd name="T8" fmla="*/ 0 w 57"/>
                <a:gd name="T9" fmla="*/ 0 h 75"/>
              </a:gdLst>
              <a:ahLst/>
              <a:cxnLst>
                <a:cxn ang="0">
                  <a:pos x="T0" y="T1"/>
                </a:cxn>
                <a:cxn ang="0">
                  <a:pos x="T2" y="T3"/>
                </a:cxn>
                <a:cxn ang="0">
                  <a:pos x="T4" y="T5"/>
                </a:cxn>
                <a:cxn ang="0">
                  <a:pos x="T6" y="T7"/>
                </a:cxn>
                <a:cxn ang="0">
                  <a:pos x="T8" y="T9"/>
                </a:cxn>
              </a:cxnLst>
              <a:rect l="0" t="0" r="r" b="b"/>
              <a:pathLst>
                <a:path w="57" h="75">
                  <a:moveTo>
                    <a:pt x="0" y="0"/>
                  </a:moveTo>
                  <a:lnTo>
                    <a:pt x="0" y="0"/>
                  </a:lnTo>
                  <a:lnTo>
                    <a:pt x="57" y="21"/>
                  </a:lnTo>
                  <a:lnTo>
                    <a:pt x="30" y="75"/>
                  </a:lnTo>
                  <a:lnTo>
                    <a:pt x="0" y="0"/>
                  </a:lnTo>
                  <a:close/>
                </a:path>
              </a:pathLst>
            </a:custGeom>
            <a:grpFill/>
            <a:ln w="0">
              <a:noFill/>
              <a:prstDash val="solid"/>
              <a:round/>
              <a:headEnd/>
              <a:tailEnd/>
            </a:ln>
          </p:spPr>
          <p:txBody>
            <a:bodyPr/>
            <a:lstStyle/>
            <a:p>
              <a:pPr defTabSz="543689">
                <a:defRPr/>
              </a:pPr>
              <a:endParaRPr lang="zh-CN" altLang="en-US" sz="3201"/>
            </a:p>
          </p:txBody>
        </p:sp>
        <p:sp>
          <p:nvSpPr>
            <p:cNvPr id="26" name="Freeform 65"/>
            <p:cNvSpPr>
              <a:spLocks/>
            </p:cNvSpPr>
            <p:nvPr/>
          </p:nvSpPr>
          <p:spPr bwMode="auto">
            <a:xfrm>
              <a:off x="6515100" y="1173163"/>
              <a:ext cx="84138" cy="50800"/>
            </a:xfrm>
            <a:custGeom>
              <a:avLst/>
              <a:gdLst>
                <a:gd name="T0" fmla="*/ 89 w 98"/>
                <a:gd name="T1" fmla="*/ 59 h 59"/>
                <a:gd name="T2" fmla="*/ 89 w 98"/>
                <a:gd name="T3" fmla="*/ 59 h 59"/>
                <a:gd name="T4" fmla="*/ 0 w 98"/>
                <a:gd name="T5" fmla="*/ 23 h 59"/>
                <a:gd name="T6" fmla="*/ 9 w 98"/>
                <a:gd name="T7" fmla="*/ 0 h 59"/>
                <a:gd name="T8" fmla="*/ 98 w 98"/>
                <a:gd name="T9" fmla="*/ 36 h 59"/>
                <a:gd name="T10" fmla="*/ 89 w 98"/>
                <a:gd name="T11" fmla="*/ 59 h 59"/>
              </a:gdLst>
              <a:ahLst/>
              <a:cxnLst>
                <a:cxn ang="0">
                  <a:pos x="T0" y="T1"/>
                </a:cxn>
                <a:cxn ang="0">
                  <a:pos x="T2" y="T3"/>
                </a:cxn>
                <a:cxn ang="0">
                  <a:pos x="T4" y="T5"/>
                </a:cxn>
                <a:cxn ang="0">
                  <a:pos x="T6" y="T7"/>
                </a:cxn>
                <a:cxn ang="0">
                  <a:pos x="T8" y="T9"/>
                </a:cxn>
                <a:cxn ang="0">
                  <a:pos x="T10" y="T11"/>
                </a:cxn>
              </a:cxnLst>
              <a:rect l="0" t="0" r="r" b="b"/>
              <a:pathLst>
                <a:path w="98" h="59">
                  <a:moveTo>
                    <a:pt x="89" y="59"/>
                  </a:moveTo>
                  <a:lnTo>
                    <a:pt x="89" y="59"/>
                  </a:lnTo>
                  <a:lnTo>
                    <a:pt x="0" y="23"/>
                  </a:lnTo>
                  <a:lnTo>
                    <a:pt x="9" y="0"/>
                  </a:lnTo>
                  <a:lnTo>
                    <a:pt x="98" y="36"/>
                  </a:lnTo>
                  <a:lnTo>
                    <a:pt x="89" y="59"/>
                  </a:lnTo>
                  <a:close/>
                </a:path>
              </a:pathLst>
            </a:custGeom>
            <a:grpFill/>
            <a:ln w="0">
              <a:noFill/>
              <a:prstDash val="solid"/>
              <a:round/>
              <a:headEnd/>
              <a:tailEnd/>
            </a:ln>
          </p:spPr>
          <p:txBody>
            <a:bodyPr/>
            <a:lstStyle/>
            <a:p>
              <a:pPr defTabSz="543689">
                <a:defRPr/>
              </a:pPr>
              <a:endParaRPr lang="zh-CN" altLang="en-US" sz="3201"/>
            </a:p>
          </p:txBody>
        </p:sp>
        <p:sp>
          <p:nvSpPr>
            <p:cNvPr id="27" name="Freeform 66"/>
            <p:cNvSpPr>
              <a:spLocks/>
            </p:cNvSpPr>
            <p:nvPr/>
          </p:nvSpPr>
          <p:spPr bwMode="auto">
            <a:xfrm>
              <a:off x="6567488" y="1174751"/>
              <a:ext cx="47625" cy="65088"/>
            </a:xfrm>
            <a:custGeom>
              <a:avLst/>
              <a:gdLst>
                <a:gd name="T0" fmla="*/ 0 w 57"/>
                <a:gd name="T1" fmla="*/ 75 h 75"/>
                <a:gd name="T2" fmla="*/ 0 w 57"/>
                <a:gd name="T3" fmla="*/ 75 h 75"/>
                <a:gd name="T4" fmla="*/ 57 w 57"/>
                <a:gd name="T5" fmla="*/ 55 h 75"/>
                <a:gd name="T6" fmla="*/ 30 w 57"/>
                <a:gd name="T7" fmla="*/ 0 h 75"/>
                <a:gd name="T8" fmla="*/ 0 w 57"/>
                <a:gd name="T9" fmla="*/ 75 h 75"/>
              </a:gdLst>
              <a:ahLst/>
              <a:cxnLst>
                <a:cxn ang="0">
                  <a:pos x="T0" y="T1"/>
                </a:cxn>
                <a:cxn ang="0">
                  <a:pos x="T2" y="T3"/>
                </a:cxn>
                <a:cxn ang="0">
                  <a:pos x="T4" y="T5"/>
                </a:cxn>
                <a:cxn ang="0">
                  <a:pos x="T6" y="T7"/>
                </a:cxn>
                <a:cxn ang="0">
                  <a:pos x="T8" y="T9"/>
                </a:cxn>
              </a:cxnLst>
              <a:rect l="0" t="0" r="r" b="b"/>
              <a:pathLst>
                <a:path w="57" h="75">
                  <a:moveTo>
                    <a:pt x="0" y="75"/>
                  </a:moveTo>
                  <a:lnTo>
                    <a:pt x="0" y="75"/>
                  </a:lnTo>
                  <a:lnTo>
                    <a:pt x="57" y="55"/>
                  </a:lnTo>
                  <a:lnTo>
                    <a:pt x="30" y="0"/>
                  </a:lnTo>
                  <a:lnTo>
                    <a:pt x="0" y="75"/>
                  </a:lnTo>
                  <a:close/>
                </a:path>
              </a:pathLst>
            </a:custGeom>
            <a:grpFill/>
            <a:ln w="0">
              <a:noFill/>
              <a:prstDash val="solid"/>
              <a:round/>
              <a:headEnd/>
              <a:tailEnd/>
            </a:ln>
          </p:spPr>
          <p:txBody>
            <a:bodyPr/>
            <a:lstStyle/>
            <a:p>
              <a:pPr defTabSz="543689">
                <a:defRPr/>
              </a:pPr>
              <a:endParaRPr lang="zh-CN" altLang="en-US" sz="3201"/>
            </a:p>
          </p:txBody>
        </p:sp>
        <p:sp>
          <p:nvSpPr>
            <p:cNvPr id="28" name="Freeform 67"/>
            <p:cNvSpPr>
              <a:spLocks/>
            </p:cNvSpPr>
            <p:nvPr/>
          </p:nvSpPr>
          <p:spPr bwMode="auto">
            <a:xfrm>
              <a:off x="6299200" y="1120776"/>
              <a:ext cx="112713" cy="33338"/>
            </a:xfrm>
            <a:custGeom>
              <a:avLst/>
              <a:gdLst>
                <a:gd name="T0" fmla="*/ 132 w 132"/>
                <a:gd name="T1" fmla="*/ 39 h 39"/>
                <a:gd name="T2" fmla="*/ 132 w 132"/>
                <a:gd name="T3" fmla="*/ 39 h 39"/>
                <a:gd name="T4" fmla="*/ 0 w 132"/>
                <a:gd name="T5" fmla="*/ 39 h 39"/>
                <a:gd name="T6" fmla="*/ 0 w 132"/>
                <a:gd name="T7" fmla="*/ 0 h 39"/>
                <a:gd name="T8" fmla="*/ 132 w 132"/>
                <a:gd name="T9" fmla="*/ 0 h 39"/>
                <a:gd name="T10" fmla="*/ 132 w 132"/>
                <a:gd name="T11" fmla="*/ 39 h 39"/>
              </a:gdLst>
              <a:ahLst/>
              <a:cxnLst>
                <a:cxn ang="0">
                  <a:pos x="T0" y="T1"/>
                </a:cxn>
                <a:cxn ang="0">
                  <a:pos x="T2" y="T3"/>
                </a:cxn>
                <a:cxn ang="0">
                  <a:pos x="T4" y="T5"/>
                </a:cxn>
                <a:cxn ang="0">
                  <a:pos x="T6" y="T7"/>
                </a:cxn>
                <a:cxn ang="0">
                  <a:pos x="T8" y="T9"/>
                </a:cxn>
                <a:cxn ang="0">
                  <a:pos x="T10" y="T11"/>
                </a:cxn>
              </a:cxnLst>
              <a:rect l="0" t="0" r="r" b="b"/>
              <a:pathLst>
                <a:path w="132" h="39">
                  <a:moveTo>
                    <a:pt x="132" y="39"/>
                  </a:moveTo>
                  <a:lnTo>
                    <a:pt x="132" y="39"/>
                  </a:lnTo>
                  <a:lnTo>
                    <a:pt x="0" y="39"/>
                  </a:lnTo>
                  <a:lnTo>
                    <a:pt x="0" y="0"/>
                  </a:lnTo>
                  <a:lnTo>
                    <a:pt x="132" y="0"/>
                  </a:lnTo>
                  <a:lnTo>
                    <a:pt x="132" y="39"/>
                  </a:lnTo>
                  <a:close/>
                </a:path>
              </a:pathLst>
            </a:custGeom>
            <a:grpFill/>
            <a:ln w="0">
              <a:noFill/>
              <a:prstDash val="solid"/>
              <a:round/>
              <a:headEnd/>
              <a:tailEnd/>
            </a:ln>
          </p:spPr>
          <p:txBody>
            <a:bodyPr/>
            <a:lstStyle/>
            <a:p>
              <a:pPr defTabSz="543689">
                <a:defRPr/>
              </a:pPr>
              <a:endParaRPr lang="zh-CN" altLang="en-US" sz="3201"/>
            </a:p>
          </p:txBody>
        </p:sp>
        <p:sp>
          <p:nvSpPr>
            <p:cNvPr id="29" name="Freeform 68"/>
            <p:cNvSpPr>
              <a:spLocks/>
            </p:cNvSpPr>
            <p:nvPr/>
          </p:nvSpPr>
          <p:spPr bwMode="auto">
            <a:xfrm>
              <a:off x="6388100" y="1087438"/>
              <a:ext cx="57150" cy="101600"/>
            </a:xfrm>
            <a:custGeom>
              <a:avLst/>
              <a:gdLst>
                <a:gd name="T0" fmla="*/ 0 w 67"/>
                <a:gd name="T1" fmla="*/ 0 h 118"/>
                <a:gd name="T2" fmla="*/ 0 w 67"/>
                <a:gd name="T3" fmla="*/ 0 h 118"/>
                <a:gd name="T4" fmla="*/ 67 w 67"/>
                <a:gd name="T5" fmla="*/ 59 h 118"/>
                <a:gd name="T6" fmla="*/ 0 w 67"/>
                <a:gd name="T7" fmla="*/ 118 h 118"/>
                <a:gd name="T8" fmla="*/ 0 w 67"/>
                <a:gd name="T9" fmla="*/ 0 h 118"/>
              </a:gdLst>
              <a:ahLst/>
              <a:cxnLst>
                <a:cxn ang="0">
                  <a:pos x="T0" y="T1"/>
                </a:cxn>
                <a:cxn ang="0">
                  <a:pos x="T2" y="T3"/>
                </a:cxn>
                <a:cxn ang="0">
                  <a:pos x="T4" y="T5"/>
                </a:cxn>
                <a:cxn ang="0">
                  <a:pos x="T6" y="T7"/>
                </a:cxn>
                <a:cxn ang="0">
                  <a:pos x="T8" y="T9"/>
                </a:cxn>
              </a:cxnLst>
              <a:rect l="0" t="0" r="r" b="b"/>
              <a:pathLst>
                <a:path w="67" h="118">
                  <a:moveTo>
                    <a:pt x="0" y="0"/>
                  </a:moveTo>
                  <a:lnTo>
                    <a:pt x="0" y="0"/>
                  </a:lnTo>
                  <a:lnTo>
                    <a:pt x="67" y="59"/>
                  </a:lnTo>
                  <a:lnTo>
                    <a:pt x="0" y="118"/>
                  </a:lnTo>
                  <a:lnTo>
                    <a:pt x="0" y="0"/>
                  </a:lnTo>
                  <a:close/>
                </a:path>
              </a:pathLst>
            </a:custGeom>
            <a:grpFill/>
            <a:ln w="0">
              <a:noFill/>
              <a:prstDash val="solid"/>
              <a:round/>
              <a:headEnd/>
              <a:tailEnd/>
            </a:ln>
          </p:spPr>
          <p:txBody>
            <a:bodyPr/>
            <a:lstStyle/>
            <a:p>
              <a:pPr defTabSz="543689">
                <a:defRPr/>
              </a:pPr>
              <a:endParaRPr lang="zh-CN" altLang="en-US" sz="3201"/>
            </a:p>
          </p:txBody>
        </p:sp>
        <p:sp>
          <p:nvSpPr>
            <p:cNvPr id="30" name="Freeform 69"/>
            <p:cNvSpPr>
              <a:spLocks/>
            </p:cNvSpPr>
            <p:nvPr/>
          </p:nvSpPr>
          <p:spPr bwMode="auto">
            <a:xfrm>
              <a:off x="6457950" y="1071563"/>
              <a:ext cx="33338" cy="131763"/>
            </a:xfrm>
            <a:custGeom>
              <a:avLst/>
              <a:gdLst>
                <a:gd name="T0" fmla="*/ 40 w 40"/>
                <a:gd name="T1" fmla="*/ 138 h 153"/>
                <a:gd name="T2" fmla="*/ 40 w 40"/>
                <a:gd name="T3" fmla="*/ 138 h 153"/>
                <a:gd name="T4" fmla="*/ 23 w 40"/>
                <a:gd name="T5" fmla="*/ 153 h 153"/>
                <a:gd name="T6" fmla="*/ 18 w 40"/>
                <a:gd name="T7" fmla="*/ 153 h 153"/>
                <a:gd name="T8" fmla="*/ 0 w 40"/>
                <a:gd name="T9" fmla="*/ 138 h 153"/>
                <a:gd name="T10" fmla="*/ 0 w 40"/>
                <a:gd name="T11" fmla="*/ 15 h 153"/>
                <a:gd name="T12" fmla="*/ 18 w 40"/>
                <a:gd name="T13" fmla="*/ 0 h 153"/>
                <a:gd name="T14" fmla="*/ 23 w 40"/>
                <a:gd name="T15" fmla="*/ 0 h 153"/>
                <a:gd name="T16" fmla="*/ 40 w 40"/>
                <a:gd name="T17" fmla="*/ 15 h 153"/>
                <a:gd name="T18" fmla="*/ 40 w 40"/>
                <a:gd name="T19" fmla="*/ 1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53">
                  <a:moveTo>
                    <a:pt x="40" y="138"/>
                  </a:moveTo>
                  <a:lnTo>
                    <a:pt x="40" y="138"/>
                  </a:lnTo>
                  <a:cubicBezTo>
                    <a:pt x="40" y="146"/>
                    <a:pt x="32" y="153"/>
                    <a:pt x="23" y="153"/>
                  </a:cubicBezTo>
                  <a:lnTo>
                    <a:pt x="18" y="153"/>
                  </a:lnTo>
                  <a:cubicBezTo>
                    <a:pt x="8" y="153"/>
                    <a:pt x="0" y="146"/>
                    <a:pt x="0" y="138"/>
                  </a:cubicBezTo>
                  <a:lnTo>
                    <a:pt x="0" y="15"/>
                  </a:lnTo>
                  <a:cubicBezTo>
                    <a:pt x="0" y="7"/>
                    <a:pt x="8" y="0"/>
                    <a:pt x="18" y="0"/>
                  </a:cubicBezTo>
                  <a:lnTo>
                    <a:pt x="23" y="0"/>
                  </a:lnTo>
                  <a:cubicBezTo>
                    <a:pt x="32" y="0"/>
                    <a:pt x="40" y="7"/>
                    <a:pt x="40" y="15"/>
                  </a:cubicBezTo>
                  <a:lnTo>
                    <a:pt x="40" y="138"/>
                  </a:lnTo>
                  <a:close/>
                </a:path>
              </a:pathLst>
            </a:custGeom>
            <a:grpFill/>
            <a:ln w="0">
              <a:noFill/>
              <a:prstDash val="solid"/>
              <a:round/>
              <a:headEnd/>
              <a:tailEnd/>
            </a:ln>
          </p:spPr>
          <p:txBody>
            <a:bodyPr/>
            <a:lstStyle/>
            <a:p>
              <a:pPr defTabSz="543689">
                <a:defRPr/>
              </a:pPr>
              <a:endParaRPr lang="zh-CN" altLang="en-US" sz="3201"/>
            </a:p>
          </p:txBody>
        </p:sp>
      </p:grpSp>
      <p:sp>
        <p:nvSpPr>
          <p:cNvPr id="31" name="文本框 30"/>
          <p:cNvSpPr txBox="1"/>
          <p:nvPr/>
        </p:nvSpPr>
        <p:spPr bwMode="auto">
          <a:xfrm>
            <a:off x="5400187" y="5052846"/>
            <a:ext cx="1728192"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400" dirty="0" err="1">
                <a:latin typeface="+mn-ea"/>
                <a:ea typeface="+mn-ea"/>
              </a:rPr>
              <a:t>vAG</a:t>
            </a:r>
            <a:endParaRPr lang="zh-CN" altLang="en-US" sz="1400" dirty="0" smtClean="0">
              <a:latin typeface="+mn-ea"/>
              <a:ea typeface="+mn-ea"/>
            </a:endParaRPr>
          </a:p>
        </p:txBody>
      </p:sp>
      <p:sp>
        <p:nvSpPr>
          <p:cNvPr id="32" name="右箭头 31"/>
          <p:cNvSpPr/>
          <p:nvPr/>
        </p:nvSpPr>
        <p:spPr bwMode="auto">
          <a:xfrm>
            <a:off x="3721569" y="4475216"/>
            <a:ext cx="1080120" cy="458508"/>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33" name="右箭头 32"/>
          <p:cNvSpPr/>
          <p:nvPr/>
        </p:nvSpPr>
        <p:spPr bwMode="auto">
          <a:xfrm>
            <a:off x="6613480" y="4445693"/>
            <a:ext cx="1080120" cy="458508"/>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421381695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DHCP</a:t>
            </a:r>
            <a:r>
              <a:rPr lang="zh-CN" altLang="en-US" dirty="0" smtClean="0"/>
              <a:t>的优点</a:t>
            </a:r>
            <a:endParaRPr lang="zh-CN" altLang="en-US" dirty="0"/>
          </a:p>
        </p:txBody>
      </p:sp>
      <p:sp>
        <p:nvSpPr>
          <p:cNvPr id="3" name="文本占位符 2"/>
          <p:cNvSpPr>
            <a:spLocks noGrp="1"/>
          </p:cNvSpPr>
          <p:nvPr>
            <p:ph type="body" sz="quarter" idx="10"/>
          </p:nvPr>
        </p:nvSpPr>
        <p:spPr>
          <a:xfrm>
            <a:off x="912285" y="1233488"/>
            <a:ext cx="10560578" cy="4680000"/>
          </a:xfrm>
        </p:spPr>
        <p:txBody>
          <a:bodyPr/>
          <a:lstStyle/>
          <a:p>
            <a:r>
              <a:rPr lang="en-US" altLang="zh-CN" dirty="0"/>
              <a:t>DHCP</a:t>
            </a:r>
            <a:r>
              <a:rPr lang="zh-CN" altLang="en-US" dirty="0"/>
              <a:t>减少错误 </a:t>
            </a:r>
          </a:p>
          <a:p>
            <a:pPr lvl="1"/>
            <a:r>
              <a:rPr lang="zh-CN" altLang="en-US" sz="1800" dirty="0"/>
              <a:t>通过配置</a:t>
            </a:r>
            <a:r>
              <a:rPr lang="en-US" altLang="zh-CN" sz="1800" dirty="0"/>
              <a:t>DHCP</a:t>
            </a:r>
            <a:r>
              <a:rPr lang="zh-CN" altLang="en-US" sz="1800" dirty="0"/>
              <a:t>，把手工配置</a:t>
            </a:r>
            <a:r>
              <a:rPr lang="en-US" altLang="zh-CN" sz="1800" dirty="0"/>
              <a:t>IP</a:t>
            </a:r>
            <a:r>
              <a:rPr lang="zh-CN" altLang="en-US" sz="1800" dirty="0"/>
              <a:t>地址所导致的错误减少到最低程度，例如已分配的</a:t>
            </a:r>
            <a:r>
              <a:rPr lang="en-US" altLang="zh-CN" sz="1800" dirty="0"/>
              <a:t>IP</a:t>
            </a:r>
            <a:r>
              <a:rPr lang="zh-CN" altLang="en-US" sz="1800" dirty="0"/>
              <a:t>地址再次分配给另一设备所造成的地址冲突等将大大减少。</a:t>
            </a:r>
          </a:p>
          <a:p>
            <a:r>
              <a:rPr lang="en-US" altLang="zh-CN" dirty="0"/>
              <a:t>DHCP</a:t>
            </a:r>
            <a:r>
              <a:rPr lang="zh-CN" altLang="en-US" dirty="0"/>
              <a:t>减少网络管理</a:t>
            </a:r>
          </a:p>
          <a:p>
            <a:pPr lvl="1"/>
            <a:r>
              <a:rPr lang="en-US" altLang="zh-CN" sz="1800" dirty="0"/>
              <a:t>TCP/IP</a:t>
            </a:r>
            <a:r>
              <a:rPr lang="zh-CN" altLang="en-US" sz="1800" dirty="0"/>
              <a:t>配置是集中化和自动完成的，不需要网络管理员手工配置。网络管理员能集中定义全局和特定子网的</a:t>
            </a:r>
            <a:r>
              <a:rPr lang="en-US" altLang="zh-CN" sz="1800" dirty="0"/>
              <a:t>TCP/IP</a:t>
            </a:r>
            <a:r>
              <a:rPr lang="zh-CN" altLang="en-US" sz="1800" dirty="0"/>
              <a:t>配置信息。使用</a:t>
            </a:r>
            <a:r>
              <a:rPr lang="en-US" altLang="zh-CN" sz="1800" dirty="0"/>
              <a:t>DHCP</a:t>
            </a:r>
            <a:r>
              <a:rPr lang="zh-CN" altLang="en-US" sz="1800" dirty="0"/>
              <a:t>选项可以自动给客户机分配全部范围的附加</a:t>
            </a:r>
            <a:r>
              <a:rPr lang="en-US" altLang="zh-CN" sz="1800" dirty="0"/>
              <a:t>TCP/IP</a:t>
            </a:r>
            <a:r>
              <a:rPr lang="zh-CN" altLang="en-US" sz="1800" dirty="0"/>
              <a:t>配置值。客户机配置的地址变化必须经常更新，比如远程访问客户机经常到处移动，这样便于它在新的地点重新启动时，高效而又自动地进行配置。同时大部分路由器能转发</a:t>
            </a:r>
            <a:r>
              <a:rPr lang="en-US" altLang="zh-CN" sz="1800" dirty="0"/>
              <a:t>DHCP</a:t>
            </a:r>
            <a:r>
              <a:rPr lang="zh-CN" altLang="en-US" sz="1800" dirty="0"/>
              <a:t>配置请求，这就减少了在每个子网设置</a:t>
            </a:r>
            <a:r>
              <a:rPr lang="en-US" altLang="zh-CN" sz="1800" dirty="0"/>
              <a:t>DHCP</a:t>
            </a:r>
            <a:r>
              <a:rPr lang="zh-CN" altLang="en-US" sz="1800" dirty="0"/>
              <a:t>服务器的必要，除非有其它原因要这样做。</a:t>
            </a:r>
          </a:p>
          <a:p>
            <a:endParaRPr lang="zh-CN" altLang="en-US" dirty="0"/>
          </a:p>
        </p:txBody>
      </p:sp>
    </p:spTree>
    <p:extLst>
      <p:ext uri="{BB962C8B-B14F-4D97-AF65-F5344CB8AC3E}">
        <p14:creationId xmlns:p14="http://schemas.microsoft.com/office/powerpoint/2010/main" val="369831534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DHCP</a:t>
            </a:r>
            <a:r>
              <a:rPr lang="zh-CN" altLang="en-US" dirty="0" smtClean="0"/>
              <a:t>的责任</a:t>
            </a:r>
            <a:endParaRPr lang="zh-CN" altLang="en-US" dirty="0"/>
          </a:p>
        </p:txBody>
      </p:sp>
      <p:sp>
        <p:nvSpPr>
          <p:cNvPr id="3" name="文本占位符 2"/>
          <p:cNvSpPr>
            <a:spLocks noGrp="1"/>
          </p:cNvSpPr>
          <p:nvPr>
            <p:ph type="body" sz="quarter" idx="10"/>
          </p:nvPr>
        </p:nvSpPr>
        <p:spPr>
          <a:xfrm>
            <a:off x="912285" y="1233488"/>
            <a:ext cx="10560578" cy="4680000"/>
          </a:xfrm>
        </p:spPr>
        <p:txBody>
          <a:bodyPr/>
          <a:lstStyle/>
          <a:p>
            <a:r>
              <a:rPr lang="zh-CN" altLang="en-US" dirty="0"/>
              <a:t>保证任何</a:t>
            </a:r>
            <a:r>
              <a:rPr lang="en-US" altLang="zh-CN" dirty="0"/>
              <a:t>IP</a:t>
            </a:r>
            <a:r>
              <a:rPr lang="zh-CN" altLang="en-US" dirty="0"/>
              <a:t>地址在同一时刻只能由一台</a:t>
            </a:r>
            <a:r>
              <a:rPr lang="en-US" altLang="zh-CN" dirty="0"/>
              <a:t>DHCP</a:t>
            </a:r>
            <a:r>
              <a:rPr lang="zh-CN" altLang="en-US" dirty="0"/>
              <a:t>客户机所使用。</a:t>
            </a:r>
          </a:p>
          <a:p>
            <a:r>
              <a:rPr lang="en-US" altLang="zh-CN" dirty="0"/>
              <a:t>DHCP</a:t>
            </a:r>
            <a:r>
              <a:rPr lang="zh-CN" altLang="en-US" dirty="0"/>
              <a:t>应当可以给用户分配永久固定的</a:t>
            </a:r>
            <a:r>
              <a:rPr lang="en-US" altLang="zh-CN" dirty="0"/>
              <a:t>IP</a:t>
            </a:r>
            <a:r>
              <a:rPr lang="zh-CN" altLang="en-US" dirty="0"/>
              <a:t>地址。</a:t>
            </a:r>
          </a:p>
          <a:p>
            <a:r>
              <a:rPr lang="en-US" altLang="zh-CN" dirty="0"/>
              <a:t>DHCP</a:t>
            </a:r>
            <a:r>
              <a:rPr lang="zh-CN" altLang="en-US" dirty="0"/>
              <a:t>应当可以同用其他方法获得</a:t>
            </a:r>
            <a:r>
              <a:rPr lang="en-US" altLang="zh-CN" dirty="0"/>
              <a:t>IP</a:t>
            </a:r>
            <a:r>
              <a:rPr lang="zh-CN" altLang="en-US" dirty="0"/>
              <a:t>地址的主机共存（如手工配置</a:t>
            </a:r>
            <a:r>
              <a:rPr lang="en-US" altLang="zh-CN" dirty="0"/>
              <a:t>IP</a:t>
            </a:r>
            <a:r>
              <a:rPr lang="zh-CN" altLang="en-US" dirty="0"/>
              <a:t>地址的主机）。</a:t>
            </a:r>
            <a:endParaRPr lang="en-US" altLang="zh-CN" dirty="0"/>
          </a:p>
          <a:p>
            <a:r>
              <a:rPr lang="en-US" altLang="zh-CN" dirty="0"/>
              <a:t>DHCP</a:t>
            </a:r>
            <a:r>
              <a:rPr lang="zh-CN" altLang="en-US" dirty="0"/>
              <a:t>服务器应当向现有的</a:t>
            </a:r>
            <a:r>
              <a:rPr lang="en-US" altLang="zh-CN" dirty="0"/>
              <a:t>BOOTP</a:t>
            </a:r>
            <a:r>
              <a:rPr lang="zh-CN" altLang="en-US" dirty="0"/>
              <a:t>客户端提供服务</a:t>
            </a:r>
            <a:r>
              <a:rPr lang="zh-CN" altLang="en-US" dirty="0" smtClean="0"/>
              <a:t>。</a:t>
            </a:r>
            <a:endParaRPr lang="en-US" altLang="zh-CN" dirty="0" smtClean="0"/>
          </a:p>
          <a:p>
            <a:r>
              <a:rPr lang="zh-CN" altLang="en-US" dirty="0"/>
              <a:t>在桌面</a:t>
            </a:r>
            <a:r>
              <a:rPr lang="zh-CN" altLang="en-US" dirty="0" smtClean="0"/>
              <a:t>云解决方案中</a:t>
            </a:r>
            <a:r>
              <a:rPr lang="zh-CN" altLang="en-US" dirty="0"/>
              <a:t>，</a:t>
            </a:r>
            <a:r>
              <a:rPr lang="en-US" altLang="zh-CN" dirty="0"/>
              <a:t>DHCP</a:t>
            </a:r>
            <a:r>
              <a:rPr lang="zh-CN" altLang="en-US" dirty="0"/>
              <a:t>服务器负责为所有桌面分发网络配置信息。</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120669500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DHCP</a:t>
            </a:r>
            <a:r>
              <a:rPr lang="zh-CN" altLang="en-US" dirty="0" smtClean="0"/>
              <a:t>流程</a:t>
            </a:r>
            <a:endParaRPr lang="zh-CN" altLang="en-US" dirty="0"/>
          </a:p>
        </p:txBody>
      </p:sp>
      <p:sp>
        <p:nvSpPr>
          <p:cNvPr id="5" name="云形 4"/>
          <p:cNvSpPr/>
          <p:nvPr/>
        </p:nvSpPr>
        <p:spPr>
          <a:xfrm>
            <a:off x="6706163" y="2324274"/>
            <a:ext cx="2503043" cy="1484999"/>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nvGrpSpPr>
          <p:cNvPr id="6" name="组合 142"/>
          <p:cNvGrpSpPr/>
          <p:nvPr/>
        </p:nvGrpSpPr>
        <p:grpSpPr>
          <a:xfrm>
            <a:off x="2765942" y="3758985"/>
            <a:ext cx="1003949" cy="650818"/>
            <a:chOff x="7089459" y="3598864"/>
            <a:chExt cx="134937" cy="100014"/>
          </a:xfrm>
        </p:grpSpPr>
        <p:sp>
          <p:nvSpPr>
            <p:cNvPr id="7"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4400"/>
            </a:p>
          </p:txBody>
        </p:sp>
        <p:sp>
          <p:nvSpPr>
            <p:cNvPr id="8"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4400"/>
            </a:p>
          </p:txBody>
        </p:sp>
        <p:sp>
          <p:nvSpPr>
            <p:cNvPr id="9"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4400"/>
            </a:p>
          </p:txBody>
        </p:sp>
        <p:sp>
          <p:nvSpPr>
            <p:cNvPr id="10"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4400"/>
            </a:p>
          </p:txBody>
        </p:sp>
      </p:grpSp>
      <p:grpSp>
        <p:nvGrpSpPr>
          <p:cNvPr id="11" name="组合 18396"/>
          <p:cNvGrpSpPr/>
          <p:nvPr/>
        </p:nvGrpSpPr>
        <p:grpSpPr>
          <a:xfrm>
            <a:off x="8464713" y="1461246"/>
            <a:ext cx="804197" cy="1171109"/>
            <a:chOff x="1463676" y="588963"/>
            <a:chExt cx="274638" cy="638175"/>
          </a:xfrm>
          <a:solidFill>
            <a:srgbClr val="3C3C3B"/>
          </a:solidFill>
        </p:grpSpPr>
        <p:sp>
          <p:nvSpPr>
            <p:cNvPr id="12"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4400"/>
            </a:p>
          </p:txBody>
        </p:sp>
        <p:sp>
          <p:nvSpPr>
            <p:cNvPr id="13"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4400"/>
            </a:p>
          </p:txBody>
        </p:sp>
        <p:sp>
          <p:nvSpPr>
            <p:cNvPr id="14"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4400"/>
            </a:p>
          </p:txBody>
        </p:sp>
        <p:sp>
          <p:nvSpPr>
            <p:cNvPr id="15"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4400"/>
            </a:p>
          </p:txBody>
        </p:sp>
        <p:sp>
          <p:nvSpPr>
            <p:cNvPr id="16"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4400"/>
            </a:p>
          </p:txBody>
        </p:sp>
        <p:sp>
          <p:nvSpPr>
            <p:cNvPr id="17"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4400"/>
            </a:p>
          </p:txBody>
        </p:sp>
        <p:sp>
          <p:nvSpPr>
            <p:cNvPr id="18"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4400"/>
            </a:p>
          </p:txBody>
        </p:sp>
        <p:sp>
          <p:nvSpPr>
            <p:cNvPr id="19"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4400"/>
            </a:p>
          </p:txBody>
        </p:sp>
        <p:sp>
          <p:nvSpPr>
            <p:cNvPr id="20"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4400"/>
            </a:p>
          </p:txBody>
        </p:sp>
        <p:sp>
          <p:nvSpPr>
            <p:cNvPr id="21"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4400"/>
            </a:p>
          </p:txBody>
        </p:sp>
        <p:sp>
          <p:nvSpPr>
            <p:cNvPr id="22"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4400"/>
            </a:p>
          </p:txBody>
        </p:sp>
        <p:sp>
          <p:nvSpPr>
            <p:cNvPr id="23"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4400"/>
            </a:p>
          </p:txBody>
        </p:sp>
        <p:sp>
          <p:nvSpPr>
            <p:cNvPr id="24"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4400"/>
            </a:p>
          </p:txBody>
        </p:sp>
        <p:sp>
          <p:nvSpPr>
            <p:cNvPr id="25"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4400"/>
            </a:p>
          </p:txBody>
        </p:sp>
        <p:sp>
          <p:nvSpPr>
            <p:cNvPr id="26"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4400"/>
            </a:p>
          </p:txBody>
        </p:sp>
        <p:sp>
          <p:nvSpPr>
            <p:cNvPr id="27"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4400"/>
            </a:p>
          </p:txBody>
        </p:sp>
        <p:sp>
          <p:nvSpPr>
            <p:cNvPr id="28"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4400"/>
            </a:p>
          </p:txBody>
        </p:sp>
        <p:sp>
          <p:nvSpPr>
            <p:cNvPr id="29"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4400"/>
            </a:p>
          </p:txBody>
        </p:sp>
        <p:sp>
          <p:nvSpPr>
            <p:cNvPr id="30"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4400"/>
            </a:p>
          </p:txBody>
        </p:sp>
        <p:sp>
          <p:nvSpPr>
            <p:cNvPr id="31"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4400"/>
            </a:p>
          </p:txBody>
        </p:sp>
        <p:sp>
          <p:nvSpPr>
            <p:cNvPr id="32"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4400"/>
            </a:p>
          </p:txBody>
        </p:sp>
        <p:sp>
          <p:nvSpPr>
            <p:cNvPr id="33"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4400"/>
            </a:p>
          </p:txBody>
        </p:sp>
        <p:sp>
          <p:nvSpPr>
            <p:cNvPr id="34"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4400"/>
            </a:p>
          </p:txBody>
        </p:sp>
        <p:sp>
          <p:nvSpPr>
            <p:cNvPr id="35"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4400"/>
            </a:p>
          </p:txBody>
        </p:sp>
        <p:sp>
          <p:nvSpPr>
            <p:cNvPr id="36"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4400"/>
            </a:p>
          </p:txBody>
        </p:sp>
      </p:grpSp>
      <p:grpSp>
        <p:nvGrpSpPr>
          <p:cNvPr id="37" name="组合 19613"/>
          <p:cNvGrpSpPr/>
          <p:nvPr/>
        </p:nvGrpSpPr>
        <p:grpSpPr>
          <a:xfrm>
            <a:off x="6636060" y="3523118"/>
            <a:ext cx="1123618" cy="571673"/>
            <a:chOff x="7445375" y="935038"/>
            <a:chExt cx="390525" cy="382588"/>
          </a:xfrm>
          <a:solidFill>
            <a:srgbClr val="3C3C3B"/>
          </a:solidFill>
        </p:grpSpPr>
        <p:sp>
          <p:nvSpPr>
            <p:cNvPr id="38" name="Freeform 87"/>
            <p:cNvSpPr>
              <a:spLocks noEditPoints="1"/>
            </p:cNvSpPr>
            <p:nvPr/>
          </p:nvSpPr>
          <p:spPr bwMode="auto">
            <a:xfrm>
              <a:off x="7445375" y="935038"/>
              <a:ext cx="390525" cy="217488"/>
            </a:xfrm>
            <a:custGeom>
              <a:avLst/>
              <a:gdLst>
                <a:gd name="T0" fmla="*/ 229 w 458"/>
                <a:gd name="T1" fmla="*/ 25 h 255"/>
                <a:gd name="T2" fmla="*/ 229 w 458"/>
                <a:gd name="T3" fmla="*/ 25 h 255"/>
                <a:gd name="T4" fmla="*/ 24 w 458"/>
                <a:gd name="T5" fmla="*/ 128 h 255"/>
                <a:gd name="T6" fmla="*/ 229 w 458"/>
                <a:gd name="T7" fmla="*/ 231 h 255"/>
                <a:gd name="T8" fmla="*/ 434 w 458"/>
                <a:gd name="T9" fmla="*/ 128 h 255"/>
                <a:gd name="T10" fmla="*/ 229 w 458"/>
                <a:gd name="T11" fmla="*/ 25 h 255"/>
                <a:gd name="T12" fmla="*/ 229 w 458"/>
                <a:gd name="T13" fmla="*/ 255 h 255"/>
                <a:gd name="T14" fmla="*/ 229 w 458"/>
                <a:gd name="T15" fmla="*/ 255 h 255"/>
                <a:gd name="T16" fmla="*/ 0 w 458"/>
                <a:gd name="T17" fmla="*/ 128 h 255"/>
                <a:gd name="T18" fmla="*/ 229 w 458"/>
                <a:gd name="T19" fmla="*/ 0 h 255"/>
                <a:gd name="T20" fmla="*/ 458 w 458"/>
                <a:gd name="T21" fmla="*/ 128 h 255"/>
                <a:gd name="T22" fmla="*/ 229 w 458"/>
                <a:gd name="T23"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8" h="255">
                  <a:moveTo>
                    <a:pt x="229" y="25"/>
                  </a:moveTo>
                  <a:lnTo>
                    <a:pt x="229" y="25"/>
                  </a:lnTo>
                  <a:cubicBezTo>
                    <a:pt x="118" y="25"/>
                    <a:pt x="24" y="72"/>
                    <a:pt x="24" y="128"/>
                  </a:cubicBezTo>
                  <a:cubicBezTo>
                    <a:pt x="24" y="184"/>
                    <a:pt x="118" y="231"/>
                    <a:pt x="229" y="231"/>
                  </a:cubicBezTo>
                  <a:cubicBezTo>
                    <a:pt x="340" y="231"/>
                    <a:pt x="434" y="184"/>
                    <a:pt x="434" y="128"/>
                  </a:cubicBezTo>
                  <a:cubicBezTo>
                    <a:pt x="434" y="72"/>
                    <a:pt x="340" y="25"/>
                    <a:pt x="229" y="25"/>
                  </a:cubicBezTo>
                  <a:close/>
                  <a:moveTo>
                    <a:pt x="229" y="255"/>
                  </a:moveTo>
                  <a:lnTo>
                    <a:pt x="229" y="255"/>
                  </a:lnTo>
                  <a:cubicBezTo>
                    <a:pt x="100" y="255"/>
                    <a:pt x="0" y="199"/>
                    <a:pt x="0" y="128"/>
                  </a:cubicBezTo>
                  <a:cubicBezTo>
                    <a:pt x="0" y="56"/>
                    <a:pt x="100" y="0"/>
                    <a:pt x="229" y="0"/>
                  </a:cubicBezTo>
                  <a:cubicBezTo>
                    <a:pt x="358" y="0"/>
                    <a:pt x="458" y="56"/>
                    <a:pt x="458" y="128"/>
                  </a:cubicBezTo>
                  <a:cubicBezTo>
                    <a:pt x="458" y="199"/>
                    <a:pt x="358" y="255"/>
                    <a:pt x="229" y="255"/>
                  </a:cubicBezTo>
                  <a:close/>
                </a:path>
              </a:pathLst>
            </a:custGeom>
            <a:grpFill/>
            <a:ln w="0">
              <a:noFill/>
              <a:prstDash val="solid"/>
              <a:round/>
              <a:headEnd/>
              <a:tailEnd/>
            </a:ln>
          </p:spPr>
          <p:txBody>
            <a:bodyPr/>
            <a:lstStyle/>
            <a:p>
              <a:pPr defTabSz="543689">
                <a:defRPr/>
              </a:pPr>
              <a:endParaRPr lang="zh-CN" altLang="en-US" sz="4400"/>
            </a:p>
          </p:txBody>
        </p:sp>
        <p:sp>
          <p:nvSpPr>
            <p:cNvPr id="39" name="Freeform 88"/>
            <p:cNvSpPr>
              <a:spLocks/>
            </p:cNvSpPr>
            <p:nvPr/>
          </p:nvSpPr>
          <p:spPr bwMode="auto">
            <a:xfrm>
              <a:off x="7445375" y="1039813"/>
              <a:ext cx="390525" cy="265113"/>
            </a:xfrm>
            <a:custGeom>
              <a:avLst/>
              <a:gdLst>
                <a:gd name="T0" fmla="*/ 264 w 458"/>
                <a:gd name="T1" fmla="*/ 310 h 310"/>
                <a:gd name="T2" fmla="*/ 264 w 458"/>
                <a:gd name="T3" fmla="*/ 310 h 310"/>
                <a:gd name="T4" fmla="*/ 252 w 458"/>
                <a:gd name="T5" fmla="*/ 298 h 310"/>
                <a:gd name="T6" fmla="*/ 263 w 458"/>
                <a:gd name="T7" fmla="*/ 285 h 310"/>
                <a:gd name="T8" fmla="*/ 434 w 458"/>
                <a:gd name="T9" fmla="*/ 183 h 310"/>
                <a:gd name="T10" fmla="*/ 434 w 458"/>
                <a:gd name="T11" fmla="*/ 156 h 310"/>
                <a:gd name="T12" fmla="*/ 229 w 458"/>
                <a:gd name="T13" fmla="*/ 225 h 310"/>
                <a:gd name="T14" fmla="*/ 0 w 458"/>
                <a:gd name="T15" fmla="*/ 98 h 310"/>
                <a:gd name="T16" fmla="*/ 0 w 458"/>
                <a:gd name="T17" fmla="*/ 12 h 310"/>
                <a:gd name="T18" fmla="*/ 12 w 458"/>
                <a:gd name="T19" fmla="*/ 0 h 310"/>
                <a:gd name="T20" fmla="*/ 24 w 458"/>
                <a:gd name="T21" fmla="*/ 12 h 310"/>
                <a:gd name="T22" fmla="*/ 24 w 458"/>
                <a:gd name="T23" fmla="*/ 98 h 310"/>
                <a:gd name="T24" fmla="*/ 229 w 458"/>
                <a:gd name="T25" fmla="*/ 200 h 310"/>
                <a:gd name="T26" fmla="*/ 434 w 458"/>
                <a:gd name="T27" fmla="*/ 98 h 310"/>
                <a:gd name="T28" fmla="*/ 434 w 458"/>
                <a:gd name="T29" fmla="*/ 12 h 310"/>
                <a:gd name="T30" fmla="*/ 458 w 458"/>
                <a:gd name="T31" fmla="*/ 12 h 310"/>
                <a:gd name="T32" fmla="*/ 458 w 458"/>
                <a:gd name="T33" fmla="*/ 183 h 310"/>
                <a:gd name="T34" fmla="*/ 265 w 458"/>
                <a:gd name="T35" fmla="*/ 310 h 310"/>
                <a:gd name="T36" fmla="*/ 264 w 458"/>
                <a:gd name="T37"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8" h="310">
                  <a:moveTo>
                    <a:pt x="264" y="310"/>
                  </a:moveTo>
                  <a:lnTo>
                    <a:pt x="264" y="310"/>
                  </a:lnTo>
                  <a:cubicBezTo>
                    <a:pt x="258" y="310"/>
                    <a:pt x="252" y="305"/>
                    <a:pt x="252" y="298"/>
                  </a:cubicBezTo>
                  <a:cubicBezTo>
                    <a:pt x="251" y="292"/>
                    <a:pt x="256" y="286"/>
                    <a:pt x="263" y="285"/>
                  </a:cubicBezTo>
                  <a:cubicBezTo>
                    <a:pt x="360" y="277"/>
                    <a:pt x="434" y="233"/>
                    <a:pt x="434" y="183"/>
                  </a:cubicBezTo>
                  <a:lnTo>
                    <a:pt x="434" y="156"/>
                  </a:lnTo>
                  <a:cubicBezTo>
                    <a:pt x="396" y="197"/>
                    <a:pt x="319" y="225"/>
                    <a:pt x="229" y="225"/>
                  </a:cubicBezTo>
                  <a:cubicBezTo>
                    <a:pt x="100" y="225"/>
                    <a:pt x="0" y="169"/>
                    <a:pt x="0" y="98"/>
                  </a:cubicBezTo>
                  <a:lnTo>
                    <a:pt x="0" y="12"/>
                  </a:lnTo>
                  <a:cubicBezTo>
                    <a:pt x="0" y="6"/>
                    <a:pt x="5" y="0"/>
                    <a:pt x="12" y="0"/>
                  </a:cubicBezTo>
                  <a:cubicBezTo>
                    <a:pt x="19" y="0"/>
                    <a:pt x="24" y="6"/>
                    <a:pt x="24" y="12"/>
                  </a:cubicBezTo>
                  <a:lnTo>
                    <a:pt x="24" y="98"/>
                  </a:lnTo>
                  <a:cubicBezTo>
                    <a:pt x="24" y="153"/>
                    <a:pt x="118" y="200"/>
                    <a:pt x="229" y="200"/>
                  </a:cubicBezTo>
                  <a:cubicBezTo>
                    <a:pt x="340" y="200"/>
                    <a:pt x="434" y="153"/>
                    <a:pt x="434" y="98"/>
                  </a:cubicBezTo>
                  <a:lnTo>
                    <a:pt x="434" y="12"/>
                  </a:lnTo>
                  <a:lnTo>
                    <a:pt x="458" y="12"/>
                  </a:lnTo>
                  <a:lnTo>
                    <a:pt x="458" y="183"/>
                  </a:lnTo>
                  <a:cubicBezTo>
                    <a:pt x="458" y="247"/>
                    <a:pt x="377" y="300"/>
                    <a:pt x="265" y="310"/>
                  </a:cubicBezTo>
                  <a:cubicBezTo>
                    <a:pt x="265" y="310"/>
                    <a:pt x="265" y="310"/>
                    <a:pt x="264" y="310"/>
                  </a:cubicBezTo>
                  <a:close/>
                </a:path>
              </a:pathLst>
            </a:custGeom>
            <a:grpFill/>
            <a:ln w="0">
              <a:noFill/>
              <a:prstDash val="solid"/>
              <a:round/>
              <a:headEnd/>
              <a:tailEnd/>
            </a:ln>
          </p:spPr>
          <p:txBody>
            <a:bodyPr/>
            <a:lstStyle/>
            <a:p>
              <a:pPr defTabSz="543689">
                <a:defRPr/>
              </a:pPr>
              <a:endParaRPr lang="zh-CN" altLang="en-US" sz="4400"/>
            </a:p>
          </p:txBody>
        </p:sp>
        <p:sp>
          <p:nvSpPr>
            <p:cNvPr id="40" name="Freeform 89"/>
            <p:cNvSpPr>
              <a:spLocks/>
            </p:cNvSpPr>
            <p:nvPr/>
          </p:nvSpPr>
          <p:spPr bwMode="auto">
            <a:xfrm>
              <a:off x="7445375" y="1112838"/>
              <a:ext cx="174625" cy="190500"/>
            </a:xfrm>
            <a:custGeom>
              <a:avLst/>
              <a:gdLst>
                <a:gd name="T0" fmla="*/ 192 w 205"/>
                <a:gd name="T1" fmla="*/ 223 h 223"/>
                <a:gd name="T2" fmla="*/ 192 w 205"/>
                <a:gd name="T3" fmla="*/ 223 h 223"/>
                <a:gd name="T4" fmla="*/ 191 w 205"/>
                <a:gd name="T5" fmla="*/ 223 h 223"/>
                <a:gd name="T6" fmla="*/ 0 w 205"/>
                <a:gd name="T7" fmla="*/ 97 h 223"/>
                <a:gd name="T8" fmla="*/ 0 w 205"/>
                <a:gd name="T9" fmla="*/ 12 h 223"/>
                <a:gd name="T10" fmla="*/ 12 w 205"/>
                <a:gd name="T11" fmla="*/ 0 h 223"/>
                <a:gd name="T12" fmla="*/ 24 w 205"/>
                <a:gd name="T13" fmla="*/ 12 h 223"/>
                <a:gd name="T14" fmla="*/ 24 w 205"/>
                <a:gd name="T15" fmla="*/ 97 h 223"/>
                <a:gd name="T16" fmla="*/ 193 w 205"/>
                <a:gd name="T17" fmla="*/ 199 h 223"/>
                <a:gd name="T18" fmla="*/ 204 w 205"/>
                <a:gd name="T19" fmla="*/ 212 h 223"/>
                <a:gd name="T20" fmla="*/ 192 w 205"/>
                <a:gd name="T21"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223">
                  <a:moveTo>
                    <a:pt x="192" y="223"/>
                  </a:moveTo>
                  <a:lnTo>
                    <a:pt x="192" y="223"/>
                  </a:lnTo>
                  <a:cubicBezTo>
                    <a:pt x="192" y="223"/>
                    <a:pt x="191" y="223"/>
                    <a:pt x="191" y="223"/>
                  </a:cubicBezTo>
                  <a:cubicBezTo>
                    <a:pt x="80" y="213"/>
                    <a:pt x="0" y="160"/>
                    <a:pt x="0" y="97"/>
                  </a:cubicBezTo>
                  <a:lnTo>
                    <a:pt x="0" y="12"/>
                  </a:lnTo>
                  <a:cubicBezTo>
                    <a:pt x="0" y="6"/>
                    <a:pt x="5" y="0"/>
                    <a:pt x="12" y="0"/>
                  </a:cubicBezTo>
                  <a:cubicBezTo>
                    <a:pt x="19" y="0"/>
                    <a:pt x="24" y="6"/>
                    <a:pt x="24" y="12"/>
                  </a:cubicBezTo>
                  <a:lnTo>
                    <a:pt x="24" y="97"/>
                  </a:lnTo>
                  <a:cubicBezTo>
                    <a:pt x="24" y="147"/>
                    <a:pt x="97" y="190"/>
                    <a:pt x="193" y="199"/>
                  </a:cubicBezTo>
                  <a:cubicBezTo>
                    <a:pt x="200" y="199"/>
                    <a:pt x="205" y="205"/>
                    <a:pt x="204" y="212"/>
                  </a:cubicBezTo>
                  <a:cubicBezTo>
                    <a:pt x="204" y="219"/>
                    <a:pt x="198" y="223"/>
                    <a:pt x="192" y="223"/>
                  </a:cubicBezTo>
                  <a:close/>
                </a:path>
              </a:pathLst>
            </a:custGeom>
            <a:grpFill/>
            <a:ln w="0">
              <a:noFill/>
              <a:prstDash val="solid"/>
              <a:round/>
              <a:headEnd/>
              <a:tailEnd/>
            </a:ln>
          </p:spPr>
          <p:txBody>
            <a:bodyPr/>
            <a:lstStyle/>
            <a:p>
              <a:pPr defTabSz="543689">
                <a:defRPr/>
              </a:pPr>
              <a:endParaRPr lang="zh-CN" altLang="en-US" sz="4400"/>
            </a:p>
          </p:txBody>
        </p:sp>
        <p:sp>
          <p:nvSpPr>
            <p:cNvPr id="41" name="Freeform 90"/>
            <p:cNvSpPr>
              <a:spLocks/>
            </p:cNvSpPr>
            <p:nvPr/>
          </p:nvSpPr>
          <p:spPr bwMode="auto">
            <a:xfrm>
              <a:off x="7629525" y="1076326"/>
              <a:ext cx="65088" cy="44450"/>
            </a:xfrm>
            <a:custGeom>
              <a:avLst/>
              <a:gdLst>
                <a:gd name="T0" fmla="*/ 11 w 76"/>
                <a:gd name="T1" fmla="*/ 51 h 51"/>
                <a:gd name="T2" fmla="*/ 11 w 76"/>
                <a:gd name="T3" fmla="*/ 51 h 51"/>
                <a:gd name="T4" fmla="*/ 3 w 76"/>
                <a:gd name="T5" fmla="*/ 46 h 51"/>
                <a:gd name="T6" fmla="*/ 7 w 76"/>
                <a:gd name="T7" fmla="*/ 32 h 51"/>
                <a:gd name="T8" fmla="*/ 60 w 76"/>
                <a:gd name="T9" fmla="*/ 3 h 51"/>
                <a:gd name="T10" fmla="*/ 74 w 76"/>
                <a:gd name="T11" fmla="*/ 7 h 51"/>
                <a:gd name="T12" fmla="*/ 70 w 76"/>
                <a:gd name="T13" fmla="*/ 20 h 51"/>
                <a:gd name="T14" fmla="*/ 16 w 76"/>
                <a:gd name="T15" fmla="*/ 50 h 51"/>
                <a:gd name="T16" fmla="*/ 11 w 7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1">
                  <a:moveTo>
                    <a:pt x="11" y="51"/>
                  </a:moveTo>
                  <a:lnTo>
                    <a:pt x="11" y="51"/>
                  </a:lnTo>
                  <a:cubicBezTo>
                    <a:pt x="8" y="51"/>
                    <a:pt x="5" y="49"/>
                    <a:pt x="3" y="46"/>
                  </a:cubicBezTo>
                  <a:cubicBezTo>
                    <a:pt x="0" y="41"/>
                    <a:pt x="2" y="35"/>
                    <a:pt x="7" y="32"/>
                  </a:cubicBezTo>
                  <a:lnTo>
                    <a:pt x="60" y="3"/>
                  </a:lnTo>
                  <a:cubicBezTo>
                    <a:pt x="65" y="0"/>
                    <a:pt x="71" y="2"/>
                    <a:pt x="74" y="7"/>
                  </a:cubicBezTo>
                  <a:cubicBezTo>
                    <a:pt x="76" y="12"/>
                    <a:pt x="75" y="18"/>
                    <a:pt x="70" y="20"/>
                  </a:cubicBezTo>
                  <a:lnTo>
                    <a:pt x="16" y="50"/>
                  </a:lnTo>
                  <a:cubicBezTo>
                    <a:pt x="15" y="50"/>
                    <a:pt x="13" y="51"/>
                    <a:pt x="11" y="51"/>
                  </a:cubicBezTo>
                  <a:close/>
                </a:path>
              </a:pathLst>
            </a:custGeom>
            <a:grpFill/>
            <a:ln w="0">
              <a:noFill/>
              <a:prstDash val="solid"/>
              <a:round/>
              <a:headEnd/>
              <a:tailEnd/>
            </a:ln>
          </p:spPr>
          <p:txBody>
            <a:bodyPr/>
            <a:lstStyle/>
            <a:p>
              <a:pPr defTabSz="543689">
                <a:defRPr/>
              </a:pPr>
              <a:endParaRPr lang="zh-CN" altLang="en-US" sz="4400"/>
            </a:p>
          </p:txBody>
        </p:sp>
        <p:sp>
          <p:nvSpPr>
            <p:cNvPr id="42" name="Freeform 91"/>
            <p:cNvSpPr>
              <a:spLocks/>
            </p:cNvSpPr>
            <p:nvPr/>
          </p:nvSpPr>
          <p:spPr bwMode="auto">
            <a:xfrm>
              <a:off x="7585075" y="1076326"/>
              <a:ext cx="65088" cy="44450"/>
            </a:xfrm>
            <a:custGeom>
              <a:avLst/>
              <a:gdLst>
                <a:gd name="T0" fmla="*/ 64 w 76"/>
                <a:gd name="T1" fmla="*/ 51 h 51"/>
                <a:gd name="T2" fmla="*/ 64 w 76"/>
                <a:gd name="T3" fmla="*/ 51 h 51"/>
                <a:gd name="T4" fmla="*/ 60 w 76"/>
                <a:gd name="T5" fmla="*/ 50 h 51"/>
                <a:gd name="T6" fmla="*/ 6 w 76"/>
                <a:gd name="T7" fmla="*/ 20 h 51"/>
                <a:gd name="T8" fmla="*/ 2 w 76"/>
                <a:gd name="T9" fmla="*/ 7 h 51"/>
                <a:gd name="T10" fmla="*/ 16 w 76"/>
                <a:gd name="T11" fmla="*/ 3 h 51"/>
                <a:gd name="T12" fmla="*/ 69 w 76"/>
                <a:gd name="T13" fmla="*/ 32 h 51"/>
                <a:gd name="T14" fmla="*/ 73 w 76"/>
                <a:gd name="T15" fmla="*/ 46 h 51"/>
                <a:gd name="T16" fmla="*/ 64 w 7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1">
                  <a:moveTo>
                    <a:pt x="64" y="51"/>
                  </a:moveTo>
                  <a:lnTo>
                    <a:pt x="64" y="51"/>
                  </a:lnTo>
                  <a:cubicBezTo>
                    <a:pt x="63" y="51"/>
                    <a:pt x="61" y="50"/>
                    <a:pt x="60" y="50"/>
                  </a:cubicBezTo>
                  <a:lnTo>
                    <a:pt x="6" y="20"/>
                  </a:lnTo>
                  <a:cubicBezTo>
                    <a:pt x="1" y="18"/>
                    <a:pt x="0" y="12"/>
                    <a:pt x="2" y="7"/>
                  </a:cubicBezTo>
                  <a:cubicBezTo>
                    <a:pt x="5" y="2"/>
                    <a:pt x="11" y="0"/>
                    <a:pt x="16" y="3"/>
                  </a:cubicBezTo>
                  <a:lnTo>
                    <a:pt x="69" y="32"/>
                  </a:lnTo>
                  <a:cubicBezTo>
                    <a:pt x="74" y="35"/>
                    <a:pt x="76" y="41"/>
                    <a:pt x="73" y="46"/>
                  </a:cubicBezTo>
                  <a:cubicBezTo>
                    <a:pt x="71" y="49"/>
                    <a:pt x="68" y="51"/>
                    <a:pt x="64" y="51"/>
                  </a:cubicBezTo>
                  <a:close/>
                </a:path>
              </a:pathLst>
            </a:custGeom>
            <a:grpFill/>
            <a:ln w="0">
              <a:noFill/>
              <a:prstDash val="solid"/>
              <a:round/>
              <a:headEnd/>
              <a:tailEnd/>
            </a:ln>
          </p:spPr>
          <p:txBody>
            <a:bodyPr/>
            <a:lstStyle/>
            <a:p>
              <a:pPr defTabSz="543689">
                <a:defRPr/>
              </a:pPr>
              <a:endParaRPr lang="zh-CN" altLang="en-US" sz="4400"/>
            </a:p>
          </p:txBody>
        </p:sp>
        <p:sp>
          <p:nvSpPr>
            <p:cNvPr id="43" name="Freeform 92"/>
            <p:cNvSpPr>
              <a:spLocks/>
            </p:cNvSpPr>
            <p:nvPr/>
          </p:nvSpPr>
          <p:spPr bwMode="auto">
            <a:xfrm>
              <a:off x="7631113" y="1057276"/>
              <a:ext cx="17463" cy="63500"/>
            </a:xfrm>
            <a:custGeom>
              <a:avLst/>
              <a:gdLst>
                <a:gd name="T0" fmla="*/ 9 w 19"/>
                <a:gd name="T1" fmla="*/ 75 h 75"/>
                <a:gd name="T2" fmla="*/ 9 w 19"/>
                <a:gd name="T3" fmla="*/ 75 h 75"/>
                <a:gd name="T4" fmla="*/ 0 w 19"/>
                <a:gd name="T5" fmla="*/ 65 h 75"/>
                <a:gd name="T6" fmla="*/ 0 w 19"/>
                <a:gd name="T7" fmla="*/ 10 h 75"/>
                <a:gd name="T8" fmla="*/ 9 w 19"/>
                <a:gd name="T9" fmla="*/ 0 h 75"/>
                <a:gd name="T10" fmla="*/ 19 w 19"/>
                <a:gd name="T11" fmla="*/ 10 h 75"/>
                <a:gd name="T12" fmla="*/ 19 w 19"/>
                <a:gd name="T13" fmla="*/ 65 h 75"/>
                <a:gd name="T14" fmla="*/ 9 w 19"/>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5">
                  <a:moveTo>
                    <a:pt x="9" y="75"/>
                  </a:moveTo>
                  <a:lnTo>
                    <a:pt x="9" y="75"/>
                  </a:lnTo>
                  <a:cubicBezTo>
                    <a:pt x="4" y="75"/>
                    <a:pt x="0" y="70"/>
                    <a:pt x="0" y="65"/>
                  </a:cubicBezTo>
                  <a:lnTo>
                    <a:pt x="0" y="10"/>
                  </a:lnTo>
                  <a:cubicBezTo>
                    <a:pt x="0" y="4"/>
                    <a:pt x="4" y="0"/>
                    <a:pt x="9" y="0"/>
                  </a:cubicBezTo>
                  <a:cubicBezTo>
                    <a:pt x="15" y="0"/>
                    <a:pt x="19" y="4"/>
                    <a:pt x="19" y="10"/>
                  </a:cubicBezTo>
                  <a:lnTo>
                    <a:pt x="19" y="65"/>
                  </a:lnTo>
                  <a:cubicBezTo>
                    <a:pt x="19" y="70"/>
                    <a:pt x="15" y="75"/>
                    <a:pt x="9" y="75"/>
                  </a:cubicBezTo>
                  <a:close/>
                </a:path>
              </a:pathLst>
            </a:custGeom>
            <a:grpFill/>
            <a:ln w="0">
              <a:noFill/>
              <a:prstDash val="solid"/>
              <a:round/>
              <a:headEnd/>
              <a:tailEnd/>
            </a:ln>
          </p:spPr>
          <p:txBody>
            <a:bodyPr/>
            <a:lstStyle/>
            <a:p>
              <a:pPr defTabSz="543689">
                <a:defRPr/>
              </a:pPr>
              <a:endParaRPr lang="zh-CN" altLang="en-US" sz="4400"/>
            </a:p>
          </p:txBody>
        </p:sp>
        <p:sp>
          <p:nvSpPr>
            <p:cNvPr id="44" name="Freeform 93"/>
            <p:cNvSpPr>
              <a:spLocks/>
            </p:cNvSpPr>
            <p:nvPr/>
          </p:nvSpPr>
          <p:spPr bwMode="auto">
            <a:xfrm>
              <a:off x="7583488" y="965201"/>
              <a:ext cx="65088" cy="44450"/>
            </a:xfrm>
            <a:custGeom>
              <a:avLst/>
              <a:gdLst>
                <a:gd name="T0" fmla="*/ 11 w 76"/>
                <a:gd name="T1" fmla="*/ 51 h 51"/>
                <a:gd name="T2" fmla="*/ 11 w 76"/>
                <a:gd name="T3" fmla="*/ 51 h 51"/>
                <a:gd name="T4" fmla="*/ 3 w 76"/>
                <a:gd name="T5" fmla="*/ 45 h 51"/>
                <a:gd name="T6" fmla="*/ 7 w 76"/>
                <a:gd name="T7" fmla="*/ 32 h 51"/>
                <a:gd name="T8" fmla="*/ 60 w 76"/>
                <a:gd name="T9" fmla="*/ 3 h 51"/>
                <a:gd name="T10" fmla="*/ 73 w 76"/>
                <a:gd name="T11" fmla="*/ 7 h 51"/>
                <a:gd name="T12" fmla="*/ 70 w 76"/>
                <a:gd name="T13" fmla="*/ 20 h 51"/>
                <a:gd name="T14" fmla="*/ 16 w 76"/>
                <a:gd name="T15" fmla="*/ 49 h 51"/>
                <a:gd name="T16" fmla="*/ 11 w 7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1">
                  <a:moveTo>
                    <a:pt x="11" y="51"/>
                  </a:moveTo>
                  <a:lnTo>
                    <a:pt x="11" y="51"/>
                  </a:lnTo>
                  <a:cubicBezTo>
                    <a:pt x="8" y="51"/>
                    <a:pt x="4" y="49"/>
                    <a:pt x="3" y="45"/>
                  </a:cubicBezTo>
                  <a:cubicBezTo>
                    <a:pt x="0" y="41"/>
                    <a:pt x="2" y="35"/>
                    <a:pt x="7" y="32"/>
                  </a:cubicBezTo>
                  <a:lnTo>
                    <a:pt x="60" y="3"/>
                  </a:lnTo>
                  <a:cubicBezTo>
                    <a:pt x="65" y="0"/>
                    <a:pt x="71" y="2"/>
                    <a:pt x="73" y="7"/>
                  </a:cubicBezTo>
                  <a:cubicBezTo>
                    <a:pt x="76" y="11"/>
                    <a:pt x="74" y="17"/>
                    <a:pt x="70" y="20"/>
                  </a:cubicBezTo>
                  <a:lnTo>
                    <a:pt x="16" y="49"/>
                  </a:lnTo>
                  <a:cubicBezTo>
                    <a:pt x="14" y="50"/>
                    <a:pt x="13" y="51"/>
                    <a:pt x="11" y="51"/>
                  </a:cubicBezTo>
                  <a:close/>
                </a:path>
              </a:pathLst>
            </a:custGeom>
            <a:grpFill/>
            <a:ln w="0">
              <a:noFill/>
              <a:prstDash val="solid"/>
              <a:round/>
              <a:headEnd/>
              <a:tailEnd/>
            </a:ln>
          </p:spPr>
          <p:txBody>
            <a:bodyPr/>
            <a:lstStyle/>
            <a:p>
              <a:pPr defTabSz="543689">
                <a:defRPr/>
              </a:pPr>
              <a:endParaRPr lang="zh-CN" altLang="en-US" sz="4400"/>
            </a:p>
          </p:txBody>
        </p:sp>
        <p:sp>
          <p:nvSpPr>
            <p:cNvPr id="45" name="Freeform 94"/>
            <p:cNvSpPr>
              <a:spLocks/>
            </p:cNvSpPr>
            <p:nvPr/>
          </p:nvSpPr>
          <p:spPr bwMode="auto">
            <a:xfrm>
              <a:off x="7629525" y="965201"/>
              <a:ext cx="65088" cy="44450"/>
            </a:xfrm>
            <a:custGeom>
              <a:avLst/>
              <a:gdLst>
                <a:gd name="T0" fmla="*/ 64 w 76"/>
                <a:gd name="T1" fmla="*/ 51 h 51"/>
                <a:gd name="T2" fmla="*/ 64 w 76"/>
                <a:gd name="T3" fmla="*/ 51 h 51"/>
                <a:gd name="T4" fmla="*/ 60 w 76"/>
                <a:gd name="T5" fmla="*/ 49 h 51"/>
                <a:gd name="T6" fmla="*/ 6 w 76"/>
                <a:gd name="T7" fmla="*/ 20 h 51"/>
                <a:gd name="T8" fmla="*/ 2 w 76"/>
                <a:gd name="T9" fmla="*/ 7 h 51"/>
                <a:gd name="T10" fmla="*/ 16 w 76"/>
                <a:gd name="T11" fmla="*/ 3 h 51"/>
                <a:gd name="T12" fmla="*/ 69 w 76"/>
                <a:gd name="T13" fmla="*/ 32 h 51"/>
                <a:gd name="T14" fmla="*/ 73 w 76"/>
                <a:gd name="T15" fmla="*/ 45 h 51"/>
                <a:gd name="T16" fmla="*/ 64 w 7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1">
                  <a:moveTo>
                    <a:pt x="64" y="51"/>
                  </a:moveTo>
                  <a:lnTo>
                    <a:pt x="64" y="51"/>
                  </a:lnTo>
                  <a:cubicBezTo>
                    <a:pt x="63" y="51"/>
                    <a:pt x="61" y="50"/>
                    <a:pt x="60" y="49"/>
                  </a:cubicBezTo>
                  <a:lnTo>
                    <a:pt x="6" y="20"/>
                  </a:lnTo>
                  <a:cubicBezTo>
                    <a:pt x="1" y="17"/>
                    <a:pt x="0" y="11"/>
                    <a:pt x="2" y="7"/>
                  </a:cubicBezTo>
                  <a:cubicBezTo>
                    <a:pt x="5" y="2"/>
                    <a:pt x="11" y="0"/>
                    <a:pt x="16" y="3"/>
                  </a:cubicBezTo>
                  <a:lnTo>
                    <a:pt x="69" y="32"/>
                  </a:lnTo>
                  <a:cubicBezTo>
                    <a:pt x="74" y="35"/>
                    <a:pt x="76" y="41"/>
                    <a:pt x="73" y="45"/>
                  </a:cubicBezTo>
                  <a:cubicBezTo>
                    <a:pt x="71" y="49"/>
                    <a:pt x="68" y="51"/>
                    <a:pt x="64" y="51"/>
                  </a:cubicBezTo>
                  <a:close/>
                </a:path>
              </a:pathLst>
            </a:custGeom>
            <a:grpFill/>
            <a:ln w="0">
              <a:noFill/>
              <a:prstDash val="solid"/>
              <a:round/>
              <a:headEnd/>
              <a:tailEnd/>
            </a:ln>
          </p:spPr>
          <p:txBody>
            <a:bodyPr/>
            <a:lstStyle/>
            <a:p>
              <a:pPr defTabSz="543689">
                <a:defRPr/>
              </a:pPr>
              <a:endParaRPr lang="zh-CN" altLang="en-US" sz="4400"/>
            </a:p>
          </p:txBody>
        </p:sp>
        <p:sp>
          <p:nvSpPr>
            <p:cNvPr id="46" name="Freeform 95"/>
            <p:cNvSpPr>
              <a:spLocks/>
            </p:cNvSpPr>
            <p:nvPr/>
          </p:nvSpPr>
          <p:spPr bwMode="auto">
            <a:xfrm>
              <a:off x="7631113" y="966788"/>
              <a:ext cx="17463" cy="63500"/>
            </a:xfrm>
            <a:custGeom>
              <a:avLst/>
              <a:gdLst>
                <a:gd name="T0" fmla="*/ 10 w 20"/>
                <a:gd name="T1" fmla="*/ 74 h 74"/>
                <a:gd name="T2" fmla="*/ 10 w 20"/>
                <a:gd name="T3" fmla="*/ 74 h 74"/>
                <a:gd name="T4" fmla="*/ 0 w 20"/>
                <a:gd name="T5" fmla="*/ 64 h 74"/>
                <a:gd name="T6" fmla="*/ 0 w 20"/>
                <a:gd name="T7" fmla="*/ 9 h 74"/>
                <a:gd name="T8" fmla="*/ 10 w 20"/>
                <a:gd name="T9" fmla="*/ 0 h 74"/>
                <a:gd name="T10" fmla="*/ 20 w 20"/>
                <a:gd name="T11" fmla="*/ 9 h 74"/>
                <a:gd name="T12" fmla="*/ 20 w 20"/>
                <a:gd name="T13" fmla="*/ 64 h 74"/>
                <a:gd name="T14" fmla="*/ 10 w 20"/>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74">
                  <a:moveTo>
                    <a:pt x="10" y="74"/>
                  </a:moveTo>
                  <a:lnTo>
                    <a:pt x="10" y="74"/>
                  </a:lnTo>
                  <a:cubicBezTo>
                    <a:pt x="4" y="74"/>
                    <a:pt x="0" y="69"/>
                    <a:pt x="0" y="64"/>
                  </a:cubicBezTo>
                  <a:lnTo>
                    <a:pt x="0" y="9"/>
                  </a:lnTo>
                  <a:cubicBezTo>
                    <a:pt x="0" y="4"/>
                    <a:pt x="4" y="0"/>
                    <a:pt x="10" y="0"/>
                  </a:cubicBezTo>
                  <a:cubicBezTo>
                    <a:pt x="15" y="0"/>
                    <a:pt x="20" y="4"/>
                    <a:pt x="20" y="9"/>
                  </a:cubicBezTo>
                  <a:lnTo>
                    <a:pt x="20" y="64"/>
                  </a:lnTo>
                  <a:cubicBezTo>
                    <a:pt x="20" y="69"/>
                    <a:pt x="15" y="74"/>
                    <a:pt x="10" y="74"/>
                  </a:cubicBezTo>
                  <a:close/>
                </a:path>
              </a:pathLst>
            </a:custGeom>
            <a:grpFill/>
            <a:ln w="0">
              <a:noFill/>
              <a:prstDash val="solid"/>
              <a:round/>
              <a:headEnd/>
              <a:tailEnd/>
            </a:ln>
          </p:spPr>
          <p:txBody>
            <a:bodyPr/>
            <a:lstStyle/>
            <a:p>
              <a:pPr defTabSz="543689">
                <a:defRPr/>
              </a:pPr>
              <a:endParaRPr lang="zh-CN" altLang="en-US" sz="4400"/>
            </a:p>
          </p:txBody>
        </p:sp>
        <p:sp>
          <p:nvSpPr>
            <p:cNvPr id="47" name="Freeform 96"/>
            <p:cNvSpPr>
              <a:spLocks/>
            </p:cNvSpPr>
            <p:nvPr/>
          </p:nvSpPr>
          <p:spPr bwMode="auto">
            <a:xfrm>
              <a:off x="7507288" y="1035051"/>
              <a:ext cx="63500" cy="42863"/>
            </a:xfrm>
            <a:custGeom>
              <a:avLst/>
              <a:gdLst>
                <a:gd name="T0" fmla="*/ 64 w 76"/>
                <a:gd name="T1" fmla="*/ 51 h 51"/>
                <a:gd name="T2" fmla="*/ 64 w 76"/>
                <a:gd name="T3" fmla="*/ 51 h 51"/>
                <a:gd name="T4" fmla="*/ 60 w 76"/>
                <a:gd name="T5" fmla="*/ 49 h 51"/>
                <a:gd name="T6" fmla="*/ 7 w 76"/>
                <a:gd name="T7" fmla="*/ 20 h 51"/>
                <a:gd name="T8" fmla="*/ 3 w 76"/>
                <a:gd name="T9" fmla="*/ 7 h 51"/>
                <a:gd name="T10" fmla="*/ 16 w 76"/>
                <a:gd name="T11" fmla="*/ 3 h 51"/>
                <a:gd name="T12" fmla="*/ 69 w 76"/>
                <a:gd name="T13" fmla="*/ 32 h 51"/>
                <a:gd name="T14" fmla="*/ 73 w 76"/>
                <a:gd name="T15" fmla="*/ 46 h 51"/>
                <a:gd name="T16" fmla="*/ 64 w 7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1">
                  <a:moveTo>
                    <a:pt x="64" y="51"/>
                  </a:moveTo>
                  <a:lnTo>
                    <a:pt x="64" y="51"/>
                  </a:lnTo>
                  <a:cubicBezTo>
                    <a:pt x="63" y="51"/>
                    <a:pt x="61" y="50"/>
                    <a:pt x="60" y="49"/>
                  </a:cubicBezTo>
                  <a:lnTo>
                    <a:pt x="7" y="20"/>
                  </a:lnTo>
                  <a:cubicBezTo>
                    <a:pt x="2" y="17"/>
                    <a:pt x="0" y="11"/>
                    <a:pt x="3" y="7"/>
                  </a:cubicBezTo>
                  <a:cubicBezTo>
                    <a:pt x="5" y="2"/>
                    <a:pt x="11" y="0"/>
                    <a:pt x="16" y="3"/>
                  </a:cubicBezTo>
                  <a:lnTo>
                    <a:pt x="69" y="32"/>
                  </a:lnTo>
                  <a:cubicBezTo>
                    <a:pt x="74" y="35"/>
                    <a:pt x="76" y="41"/>
                    <a:pt x="73" y="46"/>
                  </a:cubicBezTo>
                  <a:cubicBezTo>
                    <a:pt x="71" y="49"/>
                    <a:pt x="68" y="51"/>
                    <a:pt x="64" y="51"/>
                  </a:cubicBezTo>
                  <a:close/>
                </a:path>
              </a:pathLst>
            </a:custGeom>
            <a:grpFill/>
            <a:ln w="0">
              <a:noFill/>
              <a:prstDash val="solid"/>
              <a:round/>
              <a:headEnd/>
              <a:tailEnd/>
            </a:ln>
          </p:spPr>
          <p:txBody>
            <a:bodyPr/>
            <a:lstStyle/>
            <a:p>
              <a:pPr defTabSz="543689">
                <a:defRPr/>
              </a:pPr>
              <a:endParaRPr lang="zh-CN" altLang="en-US" sz="4400"/>
            </a:p>
          </p:txBody>
        </p:sp>
        <p:sp>
          <p:nvSpPr>
            <p:cNvPr id="48" name="Freeform 97"/>
            <p:cNvSpPr>
              <a:spLocks/>
            </p:cNvSpPr>
            <p:nvPr/>
          </p:nvSpPr>
          <p:spPr bwMode="auto">
            <a:xfrm>
              <a:off x="7507288" y="1009651"/>
              <a:ext cx="63500" cy="42863"/>
            </a:xfrm>
            <a:custGeom>
              <a:avLst/>
              <a:gdLst>
                <a:gd name="T0" fmla="*/ 11 w 76"/>
                <a:gd name="T1" fmla="*/ 50 h 50"/>
                <a:gd name="T2" fmla="*/ 11 w 76"/>
                <a:gd name="T3" fmla="*/ 50 h 50"/>
                <a:gd name="T4" fmla="*/ 3 w 76"/>
                <a:gd name="T5" fmla="*/ 45 h 50"/>
                <a:gd name="T6" fmla="*/ 7 w 76"/>
                <a:gd name="T7" fmla="*/ 32 h 50"/>
                <a:gd name="T8" fmla="*/ 60 w 76"/>
                <a:gd name="T9" fmla="*/ 2 h 50"/>
                <a:gd name="T10" fmla="*/ 73 w 76"/>
                <a:gd name="T11" fmla="*/ 6 h 50"/>
                <a:gd name="T12" fmla="*/ 69 w 76"/>
                <a:gd name="T13" fmla="*/ 19 h 50"/>
                <a:gd name="T14" fmla="*/ 16 w 76"/>
                <a:gd name="T15" fmla="*/ 49 h 50"/>
                <a:gd name="T16" fmla="*/ 11 w 76"/>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0">
                  <a:moveTo>
                    <a:pt x="11" y="50"/>
                  </a:moveTo>
                  <a:lnTo>
                    <a:pt x="11" y="50"/>
                  </a:lnTo>
                  <a:cubicBezTo>
                    <a:pt x="8" y="50"/>
                    <a:pt x="5" y="48"/>
                    <a:pt x="3" y="45"/>
                  </a:cubicBezTo>
                  <a:cubicBezTo>
                    <a:pt x="0" y="40"/>
                    <a:pt x="2" y="34"/>
                    <a:pt x="7" y="32"/>
                  </a:cubicBezTo>
                  <a:lnTo>
                    <a:pt x="60" y="2"/>
                  </a:lnTo>
                  <a:cubicBezTo>
                    <a:pt x="64" y="0"/>
                    <a:pt x="70" y="1"/>
                    <a:pt x="73" y="6"/>
                  </a:cubicBezTo>
                  <a:cubicBezTo>
                    <a:pt x="76" y="11"/>
                    <a:pt x="74" y="17"/>
                    <a:pt x="69" y="19"/>
                  </a:cubicBezTo>
                  <a:lnTo>
                    <a:pt x="16" y="49"/>
                  </a:lnTo>
                  <a:cubicBezTo>
                    <a:pt x="15" y="50"/>
                    <a:pt x="13" y="50"/>
                    <a:pt x="11" y="50"/>
                  </a:cubicBezTo>
                  <a:close/>
                </a:path>
              </a:pathLst>
            </a:custGeom>
            <a:grpFill/>
            <a:ln w="0">
              <a:noFill/>
              <a:prstDash val="solid"/>
              <a:round/>
              <a:headEnd/>
              <a:tailEnd/>
            </a:ln>
          </p:spPr>
          <p:txBody>
            <a:bodyPr/>
            <a:lstStyle/>
            <a:p>
              <a:pPr defTabSz="543689">
                <a:defRPr/>
              </a:pPr>
              <a:endParaRPr lang="zh-CN" altLang="en-US" sz="4400"/>
            </a:p>
          </p:txBody>
        </p:sp>
        <p:sp>
          <p:nvSpPr>
            <p:cNvPr id="49" name="Freeform 98"/>
            <p:cNvSpPr>
              <a:spLocks/>
            </p:cNvSpPr>
            <p:nvPr/>
          </p:nvSpPr>
          <p:spPr bwMode="auto">
            <a:xfrm>
              <a:off x="7508875" y="1035051"/>
              <a:ext cx="100013" cy="17463"/>
            </a:xfrm>
            <a:custGeom>
              <a:avLst/>
              <a:gdLst>
                <a:gd name="T0" fmla="*/ 109 w 119"/>
                <a:gd name="T1" fmla="*/ 20 h 20"/>
                <a:gd name="T2" fmla="*/ 109 w 119"/>
                <a:gd name="T3" fmla="*/ 20 h 20"/>
                <a:gd name="T4" fmla="*/ 9 w 119"/>
                <a:gd name="T5" fmla="*/ 20 h 20"/>
                <a:gd name="T6" fmla="*/ 0 w 119"/>
                <a:gd name="T7" fmla="*/ 10 h 20"/>
                <a:gd name="T8" fmla="*/ 9 w 119"/>
                <a:gd name="T9" fmla="*/ 0 h 20"/>
                <a:gd name="T10" fmla="*/ 109 w 119"/>
                <a:gd name="T11" fmla="*/ 0 h 20"/>
                <a:gd name="T12" fmla="*/ 119 w 119"/>
                <a:gd name="T13" fmla="*/ 10 h 20"/>
                <a:gd name="T14" fmla="*/ 109 w 11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
                  <a:moveTo>
                    <a:pt x="109" y="20"/>
                  </a:moveTo>
                  <a:lnTo>
                    <a:pt x="109" y="20"/>
                  </a:lnTo>
                  <a:lnTo>
                    <a:pt x="9" y="20"/>
                  </a:lnTo>
                  <a:cubicBezTo>
                    <a:pt x="4" y="20"/>
                    <a:pt x="0" y="16"/>
                    <a:pt x="0" y="10"/>
                  </a:cubicBezTo>
                  <a:cubicBezTo>
                    <a:pt x="0" y="5"/>
                    <a:pt x="4" y="0"/>
                    <a:pt x="9" y="0"/>
                  </a:cubicBezTo>
                  <a:lnTo>
                    <a:pt x="109" y="0"/>
                  </a:lnTo>
                  <a:cubicBezTo>
                    <a:pt x="115" y="0"/>
                    <a:pt x="119" y="5"/>
                    <a:pt x="119" y="10"/>
                  </a:cubicBezTo>
                  <a:cubicBezTo>
                    <a:pt x="119" y="16"/>
                    <a:pt x="115" y="20"/>
                    <a:pt x="109" y="20"/>
                  </a:cubicBezTo>
                  <a:close/>
                </a:path>
              </a:pathLst>
            </a:custGeom>
            <a:grpFill/>
            <a:ln w="0">
              <a:noFill/>
              <a:prstDash val="solid"/>
              <a:round/>
              <a:headEnd/>
              <a:tailEnd/>
            </a:ln>
          </p:spPr>
          <p:txBody>
            <a:bodyPr/>
            <a:lstStyle/>
            <a:p>
              <a:pPr defTabSz="543689">
                <a:defRPr/>
              </a:pPr>
              <a:endParaRPr lang="zh-CN" altLang="en-US" sz="4400"/>
            </a:p>
          </p:txBody>
        </p:sp>
        <p:sp>
          <p:nvSpPr>
            <p:cNvPr id="50" name="Freeform 99"/>
            <p:cNvSpPr>
              <a:spLocks/>
            </p:cNvSpPr>
            <p:nvPr/>
          </p:nvSpPr>
          <p:spPr bwMode="auto">
            <a:xfrm>
              <a:off x="7708900" y="1008063"/>
              <a:ext cx="63500" cy="44450"/>
            </a:xfrm>
            <a:custGeom>
              <a:avLst/>
              <a:gdLst>
                <a:gd name="T0" fmla="*/ 64 w 75"/>
                <a:gd name="T1" fmla="*/ 51 h 51"/>
                <a:gd name="T2" fmla="*/ 64 w 75"/>
                <a:gd name="T3" fmla="*/ 51 h 51"/>
                <a:gd name="T4" fmla="*/ 59 w 75"/>
                <a:gd name="T5" fmla="*/ 50 h 51"/>
                <a:gd name="T6" fmla="*/ 6 w 75"/>
                <a:gd name="T7" fmla="*/ 20 h 51"/>
                <a:gd name="T8" fmla="*/ 2 w 75"/>
                <a:gd name="T9" fmla="*/ 7 h 51"/>
                <a:gd name="T10" fmla="*/ 16 w 75"/>
                <a:gd name="T11" fmla="*/ 3 h 51"/>
                <a:gd name="T12" fmla="*/ 69 w 75"/>
                <a:gd name="T13" fmla="*/ 32 h 51"/>
                <a:gd name="T14" fmla="*/ 73 w 75"/>
                <a:gd name="T15" fmla="*/ 46 h 51"/>
                <a:gd name="T16" fmla="*/ 64 w 75"/>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1">
                  <a:moveTo>
                    <a:pt x="64" y="51"/>
                  </a:moveTo>
                  <a:lnTo>
                    <a:pt x="64" y="51"/>
                  </a:lnTo>
                  <a:cubicBezTo>
                    <a:pt x="62" y="51"/>
                    <a:pt x="61" y="50"/>
                    <a:pt x="59" y="50"/>
                  </a:cubicBezTo>
                  <a:lnTo>
                    <a:pt x="6" y="20"/>
                  </a:lnTo>
                  <a:cubicBezTo>
                    <a:pt x="1" y="17"/>
                    <a:pt x="0" y="11"/>
                    <a:pt x="2" y="7"/>
                  </a:cubicBezTo>
                  <a:cubicBezTo>
                    <a:pt x="5" y="2"/>
                    <a:pt x="11" y="0"/>
                    <a:pt x="16" y="3"/>
                  </a:cubicBezTo>
                  <a:lnTo>
                    <a:pt x="69" y="32"/>
                  </a:lnTo>
                  <a:cubicBezTo>
                    <a:pt x="73" y="35"/>
                    <a:pt x="75" y="41"/>
                    <a:pt x="73" y="46"/>
                  </a:cubicBezTo>
                  <a:cubicBezTo>
                    <a:pt x="71" y="49"/>
                    <a:pt x="67" y="51"/>
                    <a:pt x="64" y="51"/>
                  </a:cubicBezTo>
                  <a:close/>
                </a:path>
              </a:pathLst>
            </a:custGeom>
            <a:grpFill/>
            <a:ln w="0">
              <a:noFill/>
              <a:prstDash val="solid"/>
              <a:round/>
              <a:headEnd/>
              <a:tailEnd/>
            </a:ln>
          </p:spPr>
          <p:txBody>
            <a:bodyPr/>
            <a:lstStyle/>
            <a:p>
              <a:pPr defTabSz="543689">
                <a:defRPr/>
              </a:pPr>
              <a:endParaRPr lang="zh-CN" altLang="en-US" sz="4400"/>
            </a:p>
          </p:txBody>
        </p:sp>
        <p:sp>
          <p:nvSpPr>
            <p:cNvPr id="51" name="Freeform 100"/>
            <p:cNvSpPr>
              <a:spLocks/>
            </p:cNvSpPr>
            <p:nvPr/>
          </p:nvSpPr>
          <p:spPr bwMode="auto">
            <a:xfrm>
              <a:off x="7708900" y="1035051"/>
              <a:ext cx="63500" cy="41275"/>
            </a:xfrm>
            <a:custGeom>
              <a:avLst/>
              <a:gdLst>
                <a:gd name="T0" fmla="*/ 11 w 75"/>
                <a:gd name="T1" fmla="*/ 50 h 50"/>
                <a:gd name="T2" fmla="*/ 11 w 75"/>
                <a:gd name="T3" fmla="*/ 50 h 50"/>
                <a:gd name="T4" fmla="*/ 2 w 75"/>
                <a:gd name="T5" fmla="*/ 45 h 50"/>
                <a:gd name="T6" fmla="*/ 6 w 75"/>
                <a:gd name="T7" fmla="*/ 32 h 50"/>
                <a:gd name="T8" fmla="*/ 59 w 75"/>
                <a:gd name="T9" fmla="*/ 2 h 50"/>
                <a:gd name="T10" fmla="*/ 73 w 75"/>
                <a:gd name="T11" fmla="*/ 6 h 50"/>
                <a:gd name="T12" fmla="*/ 69 w 75"/>
                <a:gd name="T13" fmla="*/ 20 h 50"/>
                <a:gd name="T14" fmla="*/ 16 w 75"/>
                <a:gd name="T15" fmla="*/ 49 h 50"/>
                <a:gd name="T16" fmla="*/ 11 w 75"/>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0">
                  <a:moveTo>
                    <a:pt x="11" y="50"/>
                  </a:moveTo>
                  <a:lnTo>
                    <a:pt x="11" y="50"/>
                  </a:lnTo>
                  <a:cubicBezTo>
                    <a:pt x="7" y="50"/>
                    <a:pt x="4" y="49"/>
                    <a:pt x="2" y="45"/>
                  </a:cubicBezTo>
                  <a:cubicBezTo>
                    <a:pt x="0" y="41"/>
                    <a:pt x="1" y="35"/>
                    <a:pt x="6" y="32"/>
                  </a:cubicBezTo>
                  <a:lnTo>
                    <a:pt x="59" y="2"/>
                  </a:lnTo>
                  <a:cubicBezTo>
                    <a:pt x="64" y="0"/>
                    <a:pt x="70" y="1"/>
                    <a:pt x="73" y="6"/>
                  </a:cubicBezTo>
                  <a:cubicBezTo>
                    <a:pt x="75" y="11"/>
                    <a:pt x="73" y="17"/>
                    <a:pt x="69" y="20"/>
                  </a:cubicBezTo>
                  <a:lnTo>
                    <a:pt x="16" y="49"/>
                  </a:lnTo>
                  <a:cubicBezTo>
                    <a:pt x="14" y="50"/>
                    <a:pt x="13" y="50"/>
                    <a:pt x="11" y="50"/>
                  </a:cubicBezTo>
                  <a:close/>
                </a:path>
              </a:pathLst>
            </a:custGeom>
            <a:grpFill/>
            <a:ln w="0">
              <a:noFill/>
              <a:prstDash val="solid"/>
              <a:round/>
              <a:headEnd/>
              <a:tailEnd/>
            </a:ln>
          </p:spPr>
          <p:txBody>
            <a:bodyPr/>
            <a:lstStyle/>
            <a:p>
              <a:pPr defTabSz="543689">
                <a:defRPr/>
              </a:pPr>
              <a:endParaRPr lang="zh-CN" altLang="en-US" sz="4400"/>
            </a:p>
          </p:txBody>
        </p:sp>
        <p:sp>
          <p:nvSpPr>
            <p:cNvPr id="52" name="Freeform 101"/>
            <p:cNvSpPr>
              <a:spLocks/>
            </p:cNvSpPr>
            <p:nvPr/>
          </p:nvSpPr>
          <p:spPr bwMode="auto">
            <a:xfrm>
              <a:off x="7669213" y="1035051"/>
              <a:ext cx="101600" cy="17463"/>
            </a:xfrm>
            <a:custGeom>
              <a:avLst/>
              <a:gdLst>
                <a:gd name="T0" fmla="*/ 110 w 120"/>
                <a:gd name="T1" fmla="*/ 20 h 20"/>
                <a:gd name="T2" fmla="*/ 110 w 120"/>
                <a:gd name="T3" fmla="*/ 20 h 20"/>
                <a:gd name="T4" fmla="*/ 10 w 120"/>
                <a:gd name="T5" fmla="*/ 20 h 20"/>
                <a:gd name="T6" fmla="*/ 0 w 120"/>
                <a:gd name="T7" fmla="*/ 10 h 20"/>
                <a:gd name="T8" fmla="*/ 10 w 120"/>
                <a:gd name="T9" fmla="*/ 0 h 20"/>
                <a:gd name="T10" fmla="*/ 110 w 120"/>
                <a:gd name="T11" fmla="*/ 0 h 20"/>
                <a:gd name="T12" fmla="*/ 120 w 120"/>
                <a:gd name="T13" fmla="*/ 10 h 20"/>
                <a:gd name="T14" fmla="*/ 110 w 120"/>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20">
                  <a:moveTo>
                    <a:pt x="110" y="20"/>
                  </a:moveTo>
                  <a:lnTo>
                    <a:pt x="110" y="20"/>
                  </a:lnTo>
                  <a:lnTo>
                    <a:pt x="10" y="20"/>
                  </a:lnTo>
                  <a:cubicBezTo>
                    <a:pt x="4" y="20"/>
                    <a:pt x="0" y="15"/>
                    <a:pt x="0" y="10"/>
                  </a:cubicBezTo>
                  <a:cubicBezTo>
                    <a:pt x="0" y="5"/>
                    <a:pt x="4" y="0"/>
                    <a:pt x="10" y="0"/>
                  </a:cubicBezTo>
                  <a:lnTo>
                    <a:pt x="110" y="0"/>
                  </a:lnTo>
                  <a:cubicBezTo>
                    <a:pt x="115" y="0"/>
                    <a:pt x="120" y="5"/>
                    <a:pt x="120" y="10"/>
                  </a:cubicBezTo>
                  <a:cubicBezTo>
                    <a:pt x="120" y="15"/>
                    <a:pt x="115" y="20"/>
                    <a:pt x="110" y="20"/>
                  </a:cubicBezTo>
                  <a:close/>
                </a:path>
              </a:pathLst>
            </a:custGeom>
            <a:grpFill/>
            <a:ln w="0">
              <a:noFill/>
              <a:prstDash val="solid"/>
              <a:round/>
              <a:headEnd/>
              <a:tailEnd/>
            </a:ln>
          </p:spPr>
          <p:txBody>
            <a:bodyPr/>
            <a:lstStyle/>
            <a:p>
              <a:pPr defTabSz="543689">
                <a:defRPr/>
              </a:pPr>
              <a:endParaRPr lang="zh-CN" altLang="en-US" sz="4400"/>
            </a:p>
          </p:txBody>
        </p:sp>
        <p:sp>
          <p:nvSpPr>
            <p:cNvPr id="53" name="Freeform 102"/>
            <p:cNvSpPr>
              <a:spLocks/>
            </p:cNvSpPr>
            <p:nvPr/>
          </p:nvSpPr>
          <p:spPr bwMode="auto">
            <a:xfrm>
              <a:off x="7593013" y="1042988"/>
              <a:ext cx="15875" cy="22225"/>
            </a:xfrm>
            <a:custGeom>
              <a:avLst/>
              <a:gdLst>
                <a:gd name="T0" fmla="*/ 19 w 19"/>
                <a:gd name="T1" fmla="*/ 25 h 25"/>
                <a:gd name="T2" fmla="*/ 19 w 19"/>
                <a:gd name="T3" fmla="*/ 25 h 25"/>
                <a:gd name="T4" fmla="*/ 0 w 19"/>
                <a:gd name="T5" fmla="*/ 25 h 25"/>
                <a:gd name="T6" fmla="*/ 0 w 19"/>
                <a:gd name="T7" fmla="*/ 0 h 25"/>
                <a:gd name="T8" fmla="*/ 19 w 19"/>
                <a:gd name="T9" fmla="*/ 0 h 25"/>
                <a:gd name="T10" fmla="*/ 19 w 19"/>
                <a:gd name="T11" fmla="*/ 25 h 25"/>
              </a:gdLst>
              <a:ahLst/>
              <a:cxnLst>
                <a:cxn ang="0">
                  <a:pos x="T0" y="T1"/>
                </a:cxn>
                <a:cxn ang="0">
                  <a:pos x="T2" y="T3"/>
                </a:cxn>
                <a:cxn ang="0">
                  <a:pos x="T4" y="T5"/>
                </a:cxn>
                <a:cxn ang="0">
                  <a:pos x="T6" y="T7"/>
                </a:cxn>
                <a:cxn ang="0">
                  <a:pos x="T8" y="T9"/>
                </a:cxn>
                <a:cxn ang="0">
                  <a:pos x="T10" y="T11"/>
                </a:cxn>
              </a:cxnLst>
              <a:rect l="0" t="0" r="r" b="b"/>
              <a:pathLst>
                <a:path w="19" h="25">
                  <a:moveTo>
                    <a:pt x="19" y="25"/>
                  </a:moveTo>
                  <a:lnTo>
                    <a:pt x="19" y="25"/>
                  </a:lnTo>
                  <a:lnTo>
                    <a:pt x="0" y="25"/>
                  </a:lnTo>
                  <a:lnTo>
                    <a:pt x="0" y="0"/>
                  </a:lnTo>
                  <a:lnTo>
                    <a:pt x="19" y="0"/>
                  </a:lnTo>
                  <a:lnTo>
                    <a:pt x="19" y="25"/>
                  </a:lnTo>
                  <a:close/>
                </a:path>
              </a:pathLst>
            </a:custGeom>
            <a:grpFill/>
            <a:ln w="0">
              <a:noFill/>
              <a:prstDash val="solid"/>
              <a:round/>
              <a:headEnd/>
              <a:tailEnd/>
            </a:ln>
          </p:spPr>
          <p:txBody>
            <a:bodyPr/>
            <a:lstStyle/>
            <a:p>
              <a:pPr defTabSz="543689">
                <a:defRPr/>
              </a:pPr>
              <a:endParaRPr lang="zh-CN" altLang="en-US" sz="4400"/>
            </a:p>
          </p:txBody>
        </p:sp>
        <p:sp>
          <p:nvSpPr>
            <p:cNvPr id="54" name="Freeform 103"/>
            <p:cNvSpPr>
              <a:spLocks/>
            </p:cNvSpPr>
            <p:nvPr/>
          </p:nvSpPr>
          <p:spPr bwMode="auto">
            <a:xfrm>
              <a:off x="7639050" y="1057276"/>
              <a:ext cx="26988" cy="15875"/>
            </a:xfrm>
            <a:custGeom>
              <a:avLst/>
              <a:gdLst>
                <a:gd name="T0" fmla="*/ 31 w 31"/>
                <a:gd name="T1" fmla="*/ 20 h 20"/>
                <a:gd name="T2" fmla="*/ 31 w 31"/>
                <a:gd name="T3" fmla="*/ 20 h 20"/>
                <a:gd name="T4" fmla="*/ 0 w 31"/>
                <a:gd name="T5" fmla="*/ 20 h 20"/>
                <a:gd name="T6" fmla="*/ 0 w 31"/>
                <a:gd name="T7" fmla="*/ 0 h 20"/>
                <a:gd name="T8" fmla="*/ 31 w 31"/>
                <a:gd name="T9" fmla="*/ 0 h 20"/>
                <a:gd name="T10" fmla="*/ 31 w 31"/>
                <a:gd name="T11" fmla="*/ 20 h 20"/>
              </a:gdLst>
              <a:ahLst/>
              <a:cxnLst>
                <a:cxn ang="0">
                  <a:pos x="T0" y="T1"/>
                </a:cxn>
                <a:cxn ang="0">
                  <a:pos x="T2" y="T3"/>
                </a:cxn>
                <a:cxn ang="0">
                  <a:pos x="T4" y="T5"/>
                </a:cxn>
                <a:cxn ang="0">
                  <a:pos x="T6" y="T7"/>
                </a:cxn>
                <a:cxn ang="0">
                  <a:pos x="T8" y="T9"/>
                </a:cxn>
                <a:cxn ang="0">
                  <a:pos x="T10" y="T11"/>
                </a:cxn>
              </a:cxnLst>
              <a:rect l="0" t="0" r="r" b="b"/>
              <a:pathLst>
                <a:path w="31" h="20">
                  <a:moveTo>
                    <a:pt x="31" y="20"/>
                  </a:moveTo>
                  <a:lnTo>
                    <a:pt x="31" y="20"/>
                  </a:lnTo>
                  <a:lnTo>
                    <a:pt x="0" y="20"/>
                  </a:lnTo>
                  <a:lnTo>
                    <a:pt x="0" y="0"/>
                  </a:lnTo>
                  <a:lnTo>
                    <a:pt x="31" y="0"/>
                  </a:lnTo>
                  <a:lnTo>
                    <a:pt x="31" y="20"/>
                  </a:lnTo>
                  <a:close/>
                </a:path>
              </a:pathLst>
            </a:custGeom>
            <a:grpFill/>
            <a:ln w="0">
              <a:noFill/>
              <a:prstDash val="solid"/>
              <a:round/>
              <a:headEnd/>
              <a:tailEnd/>
            </a:ln>
          </p:spPr>
          <p:txBody>
            <a:bodyPr/>
            <a:lstStyle/>
            <a:p>
              <a:pPr defTabSz="543689">
                <a:defRPr/>
              </a:pPr>
              <a:endParaRPr lang="zh-CN" altLang="en-US" sz="4400"/>
            </a:p>
          </p:txBody>
        </p:sp>
        <p:sp>
          <p:nvSpPr>
            <p:cNvPr id="55" name="Freeform 104"/>
            <p:cNvSpPr>
              <a:spLocks/>
            </p:cNvSpPr>
            <p:nvPr/>
          </p:nvSpPr>
          <p:spPr bwMode="auto">
            <a:xfrm>
              <a:off x="7669213" y="1022351"/>
              <a:ext cx="17463" cy="20638"/>
            </a:xfrm>
            <a:custGeom>
              <a:avLst/>
              <a:gdLst>
                <a:gd name="T0" fmla="*/ 20 w 20"/>
                <a:gd name="T1" fmla="*/ 25 h 25"/>
                <a:gd name="T2" fmla="*/ 20 w 20"/>
                <a:gd name="T3" fmla="*/ 25 h 25"/>
                <a:gd name="T4" fmla="*/ 0 w 20"/>
                <a:gd name="T5" fmla="*/ 25 h 25"/>
                <a:gd name="T6" fmla="*/ 0 w 20"/>
                <a:gd name="T7" fmla="*/ 0 h 25"/>
                <a:gd name="T8" fmla="*/ 20 w 20"/>
                <a:gd name="T9" fmla="*/ 0 h 25"/>
                <a:gd name="T10" fmla="*/ 20 w 20"/>
                <a:gd name="T11" fmla="*/ 25 h 25"/>
              </a:gdLst>
              <a:ahLst/>
              <a:cxnLst>
                <a:cxn ang="0">
                  <a:pos x="T0" y="T1"/>
                </a:cxn>
                <a:cxn ang="0">
                  <a:pos x="T2" y="T3"/>
                </a:cxn>
                <a:cxn ang="0">
                  <a:pos x="T4" y="T5"/>
                </a:cxn>
                <a:cxn ang="0">
                  <a:pos x="T6" y="T7"/>
                </a:cxn>
                <a:cxn ang="0">
                  <a:pos x="T8" y="T9"/>
                </a:cxn>
                <a:cxn ang="0">
                  <a:pos x="T10" y="T11"/>
                </a:cxn>
              </a:cxnLst>
              <a:rect l="0" t="0" r="r" b="b"/>
              <a:pathLst>
                <a:path w="20" h="25">
                  <a:moveTo>
                    <a:pt x="20" y="25"/>
                  </a:moveTo>
                  <a:lnTo>
                    <a:pt x="20" y="25"/>
                  </a:lnTo>
                  <a:lnTo>
                    <a:pt x="0" y="25"/>
                  </a:lnTo>
                  <a:lnTo>
                    <a:pt x="0" y="0"/>
                  </a:lnTo>
                  <a:lnTo>
                    <a:pt x="20" y="0"/>
                  </a:lnTo>
                  <a:lnTo>
                    <a:pt x="20" y="25"/>
                  </a:lnTo>
                  <a:close/>
                </a:path>
              </a:pathLst>
            </a:custGeom>
            <a:grpFill/>
            <a:ln w="0">
              <a:noFill/>
              <a:prstDash val="solid"/>
              <a:round/>
              <a:headEnd/>
              <a:tailEnd/>
            </a:ln>
          </p:spPr>
          <p:txBody>
            <a:bodyPr/>
            <a:lstStyle/>
            <a:p>
              <a:pPr defTabSz="543689">
                <a:defRPr/>
              </a:pPr>
              <a:endParaRPr lang="zh-CN" altLang="en-US" sz="4400"/>
            </a:p>
          </p:txBody>
        </p:sp>
        <p:sp>
          <p:nvSpPr>
            <p:cNvPr id="56" name="Freeform 105"/>
            <p:cNvSpPr>
              <a:spLocks/>
            </p:cNvSpPr>
            <p:nvPr/>
          </p:nvSpPr>
          <p:spPr bwMode="auto">
            <a:xfrm>
              <a:off x="7613650" y="1014413"/>
              <a:ext cx="25400" cy="15875"/>
            </a:xfrm>
            <a:custGeom>
              <a:avLst/>
              <a:gdLst>
                <a:gd name="T0" fmla="*/ 31 w 31"/>
                <a:gd name="T1" fmla="*/ 20 h 20"/>
                <a:gd name="T2" fmla="*/ 31 w 31"/>
                <a:gd name="T3" fmla="*/ 20 h 20"/>
                <a:gd name="T4" fmla="*/ 0 w 31"/>
                <a:gd name="T5" fmla="*/ 20 h 20"/>
                <a:gd name="T6" fmla="*/ 0 w 31"/>
                <a:gd name="T7" fmla="*/ 0 h 20"/>
                <a:gd name="T8" fmla="*/ 31 w 31"/>
                <a:gd name="T9" fmla="*/ 0 h 20"/>
                <a:gd name="T10" fmla="*/ 31 w 31"/>
                <a:gd name="T11" fmla="*/ 20 h 20"/>
              </a:gdLst>
              <a:ahLst/>
              <a:cxnLst>
                <a:cxn ang="0">
                  <a:pos x="T0" y="T1"/>
                </a:cxn>
                <a:cxn ang="0">
                  <a:pos x="T2" y="T3"/>
                </a:cxn>
                <a:cxn ang="0">
                  <a:pos x="T4" y="T5"/>
                </a:cxn>
                <a:cxn ang="0">
                  <a:pos x="T6" y="T7"/>
                </a:cxn>
                <a:cxn ang="0">
                  <a:pos x="T8" y="T9"/>
                </a:cxn>
                <a:cxn ang="0">
                  <a:pos x="T10" y="T11"/>
                </a:cxn>
              </a:cxnLst>
              <a:rect l="0" t="0" r="r" b="b"/>
              <a:pathLst>
                <a:path w="31" h="20">
                  <a:moveTo>
                    <a:pt x="31" y="20"/>
                  </a:moveTo>
                  <a:lnTo>
                    <a:pt x="31" y="20"/>
                  </a:lnTo>
                  <a:lnTo>
                    <a:pt x="0" y="20"/>
                  </a:lnTo>
                  <a:lnTo>
                    <a:pt x="0" y="0"/>
                  </a:lnTo>
                  <a:lnTo>
                    <a:pt x="31" y="0"/>
                  </a:lnTo>
                  <a:lnTo>
                    <a:pt x="31" y="20"/>
                  </a:lnTo>
                  <a:close/>
                </a:path>
              </a:pathLst>
            </a:custGeom>
            <a:grpFill/>
            <a:ln w="0">
              <a:noFill/>
              <a:prstDash val="solid"/>
              <a:round/>
              <a:headEnd/>
              <a:tailEnd/>
            </a:ln>
          </p:spPr>
          <p:txBody>
            <a:bodyPr/>
            <a:lstStyle/>
            <a:p>
              <a:pPr defTabSz="543689">
                <a:defRPr/>
              </a:pPr>
              <a:endParaRPr lang="zh-CN" altLang="en-US" sz="4400"/>
            </a:p>
          </p:txBody>
        </p:sp>
        <p:sp>
          <p:nvSpPr>
            <p:cNvPr id="57" name="Freeform 106"/>
            <p:cNvSpPr>
              <a:spLocks/>
            </p:cNvSpPr>
            <p:nvPr/>
          </p:nvSpPr>
          <p:spPr bwMode="auto">
            <a:xfrm>
              <a:off x="7583488" y="1273176"/>
              <a:ext cx="44450" cy="44450"/>
            </a:xfrm>
            <a:custGeom>
              <a:avLst/>
              <a:gdLst>
                <a:gd name="T0" fmla="*/ 26 w 52"/>
                <a:gd name="T1" fmla="*/ 51 h 51"/>
                <a:gd name="T2" fmla="*/ 26 w 52"/>
                <a:gd name="T3" fmla="*/ 51 h 51"/>
                <a:gd name="T4" fmla="*/ 0 w 52"/>
                <a:gd name="T5" fmla="*/ 26 h 51"/>
                <a:gd name="T6" fmla="*/ 26 w 52"/>
                <a:gd name="T7" fmla="*/ 0 h 51"/>
                <a:gd name="T8" fmla="*/ 52 w 52"/>
                <a:gd name="T9" fmla="*/ 26 h 51"/>
                <a:gd name="T10" fmla="*/ 26 w 52"/>
                <a:gd name="T11" fmla="*/ 51 h 51"/>
              </a:gdLst>
              <a:ahLst/>
              <a:cxnLst>
                <a:cxn ang="0">
                  <a:pos x="T0" y="T1"/>
                </a:cxn>
                <a:cxn ang="0">
                  <a:pos x="T2" y="T3"/>
                </a:cxn>
                <a:cxn ang="0">
                  <a:pos x="T4" y="T5"/>
                </a:cxn>
                <a:cxn ang="0">
                  <a:pos x="T6" y="T7"/>
                </a:cxn>
                <a:cxn ang="0">
                  <a:pos x="T8" y="T9"/>
                </a:cxn>
                <a:cxn ang="0">
                  <a:pos x="T10" y="T11"/>
                </a:cxn>
              </a:cxnLst>
              <a:rect l="0" t="0" r="r" b="b"/>
              <a:pathLst>
                <a:path w="52" h="51">
                  <a:moveTo>
                    <a:pt x="26" y="51"/>
                  </a:moveTo>
                  <a:lnTo>
                    <a:pt x="26" y="51"/>
                  </a:lnTo>
                  <a:cubicBezTo>
                    <a:pt x="12" y="51"/>
                    <a:pt x="0" y="40"/>
                    <a:pt x="0" y="26"/>
                  </a:cubicBezTo>
                  <a:cubicBezTo>
                    <a:pt x="0" y="12"/>
                    <a:pt x="12" y="0"/>
                    <a:pt x="26" y="0"/>
                  </a:cubicBezTo>
                  <a:cubicBezTo>
                    <a:pt x="40" y="0"/>
                    <a:pt x="52" y="12"/>
                    <a:pt x="52" y="26"/>
                  </a:cubicBezTo>
                  <a:cubicBezTo>
                    <a:pt x="52" y="40"/>
                    <a:pt x="40" y="51"/>
                    <a:pt x="26" y="51"/>
                  </a:cubicBezTo>
                  <a:close/>
                </a:path>
              </a:pathLst>
            </a:custGeom>
            <a:grpFill/>
            <a:ln w="0">
              <a:noFill/>
              <a:prstDash val="solid"/>
              <a:round/>
              <a:headEnd/>
              <a:tailEnd/>
            </a:ln>
          </p:spPr>
          <p:txBody>
            <a:bodyPr/>
            <a:lstStyle/>
            <a:p>
              <a:pPr defTabSz="543689">
                <a:defRPr/>
              </a:pPr>
              <a:endParaRPr lang="zh-CN" altLang="en-US" sz="4400"/>
            </a:p>
          </p:txBody>
        </p:sp>
        <p:sp>
          <p:nvSpPr>
            <p:cNvPr id="58" name="Freeform 107"/>
            <p:cNvSpPr>
              <a:spLocks/>
            </p:cNvSpPr>
            <p:nvPr/>
          </p:nvSpPr>
          <p:spPr bwMode="auto">
            <a:xfrm>
              <a:off x="7651750" y="1273176"/>
              <a:ext cx="44450" cy="44450"/>
            </a:xfrm>
            <a:custGeom>
              <a:avLst/>
              <a:gdLst>
                <a:gd name="T0" fmla="*/ 26 w 52"/>
                <a:gd name="T1" fmla="*/ 51 h 51"/>
                <a:gd name="T2" fmla="*/ 26 w 52"/>
                <a:gd name="T3" fmla="*/ 51 h 51"/>
                <a:gd name="T4" fmla="*/ 0 w 52"/>
                <a:gd name="T5" fmla="*/ 26 h 51"/>
                <a:gd name="T6" fmla="*/ 26 w 52"/>
                <a:gd name="T7" fmla="*/ 0 h 51"/>
                <a:gd name="T8" fmla="*/ 52 w 52"/>
                <a:gd name="T9" fmla="*/ 26 h 51"/>
                <a:gd name="T10" fmla="*/ 26 w 52"/>
                <a:gd name="T11" fmla="*/ 51 h 51"/>
              </a:gdLst>
              <a:ahLst/>
              <a:cxnLst>
                <a:cxn ang="0">
                  <a:pos x="T0" y="T1"/>
                </a:cxn>
                <a:cxn ang="0">
                  <a:pos x="T2" y="T3"/>
                </a:cxn>
                <a:cxn ang="0">
                  <a:pos x="T4" y="T5"/>
                </a:cxn>
                <a:cxn ang="0">
                  <a:pos x="T6" y="T7"/>
                </a:cxn>
                <a:cxn ang="0">
                  <a:pos x="T8" y="T9"/>
                </a:cxn>
                <a:cxn ang="0">
                  <a:pos x="T10" y="T11"/>
                </a:cxn>
              </a:cxnLst>
              <a:rect l="0" t="0" r="r" b="b"/>
              <a:pathLst>
                <a:path w="52" h="51">
                  <a:moveTo>
                    <a:pt x="26" y="51"/>
                  </a:moveTo>
                  <a:lnTo>
                    <a:pt x="26" y="51"/>
                  </a:lnTo>
                  <a:cubicBezTo>
                    <a:pt x="12" y="51"/>
                    <a:pt x="0" y="40"/>
                    <a:pt x="0" y="26"/>
                  </a:cubicBezTo>
                  <a:cubicBezTo>
                    <a:pt x="0" y="12"/>
                    <a:pt x="12" y="0"/>
                    <a:pt x="26" y="0"/>
                  </a:cubicBezTo>
                  <a:cubicBezTo>
                    <a:pt x="40" y="0"/>
                    <a:pt x="52" y="12"/>
                    <a:pt x="52" y="26"/>
                  </a:cubicBezTo>
                  <a:cubicBezTo>
                    <a:pt x="52" y="40"/>
                    <a:pt x="40" y="51"/>
                    <a:pt x="26" y="51"/>
                  </a:cubicBezTo>
                  <a:close/>
                </a:path>
              </a:pathLst>
            </a:custGeom>
            <a:grpFill/>
            <a:ln w="0">
              <a:noFill/>
              <a:prstDash val="solid"/>
              <a:round/>
              <a:headEnd/>
              <a:tailEnd/>
            </a:ln>
          </p:spPr>
          <p:txBody>
            <a:bodyPr/>
            <a:lstStyle/>
            <a:p>
              <a:pPr defTabSz="543689">
                <a:defRPr/>
              </a:pPr>
              <a:endParaRPr lang="zh-CN" altLang="en-US" sz="4400"/>
            </a:p>
          </p:txBody>
        </p:sp>
      </p:grpSp>
      <p:cxnSp>
        <p:nvCxnSpPr>
          <p:cNvPr id="59" name="直接连接符 58"/>
          <p:cNvCxnSpPr/>
          <p:nvPr/>
        </p:nvCxnSpPr>
        <p:spPr>
          <a:xfrm flipH="1">
            <a:off x="3326992" y="4425373"/>
            <a:ext cx="1" cy="480864"/>
          </a:xfrm>
          <a:prstGeom prst="line">
            <a:avLst/>
          </a:prstGeom>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2682936" y="4906237"/>
            <a:ext cx="5064981" cy="0"/>
          </a:xfrm>
          <a:prstGeom prst="line">
            <a:avLst/>
          </a:prstGeom>
        </p:spPr>
        <p:style>
          <a:lnRef idx="1">
            <a:schemeClr val="dk1"/>
          </a:lnRef>
          <a:fillRef idx="0">
            <a:schemeClr val="dk1"/>
          </a:fillRef>
          <a:effectRef idx="0">
            <a:schemeClr val="dk1"/>
          </a:effectRef>
          <a:fontRef idx="minor">
            <a:schemeClr val="tx1"/>
          </a:fontRef>
        </p:style>
      </p:cxnSp>
      <p:sp>
        <p:nvSpPr>
          <p:cNvPr id="61" name="云形 60"/>
          <p:cNvSpPr/>
          <p:nvPr/>
        </p:nvSpPr>
        <p:spPr>
          <a:xfrm>
            <a:off x="4487882" y="4372903"/>
            <a:ext cx="1606164" cy="866692"/>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cxnSp>
        <p:nvCxnSpPr>
          <p:cNvPr id="62" name="直接连接符 61"/>
          <p:cNvCxnSpPr>
            <a:stCxn id="39" idx="3"/>
          </p:cNvCxnSpPr>
          <p:nvPr/>
        </p:nvCxnSpPr>
        <p:spPr>
          <a:xfrm>
            <a:off x="7281282" y="4043868"/>
            <a:ext cx="22289" cy="862369"/>
          </a:xfrm>
          <a:prstGeom prst="line">
            <a:avLst/>
          </a:prstGeom>
        </p:spPr>
        <p:style>
          <a:lnRef idx="1">
            <a:schemeClr val="dk1"/>
          </a:lnRef>
          <a:fillRef idx="0">
            <a:schemeClr val="dk1"/>
          </a:fillRef>
          <a:effectRef idx="0">
            <a:schemeClr val="dk1"/>
          </a:effectRef>
          <a:fontRef idx="minor">
            <a:schemeClr val="tx1"/>
          </a:fontRef>
        </p:style>
      </p:cxnSp>
      <p:sp>
        <p:nvSpPr>
          <p:cNvPr id="63" name="文本框 62"/>
          <p:cNvSpPr txBox="1"/>
          <p:nvPr/>
        </p:nvSpPr>
        <p:spPr>
          <a:xfrm>
            <a:off x="2913001" y="3263831"/>
            <a:ext cx="1375575" cy="369332"/>
          </a:xfrm>
          <a:prstGeom prst="rect">
            <a:avLst/>
          </a:prstGeom>
          <a:noFill/>
        </p:spPr>
        <p:txBody>
          <a:bodyPr wrap="square" rtlCol="0">
            <a:spAutoFit/>
          </a:bodyPr>
          <a:lstStyle/>
          <a:p>
            <a:r>
              <a:rPr lang="zh-CN" altLang="en-US" sz="1800" dirty="0" smtClean="0">
                <a:latin typeface="微软雅黑" panose="020B0503020204020204" pitchFamily="34" charset="-122"/>
                <a:ea typeface="微软雅黑" panose="020B0503020204020204" pitchFamily="34" charset="-122"/>
              </a:rPr>
              <a:t>客户机</a:t>
            </a:r>
            <a:endParaRPr lang="zh-CN" altLang="en-US" sz="1800" dirty="0">
              <a:latin typeface="微软雅黑" panose="020B0503020204020204" pitchFamily="34" charset="-122"/>
              <a:ea typeface="微软雅黑" panose="020B0503020204020204" pitchFamily="34" charset="-122"/>
            </a:endParaRPr>
          </a:p>
        </p:txBody>
      </p:sp>
      <p:sp>
        <p:nvSpPr>
          <p:cNvPr id="64" name="文本框 63"/>
          <p:cNvSpPr txBox="1"/>
          <p:nvPr/>
        </p:nvSpPr>
        <p:spPr>
          <a:xfrm>
            <a:off x="4769045" y="3523118"/>
            <a:ext cx="2094591" cy="369332"/>
          </a:xfrm>
          <a:prstGeom prst="rect">
            <a:avLst/>
          </a:prstGeom>
          <a:noFill/>
        </p:spPr>
        <p:txBody>
          <a:bodyPr wrap="square" rtlCol="0">
            <a:spAutoFit/>
          </a:bodyPr>
          <a:lstStyle/>
          <a:p>
            <a:r>
              <a:rPr lang="en-US" altLang="zh-CN" sz="1800" dirty="0" smtClean="0">
                <a:latin typeface="微软雅黑" panose="020B0503020204020204" pitchFamily="34" charset="-122"/>
                <a:ea typeface="微软雅黑" panose="020B0503020204020204" pitchFamily="34" charset="-122"/>
              </a:rPr>
              <a:t>DHCP-RELAY</a:t>
            </a:r>
            <a:endParaRPr lang="zh-CN" altLang="en-US" sz="1800" dirty="0">
              <a:latin typeface="微软雅黑" panose="020B0503020204020204" pitchFamily="34" charset="-122"/>
              <a:ea typeface="微软雅黑" panose="020B0503020204020204" pitchFamily="34" charset="-122"/>
            </a:endParaRPr>
          </a:p>
        </p:txBody>
      </p:sp>
      <p:sp>
        <p:nvSpPr>
          <p:cNvPr id="65" name="文本框 64"/>
          <p:cNvSpPr txBox="1"/>
          <p:nvPr/>
        </p:nvSpPr>
        <p:spPr>
          <a:xfrm>
            <a:off x="7736942" y="3931116"/>
            <a:ext cx="1375575" cy="369332"/>
          </a:xfrm>
          <a:prstGeom prst="rect">
            <a:avLst/>
          </a:prstGeom>
          <a:noFill/>
        </p:spPr>
        <p:txBody>
          <a:bodyPr wrap="square" rtlCol="0">
            <a:spAutoFit/>
          </a:bodyPr>
          <a:lstStyle/>
          <a:p>
            <a:r>
              <a:rPr lang="en-US" altLang="zh-CN" sz="1800" dirty="0" smtClean="0">
                <a:latin typeface="微软雅黑" panose="020B0503020204020204" pitchFamily="34" charset="-122"/>
                <a:ea typeface="微软雅黑" panose="020B0503020204020204" pitchFamily="34" charset="-122"/>
              </a:rPr>
              <a:t>10.3.2.1</a:t>
            </a:r>
            <a:endParaRPr lang="zh-CN" altLang="en-US" sz="1800" dirty="0">
              <a:latin typeface="微软雅黑" panose="020B0503020204020204" pitchFamily="34" charset="-122"/>
              <a:ea typeface="微软雅黑" panose="020B0503020204020204" pitchFamily="34" charset="-122"/>
            </a:endParaRPr>
          </a:p>
        </p:txBody>
      </p:sp>
      <p:sp>
        <p:nvSpPr>
          <p:cNvPr id="66" name="文本框 65"/>
          <p:cNvSpPr txBox="1"/>
          <p:nvPr/>
        </p:nvSpPr>
        <p:spPr>
          <a:xfrm>
            <a:off x="9236368" y="2251372"/>
            <a:ext cx="1375575" cy="369332"/>
          </a:xfrm>
          <a:prstGeom prst="rect">
            <a:avLst/>
          </a:prstGeom>
          <a:noFill/>
        </p:spPr>
        <p:txBody>
          <a:bodyPr wrap="square" rtlCol="0">
            <a:spAutoFit/>
          </a:bodyPr>
          <a:lstStyle/>
          <a:p>
            <a:r>
              <a:rPr lang="en-US" altLang="zh-CN" sz="1800" dirty="0" smtClean="0">
                <a:latin typeface="微软雅黑" panose="020B0503020204020204" pitchFamily="34" charset="-122"/>
                <a:ea typeface="微软雅黑" panose="020B0503020204020204" pitchFamily="34" charset="-122"/>
              </a:rPr>
              <a:t>10.3.2.10</a:t>
            </a:r>
            <a:endParaRPr lang="zh-CN" altLang="en-US" sz="1800" dirty="0">
              <a:latin typeface="微软雅黑" panose="020B0503020204020204" pitchFamily="34" charset="-122"/>
              <a:ea typeface="微软雅黑" panose="020B0503020204020204" pitchFamily="34" charset="-122"/>
            </a:endParaRPr>
          </a:p>
        </p:txBody>
      </p:sp>
      <p:sp>
        <p:nvSpPr>
          <p:cNvPr id="67" name="文本框 66"/>
          <p:cNvSpPr txBox="1"/>
          <p:nvPr/>
        </p:nvSpPr>
        <p:spPr>
          <a:xfrm>
            <a:off x="9358976" y="1384727"/>
            <a:ext cx="1375575" cy="369332"/>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服务器</a:t>
            </a:r>
          </a:p>
        </p:txBody>
      </p:sp>
    </p:spTree>
    <p:extLst>
      <p:ext uri="{BB962C8B-B14F-4D97-AF65-F5344CB8AC3E}">
        <p14:creationId xmlns:p14="http://schemas.microsoft.com/office/powerpoint/2010/main" val="12510194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知识小考</a:t>
            </a:r>
            <a:endParaRPr lang="zh-CN" altLang="en-US" dirty="0"/>
          </a:p>
        </p:txBody>
      </p:sp>
      <p:sp>
        <p:nvSpPr>
          <p:cNvPr id="3" name="文本占位符 2"/>
          <p:cNvSpPr>
            <a:spLocks noGrp="1"/>
          </p:cNvSpPr>
          <p:nvPr>
            <p:ph type="body" sz="quarter" idx="10"/>
          </p:nvPr>
        </p:nvSpPr>
        <p:spPr/>
        <p:txBody>
          <a:bodyPr/>
          <a:lstStyle/>
          <a:p>
            <a:r>
              <a:rPr lang="zh-CN" altLang="en-US" dirty="0"/>
              <a:t>您之前使用过</a:t>
            </a:r>
            <a:r>
              <a:rPr lang="en-US" altLang="zh-CN" dirty="0"/>
              <a:t>AD</a:t>
            </a:r>
            <a:r>
              <a:rPr lang="zh-CN" altLang="en-US" dirty="0"/>
              <a:t>、</a:t>
            </a:r>
            <a:r>
              <a:rPr lang="en-US" altLang="zh-CN" dirty="0"/>
              <a:t>DNS</a:t>
            </a:r>
            <a:r>
              <a:rPr lang="zh-CN" altLang="en-US" dirty="0"/>
              <a:t>、</a:t>
            </a:r>
            <a:r>
              <a:rPr lang="en-US" altLang="zh-CN" dirty="0"/>
              <a:t>DHCP</a:t>
            </a:r>
            <a:r>
              <a:rPr lang="zh-CN" altLang="en-US" dirty="0"/>
              <a:t>服务吗？分享一下您使用这些服务的用途？</a:t>
            </a:r>
            <a:endParaRPr lang="en-US" altLang="zh-CN" dirty="0"/>
          </a:p>
          <a:p>
            <a:pPr marL="0" indent="0">
              <a:buNone/>
            </a:pPr>
            <a:endParaRPr lang="en-US" altLang="zh-CN" dirty="0"/>
          </a:p>
          <a:p>
            <a:pPr marL="0" indent="0">
              <a:buNone/>
            </a:pPr>
            <a:r>
              <a:rPr lang="en-US" altLang="zh-CN" dirty="0" smtClean="0"/>
              <a:t/>
            </a:r>
            <a:br>
              <a:rPr lang="en-US" altLang="zh-CN" dirty="0" smtClean="0"/>
            </a:br>
            <a:endParaRPr lang="en-US" altLang="zh-CN" dirty="0" smtClean="0"/>
          </a:p>
          <a:p>
            <a:pPr lvl="1"/>
            <a:endParaRPr lang="en-US" altLang="zh-CN" dirty="0" smtClean="0"/>
          </a:p>
          <a:p>
            <a:pPr lvl="1"/>
            <a:endParaRPr lang="zh-CN" altLang="en-US" dirty="0"/>
          </a:p>
        </p:txBody>
      </p:sp>
      <p:grpSp>
        <p:nvGrpSpPr>
          <p:cNvPr id="17" name="组合 16"/>
          <p:cNvGrpSpPr/>
          <p:nvPr/>
        </p:nvGrpSpPr>
        <p:grpSpPr>
          <a:xfrm>
            <a:off x="1179265" y="2135292"/>
            <a:ext cx="9790209" cy="3764556"/>
            <a:chOff x="1887639" y="3532401"/>
            <a:chExt cx="20587893" cy="7916508"/>
          </a:xfrm>
        </p:grpSpPr>
        <p:sp>
          <p:nvSpPr>
            <p:cNvPr id="18" name="Freeform 1"/>
            <p:cNvSpPr>
              <a:spLocks noChangeArrowheads="1"/>
            </p:cNvSpPr>
            <p:nvPr/>
          </p:nvSpPr>
          <p:spPr bwMode="auto">
            <a:xfrm rot="5400000">
              <a:off x="15203313" y="4176691"/>
              <a:ext cx="7747041" cy="6797396"/>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59C8D5"/>
            </a:solidFill>
            <a:ln>
              <a:noFill/>
            </a:ln>
            <a:effectLst/>
          </p:spPr>
          <p:txBody>
            <a:bodyPr wrap="none" lIns="243770" tIns="121885" rIns="243770" bIns="121885" anchor="ctr"/>
            <a:lstStyle/>
            <a:p>
              <a:endParaRPr lang="en-US" sz="1600" dirty="0">
                <a:latin typeface="+mj-ea"/>
                <a:ea typeface="+mj-ea"/>
              </a:endParaRPr>
            </a:p>
          </p:txBody>
        </p:sp>
        <p:sp>
          <p:nvSpPr>
            <p:cNvPr id="19" name="Freeform 1"/>
            <p:cNvSpPr>
              <a:spLocks noChangeArrowheads="1"/>
            </p:cNvSpPr>
            <p:nvPr/>
          </p:nvSpPr>
          <p:spPr bwMode="auto">
            <a:xfrm rot="5594423" flipV="1">
              <a:off x="1414246" y="4005794"/>
              <a:ext cx="7747040" cy="6800254"/>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84D0A2"/>
            </a:solidFill>
            <a:ln>
              <a:noFill/>
            </a:ln>
            <a:effectLst/>
          </p:spPr>
          <p:txBody>
            <a:bodyPr wrap="none" lIns="243770" tIns="121885" rIns="243770" bIns="121885" anchor="ctr"/>
            <a:lstStyle/>
            <a:p>
              <a:endParaRPr lang="en-US" sz="1600" dirty="0">
                <a:latin typeface="+mj-ea"/>
                <a:ea typeface="+mj-ea"/>
              </a:endParaRPr>
            </a:p>
          </p:txBody>
        </p:sp>
        <p:sp>
          <p:nvSpPr>
            <p:cNvPr id="23" name="Freeform 2"/>
            <p:cNvSpPr>
              <a:spLocks noChangeArrowheads="1"/>
            </p:cNvSpPr>
            <p:nvPr/>
          </p:nvSpPr>
          <p:spPr bwMode="auto">
            <a:xfrm>
              <a:off x="8857967" y="7559088"/>
              <a:ext cx="1882192" cy="1221211"/>
            </a:xfrm>
            <a:custGeom>
              <a:avLst/>
              <a:gdLst>
                <a:gd name="T0" fmla="*/ 1514 w 2315"/>
                <a:gd name="T1" fmla="*/ 1502 h 1503"/>
                <a:gd name="T2" fmla="*/ 1514 w 2315"/>
                <a:gd name="T3" fmla="*/ 1502 h 1503"/>
                <a:gd name="T4" fmla="*/ 543 w 2315"/>
                <a:gd name="T5" fmla="*/ 1189 h 1503"/>
                <a:gd name="T6" fmla="*/ 15 w 2315"/>
                <a:gd name="T7" fmla="*/ 472 h 1503"/>
                <a:gd name="T8" fmla="*/ 50 w 2315"/>
                <a:gd name="T9" fmla="*/ 353 h 1503"/>
                <a:gd name="T10" fmla="*/ 1024 w 2315"/>
                <a:gd name="T11" fmla="*/ 0 h 1503"/>
                <a:gd name="T12" fmla="*/ 1093 w 2315"/>
                <a:gd name="T13" fmla="*/ 0 h 1503"/>
                <a:gd name="T14" fmla="*/ 2277 w 2315"/>
                <a:gd name="T15" fmla="*/ 572 h 1503"/>
                <a:gd name="T16" fmla="*/ 2295 w 2315"/>
                <a:gd name="T17" fmla="*/ 689 h 1503"/>
                <a:gd name="T18" fmla="*/ 2142 w 2315"/>
                <a:gd name="T19" fmla="*/ 1338 h 1503"/>
                <a:gd name="T20" fmla="*/ 2062 w 2315"/>
                <a:gd name="T21" fmla="*/ 1433 h 1503"/>
                <a:gd name="T22" fmla="*/ 1514 w 2315"/>
                <a:gd name="T23" fmla="*/ 1502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5" h="1503">
                  <a:moveTo>
                    <a:pt x="1514" y="1502"/>
                  </a:moveTo>
                  <a:lnTo>
                    <a:pt x="1514" y="1502"/>
                  </a:lnTo>
                  <a:cubicBezTo>
                    <a:pt x="1141" y="1502"/>
                    <a:pt x="812" y="1396"/>
                    <a:pt x="543" y="1189"/>
                  </a:cubicBezTo>
                  <a:cubicBezTo>
                    <a:pt x="312" y="1012"/>
                    <a:pt x="129" y="766"/>
                    <a:pt x="15" y="472"/>
                  </a:cubicBezTo>
                  <a:cubicBezTo>
                    <a:pt x="0" y="430"/>
                    <a:pt x="13" y="379"/>
                    <a:pt x="50" y="353"/>
                  </a:cubicBezTo>
                  <a:cubicBezTo>
                    <a:pt x="365" y="117"/>
                    <a:pt x="693" y="0"/>
                    <a:pt x="1024" y="0"/>
                  </a:cubicBezTo>
                  <a:cubicBezTo>
                    <a:pt x="1048" y="0"/>
                    <a:pt x="1072" y="0"/>
                    <a:pt x="1093" y="0"/>
                  </a:cubicBezTo>
                  <a:cubicBezTo>
                    <a:pt x="1729" y="32"/>
                    <a:pt x="2192" y="482"/>
                    <a:pt x="2277" y="572"/>
                  </a:cubicBezTo>
                  <a:cubicBezTo>
                    <a:pt x="2309" y="604"/>
                    <a:pt x="2314" y="649"/>
                    <a:pt x="2295" y="689"/>
                  </a:cubicBezTo>
                  <a:cubicBezTo>
                    <a:pt x="2182" y="922"/>
                    <a:pt x="2150" y="1168"/>
                    <a:pt x="2142" y="1338"/>
                  </a:cubicBezTo>
                  <a:cubicBezTo>
                    <a:pt x="2142" y="1383"/>
                    <a:pt x="2107" y="1423"/>
                    <a:pt x="2062" y="1433"/>
                  </a:cubicBezTo>
                  <a:cubicBezTo>
                    <a:pt x="1872" y="1478"/>
                    <a:pt x="1689" y="1502"/>
                    <a:pt x="1514" y="1502"/>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24" name="Freeform 3"/>
            <p:cNvSpPr>
              <a:spLocks noChangeArrowheads="1"/>
            </p:cNvSpPr>
            <p:nvPr/>
          </p:nvSpPr>
          <p:spPr bwMode="auto">
            <a:xfrm>
              <a:off x="8764575" y="7472885"/>
              <a:ext cx="2068975" cy="1390025"/>
            </a:xfrm>
            <a:custGeom>
              <a:avLst/>
              <a:gdLst>
                <a:gd name="T0" fmla="*/ 1139 w 2544"/>
                <a:gd name="T1" fmla="*/ 207 h 1709"/>
                <a:gd name="T2" fmla="*/ 1139 w 2544"/>
                <a:gd name="T3" fmla="*/ 207 h 1709"/>
                <a:gd name="T4" fmla="*/ 1203 w 2544"/>
                <a:gd name="T5" fmla="*/ 207 h 1709"/>
                <a:gd name="T6" fmla="*/ 2318 w 2544"/>
                <a:gd name="T7" fmla="*/ 747 h 1709"/>
                <a:gd name="T8" fmla="*/ 2153 w 2544"/>
                <a:gd name="T9" fmla="*/ 1436 h 1709"/>
                <a:gd name="T10" fmla="*/ 1629 w 2544"/>
                <a:gd name="T11" fmla="*/ 1501 h 1709"/>
                <a:gd name="T12" fmla="*/ 228 w 2544"/>
                <a:gd name="T13" fmla="*/ 538 h 1709"/>
                <a:gd name="T14" fmla="*/ 1139 w 2544"/>
                <a:gd name="T15" fmla="*/ 207 h 1709"/>
                <a:gd name="T16" fmla="*/ 1139 w 2544"/>
                <a:gd name="T17" fmla="*/ 0 h 1709"/>
                <a:gd name="T18" fmla="*/ 1139 w 2544"/>
                <a:gd name="T19" fmla="*/ 0 h 1709"/>
                <a:gd name="T20" fmla="*/ 104 w 2544"/>
                <a:gd name="T21" fmla="*/ 371 h 1709"/>
                <a:gd name="T22" fmla="*/ 35 w 2544"/>
                <a:gd name="T23" fmla="*/ 612 h 1709"/>
                <a:gd name="T24" fmla="*/ 594 w 2544"/>
                <a:gd name="T25" fmla="*/ 1375 h 1709"/>
                <a:gd name="T26" fmla="*/ 1629 w 2544"/>
                <a:gd name="T27" fmla="*/ 1708 h 1709"/>
                <a:gd name="T28" fmla="*/ 2204 w 2544"/>
                <a:gd name="T29" fmla="*/ 1637 h 1709"/>
                <a:gd name="T30" fmla="*/ 2360 w 2544"/>
                <a:gd name="T31" fmla="*/ 1444 h 1709"/>
                <a:gd name="T32" fmla="*/ 2503 w 2544"/>
                <a:gd name="T33" fmla="*/ 837 h 1709"/>
                <a:gd name="T34" fmla="*/ 2469 w 2544"/>
                <a:gd name="T35" fmla="*/ 604 h 1709"/>
                <a:gd name="T36" fmla="*/ 1214 w 2544"/>
                <a:gd name="T37" fmla="*/ 0 h 1709"/>
                <a:gd name="T38" fmla="*/ 1139 w 2544"/>
                <a:gd name="T39" fmla="*/ 0 h 1709"/>
                <a:gd name="T40" fmla="*/ 1139 w 2544"/>
                <a:gd name="T41" fmla="*/ 20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4" h="1709">
                  <a:moveTo>
                    <a:pt x="1139" y="207"/>
                  </a:moveTo>
                  <a:lnTo>
                    <a:pt x="1139" y="207"/>
                  </a:lnTo>
                  <a:cubicBezTo>
                    <a:pt x="1160" y="207"/>
                    <a:pt x="1181" y="207"/>
                    <a:pt x="1203" y="207"/>
                  </a:cubicBezTo>
                  <a:cubicBezTo>
                    <a:pt x="1804" y="236"/>
                    <a:pt x="2246" y="673"/>
                    <a:pt x="2318" y="747"/>
                  </a:cubicBezTo>
                  <a:cubicBezTo>
                    <a:pt x="2196" y="993"/>
                    <a:pt x="2161" y="1258"/>
                    <a:pt x="2153" y="1436"/>
                  </a:cubicBezTo>
                  <a:cubicBezTo>
                    <a:pt x="1965" y="1480"/>
                    <a:pt x="1791" y="1501"/>
                    <a:pt x="1629" y="1501"/>
                  </a:cubicBezTo>
                  <a:cubicBezTo>
                    <a:pt x="877" y="1501"/>
                    <a:pt x="427" y="1046"/>
                    <a:pt x="228" y="538"/>
                  </a:cubicBezTo>
                  <a:cubicBezTo>
                    <a:pt x="522" y="318"/>
                    <a:pt x="829" y="207"/>
                    <a:pt x="1139" y="207"/>
                  </a:cubicBezTo>
                  <a:lnTo>
                    <a:pt x="1139" y="0"/>
                  </a:lnTo>
                  <a:lnTo>
                    <a:pt x="1139" y="0"/>
                  </a:lnTo>
                  <a:cubicBezTo>
                    <a:pt x="784" y="0"/>
                    <a:pt x="435" y="125"/>
                    <a:pt x="104" y="371"/>
                  </a:cubicBezTo>
                  <a:cubicBezTo>
                    <a:pt x="30" y="426"/>
                    <a:pt x="0" y="527"/>
                    <a:pt x="35" y="612"/>
                  </a:cubicBezTo>
                  <a:cubicBezTo>
                    <a:pt x="157" y="924"/>
                    <a:pt x="350" y="1187"/>
                    <a:pt x="594" y="1375"/>
                  </a:cubicBezTo>
                  <a:cubicBezTo>
                    <a:pt x="885" y="1597"/>
                    <a:pt x="1232" y="1708"/>
                    <a:pt x="1629" y="1708"/>
                  </a:cubicBezTo>
                  <a:cubicBezTo>
                    <a:pt x="1812" y="1708"/>
                    <a:pt x="2002" y="1684"/>
                    <a:pt x="2204" y="1637"/>
                  </a:cubicBezTo>
                  <a:cubicBezTo>
                    <a:pt x="2294" y="1616"/>
                    <a:pt x="2357" y="1536"/>
                    <a:pt x="2360" y="1444"/>
                  </a:cubicBezTo>
                  <a:cubicBezTo>
                    <a:pt x="2368" y="1287"/>
                    <a:pt x="2397" y="1054"/>
                    <a:pt x="2503" y="837"/>
                  </a:cubicBezTo>
                  <a:cubicBezTo>
                    <a:pt x="2543" y="760"/>
                    <a:pt x="2527" y="665"/>
                    <a:pt x="2469" y="604"/>
                  </a:cubicBezTo>
                  <a:cubicBezTo>
                    <a:pt x="2376" y="508"/>
                    <a:pt x="1889" y="32"/>
                    <a:pt x="1214" y="0"/>
                  </a:cubicBezTo>
                  <a:cubicBezTo>
                    <a:pt x="1189" y="0"/>
                    <a:pt x="1166" y="0"/>
                    <a:pt x="1139" y="0"/>
                  </a:cubicBezTo>
                  <a:lnTo>
                    <a:pt x="1139" y="20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5" name="Freeform 4"/>
            <p:cNvSpPr>
              <a:spLocks noChangeArrowheads="1"/>
            </p:cNvSpPr>
            <p:nvPr/>
          </p:nvSpPr>
          <p:spPr bwMode="auto">
            <a:xfrm>
              <a:off x="8757391" y="5199277"/>
              <a:ext cx="4267261" cy="2801602"/>
            </a:xfrm>
            <a:custGeom>
              <a:avLst/>
              <a:gdLst>
                <a:gd name="T0" fmla="*/ 2449 w 5244"/>
                <a:gd name="T1" fmla="*/ 3443 h 3444"/>
                <a:gd name="T2" fmla="*/ 2449 w 5244"/>
                <a:gd name="T3" fmla="*/ 3443 h 3444"/>
                <a:gd name="T4" fmla="*/ 2378 w 5244"/>
                <a:gd name="T5" fmla="*/ 3414 h 3444"/>
                <a:gd name="T6" fmla="*/ 1221 w 5244"/>
                <a:gd name="T7" fmla="*/ 2876 h 3444"/>
                <a:gd name="T8" fmla="*/ 1149 w 5244"/>
                <a:gd name="T9" fmla="*/ 2876 h 3444"/>
                <a:gd name="T10" fmla="*/ 225 w 5244"/>
                <a:gd name="T11" fmla="*/ 3188 h 3444"/>
                <a:gd name="T12" fmla="*/ 167 w 5244"/>
                <a:gd name="T13" fmla="*/ 3207 h 3444"/>
                <a:gd name="T14" fmla="*/ 129 w 5244"/>
                <a:gd name="T15" fmla="*/ 3199 h 3444"/>
                <a:gd name="T16" fmla="*/ 66 w 5244"/>
                <a:gd name="T17" fmla="*/ 3128 h 3444"/>
                <a:gd name="T18" fmla="*/ 24 w 5244"/>
                <a:gd name="T19" fmla="*/ 2524 h 3444"/>
                <a:gd name="T20" fmla="*/ 678 w 5244"/>
                <a:gd name="T21" fmla="*/ 1366 h 3444"/>
                <a:gd name="T22" fmla="*/ 1194 w 5244"/>
                <a:gd name="T23" fmla="*/ 474 h 3444"/>
                <a:gd name="T24" fmla="*/ 2333 w 5244"/>
                <a:gd name="T25" fmla="*/ 0 h 3444"/>
                <a:gd name="T26" fmla="*/ 2336 w 5244"/>
                <a:gd name="T27" fmla="*/ 0 h 3444"/>
                <a:gd name="T28" fmla="*/ 2362 w 5244"/>
                <a:gd name="T29" fmla="*/ 5 h 3444"/>
                <a:gd name="T30" fmla="*/ 3377 w 5244"/>
                <a:gd name="T31" fmla="*/ 628 h 3444"/>
                <a:gd name="T32" fmla="*/ 3753 w 5244"/>
                <a:gd name="T33" fmla="*/ 1150 h 3444"/>
                <a:gd name="T34" fmla="*/ 3755 w 5244"/>
                <a:gd name="T35" fmla="*/ 1152 h 3444"/>
                <a:gd name="T36" fmla="*/ 3763 w 5244"/>
                <a:gd name="T37" fmla="*/ 1157 h 3444"/>
                <a:gd name="T38" fmla="*/ 3766 w 5244"/>
                <a:gd name="T39" fmla="*/ 1155 h 3444"/>
                <a:gd name="T40" fmla="*/ 4248 w 5244"/>
                <a:gd name="T41" fmla="*/ 1057 h 3444"/>
                <a:gd name="T42" fmla="*/ 4918 w 5244"/>
                <a:gd name="T43" fmla="*/ 1269 h 3444"/>
                <a:gd name="T44" fmla="*/ 5151 w 5244"/>
                <a:gd name="T45" fmla="*/ 2055 h 3444"/>
                <a:gd name="T46" fmla="*/ 4311 w 5244"/>
                <a:gd name="T47" fmla="*/ 2860 h 3444"/>
                <a:gd name="T48" fmla="*/ 3638 w 5244"/>
                <a:gd name="T49" fmla="*/ 2958 h 3444"/>
                <a:gd name="T50" fmla="*/ 3615 w 5244"/>
                <a:gd name="T51" fmla="*/ 2958 h 3444"/>
                <a:gd name="T52" fmla="*/ 3615 w 5244"/>
                <a:gd name="T53" fmla="*/ 2958 h 3444"/>
                <a:gd name="T54" fmla="*/ 3612 w 5244"/>
                <a:gd name="T55" fmla="*/ 2958 h 3444"/>
                <a:gd name="T56" fmla="*/ 3601 w 5244"/>
                <a:gd name="T57" fmla="*/ 2958 h 3444"/>
                <a:gd name="T58" fmla="*/ 3591 w 5244"/>
                <a:gd name="T59" fmla="*/ 2958 h 3444"/>
                <a:gd name="T60" fmla="*/ 3363 w 5244"/>
                <a:gd name="T61" fmla="*/ 2979 h 3444"/>
                <a:gd name="T62" fmla="*/ 3358 w 5244"/>
                <a:gd name="T63" fmla="*/ 2979 h 3444"/>
                <a:gd name="T64" fmla="*/ 2555 w 5244"/>
                <a:gd name="T65" fmla="*/ 3371 h 3444"/>
                <a:gd name="T66" fmla="*/ 2532 w 5244"/>
                <a:gd name="T67" fmla="*/ 3403 h 3444"/>
                <a:gd name="T68" fmla="*/ 2457 w 5244"/>
                <a:gd name="T69" fmla="*/ 3443 h 3444"/>
                <a:gd name="T70" fmla="*/ 2449 w 5244"/>
                <a:gd name="T71" fmla="*/ 3443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44" h="3444">
                  <a:moveTo>
                    <a:pt x="2449" y="3443"/>
                  </a:moveTo>
                  <a:lnTo>
                    <a:pt x="2449" y="3443"/>
                  </a:lnTo>
                  <a:cubicBezTo>
                    <a:pt x="2423" y="3443"/>
                    <a:pt x="2397" y="3432"/>
                    <a:pt x="2378" y="3414"/>
                  </a:cubicBezTo>
                  <a:cubicBezTo>
                    <a:pt x="2222" y="3263"/>
                    <a:pt x="1795" y="2905"/>
                    <a:pt x="1221" y="2876"/>
                  </a:cubicBezTo>
                  <a:cubicBezTo>
                    <a:pt x="1197" y="2876"/>
                    <a:pt x="1173" y="2876"/>
                    <a:pt x="1149" y="2876"/>
                  </a:cubicBezTo>
                  <a:cubicBezTo>
                    <a:pt x="834" y="2876"/>
                    <a:pt x="522" y="2979"/>
                    <a:pt x="225" y="3188"/>
                  </a:cubicBezTo>
                  <a:cubicBezTo>
                    <a:pt x="206" y="3199"/>
                    <a:pt x="188" y="3207"/>
                    <a:pt x="167" y="3207"/>
                  </a:cubicBezTo>
                  <a:cubicBezTo>
                    <a:pt x="154" y="3207"/>
                    <a:pt x="140" y="3204"/>
                    <a:pt x="129" y="3199"/>
                  </a:cubicBezTo>
                  <a:cubicBezTo>
                    <a:pt x="98" y="3186"/>
                    <a:pt x="74" y="3159"/>
                    <a:pt x="66" y="3128"/>
                  </a:cubicBezTo>
                  <a:cubicBezTo>
                    <a:pt x="16" y="2921"/>
                    <a:pt x="0" y="2712"/>
                    <a:pt x="24" y="2524"/>
                  </a:cubicBezTo>
                  <a:cubicBezTo>
                    <a:pt x="111" y="1817"/>
                    <a:pt x="522" y="1472"/>
                    <a:pt x="678" y="1366"/>
                  </a:cubicBezTo>
                  <a:cubicBezTo>
                    <a:pt x="678" y="1224"/>
                    <a:pt x="739" y="906"/>
                    <a:pt x="1194" y="474"/>
                  </a:cubicBezTo>
                  <a:cubicBezTo>
                    <a:pt x="1610" y="82"/>
                    <a:pt x="2087" y="11"/>
                    <a:pt x="2333" y="0"/>
                  </a:cubicBezTo>
                  <a:cubicBezTo>
                    <a:pt x="2333" y="0"/>
                    <a:pt x="2333" y="0"/>
                    <a:pt x="2336" y="0"/>
                  </a:cubicBezTo>
                  <a:cubicBezTo>
                    <a:pt x="2344" y="0"/>
                    <a:pt x="2354" y="3"/>
                    <a:pt x="2362" y="5"/>
                  </a:cubicBezTo>
                  <a:cubicBezTo>
                    <a:pt x="2741" y="103"/>
                    <a:pt x="3082" y="313"/>
                    <a:pt x="3377" y="628"/>
                  </a:cubicBezTo>
                  <a:cubicBezTo>
                    <a:pt x="3609" y="877"/>
                    <a:pt x="3731" y="1104"/>
                    <a:pt x="3753" y="1150"/>
                  </a:cubicBezTo>
                  <a:cubicBezTo>
                    <a:pt x="3753" y="1150"/>
                    <a:pt x="3755" y="1150"/>
                    <a:pt x="3755" y="1152"/>
                  </a:cubicBezTo>
                  <a:cubicBezTo>
                    <a:pt x="3758" y="1157"/>
                    <a:pt x="3760" y="1157"/>
                    <a:pt x="3763" y="1157"/>
                  </a:cubicBezTo>
                  <a:cubicBezTo>
                    <a:pt x="3763" y="1157"/>
                    <a:pt x="3766" y="1157"/>
                    <a:pt x="3766" y="1155"/>
                  </a:cubicBezTo>
                  <a:cubicBezTo>
                    <a:pt x="3901" y="1091"/>
                    <a:pt x="4070" y="1057"/>
                    <a:pt x="4248" y="1057"/>
                  </a:cubicBezTo>
                  <a:cubicBezTo>
                    <a:pt x="4510" y="1057"/>
                    <a:pt x="4748" y="1134"/>
                    <a:pt x="4918" y="1269"/>
                  </a:cubicBezTo>
                  <a:cubicBezTo>
                    <a:pt x="5076" y="1393"/>
                    <a:pt x="5243" y="1631"/>
                    <a:pt x="5151" y="2055"/>
                  </a:cubicBezTo>
                  <a:cubicBezTo>
                    <a:pt x="5063" y="2444"/>
                    <a:pt x="4780" y="2714"/>
                    <a:pt x="4311" y="2860"/>
                  </a:cubicBezTo>
                  <a:cubicBezTo>
                    <a:pt x="4007" y="2950"/>
                    <a:pt x="3720" y="2958"/>
                    <a:pt x="3638" y="2958"/>
                  </a:cubicBezTo>
                  <a:cubicBezTo>
                    <a:pt x="3628" y="2958"/>
                    <a:pt x="3620" y="2958"/>
                    <a:pt x="3615" y="2958"/>
                  </a:cubicBezTo>
                  <a:lnTo>
                    <a:pt x="3615" y="2958"/>
                  </a:lnTo>
                  <a:lnTo>
                    <a:pt x="3612" y="2958"/>
                  </a:lnTo>
                  <a:cubicBezTo>
                    <a:pt x="3609" y="2958"/>
                    <a:pt x="3604" y="2958"/>
                    <a:pt x="3601" y="2958"/>
                  </a:cubicBezTo>
                  <a:cubicBezTo>
                    <a:pt x="3596" y="2958"/>
                    <a:pt x="3594" y="2958"/>
                    <a:pt x="3591" y="2958"/>
                  </a:cubicBezTo>
                  <a:cubicBezTo>
                    <a:pt x="3488" y="2961"/>
                    <a:pt x="3366" y="2979"/>
                    <a:pt x="3363" y="2979"/>
                  </a:cubicBezTo>
                  <a:cubicBezTo>
                    <a:pt x="3360" y="2979"/>
                    <a:pt x="3360" y="2979"/>
                    <a:pt x="3358" y="2979"/>
                  </a:cubicBezTo>
                  <a:cubicBezTo>
                    <a:pt x="3011" y="3011"/>
                    <a:pt x="2744" y="3144"/>
                    <a:pt x="2555" y="3371"/>
                  </a:cubicBezTo>
                  <a:cubicBezTo>
                    <a:pt x="2547" y="3382"/>
                    <a:pt x="2539" y="3392"/>
                    <a:pt x="2532" y="3403"/>
                  </a:cubicBezTo>
                  <a:cubicBezTo>
                    <a:pt x="2513" y="3427"/>
                    <a:pt x="2487" y="3440"/>
                    <a:pt x="2457" y="3443"/>
                  </a:cubicBezTo>
                  <a:cubicBezTo>
                    <a:pt x="2455" y="3443"/>
                    <a:pt x="2452" y="3443"/>
                    <a:pt x="2449" y="3443"/>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26" name="Freeform 5"/>
            <p:cNvSpPr>
              <a:spLocks noChangeArrowheads="1"/>
            </p:cNvSpPr>
            <p:nvPr/>
          </p:nvSpPr>
          <p:spPr bwMode="auto">
            <a:xfrm>
              <a:off x="8671184" y="5116666"/>
              <a:ext cx="4443267" cy="2970416"/>
            </a:xfrm>
            <a:custGeom>
              <a:avLst/>
              <a:gdLst>
                <a:gd name="T0" fmla="*/ 2439 w 5461"/>
                <a:gd name="T1" fmla="*/ 209 h 3650"/>
                <a:gd name="T2" fmla="*/ 2439 w 5461"/>
                <a:gd name="T3" fmla="*/ 209 h 3650"/>
                <a:gd name="T4" fmla="*/ 3405 w 5461"/>
                <a:gd name="T5" fmla="*/ 800 h 3650"/>
                <a:gd name="T6" fmla="*/ 3763 w 5461"/>
                <a:gd name="T7" fmla="*/ 1300 h 3650"/>
                <a:gd name="T8" fmla="*/ 3866 w 5461"/>
                <a:gd name="T9" fmla="*/ 1364 h 3650"/>
                <a:gd name="T10" fmla="*/ 3914 w 5461"/>
                <a:gd name="T11" fmla="*/ 1353 h 3650"/>
                <a:gd name="T12" fmla="*/ 4351 w 5461"/>
                <a:gd name="T13" fmla="*/ 1263 h 3650"/>
                <a:gd name="T14" fmla="*/ 4957 w 5461"/>
                <a:gd name="T15" fmla="*/ 1451 h 3650"/>
                <a:gd name="T16" fmla="*/ 5153 w 5461"/>
                <a:gd name="T17" fmla="*/ 2137 h 3650"/>
                <a:gd name="T18" fmla="*/ 4383 w 5461"/>
                <a:gd name="T19" fmla="*/ 2862 h 3650"/>
                <a:gd name="T20" fmla="*/ 3741 w 5461"/>
                <a:gd name="T21" fmla="*/ 2958 h 3650"/>
                <a:gd name="T22" fmla="*/ 3720 w 5461"/>
                <a:gd name="T23" fmla="*/ 2958 h 3650"/>
                <a:gd name="T24" fmla="*/ 3718 w 5461"/>
                <a:gd name="T25" fmla="*/ 2958 h 3650"/>
                <a:gd name="T26" fmla="*/ 3704 w 5461"/>
                <a:gd name="T27" fmla="*/ 2958 h 3650"/>
                <a:gd name="T28" fmla="*/ 3704 w 5461"/>
                <a:gd name="T29" fmla="*/ 2958 h 3650"/>
                <a:gd name="T30" fmla="*/ 3450 w 5461"/>
                <a:gd name="T31" fmla="*/ 2979 h 3650"/>
                <a:gd name="T32" fmla="*/ 2579 w 5461"/>
                <a:gd name="T33" fmla="*/ 3408 h 3650"/>
                <a:gd name="T34" fmla="*/ 2552 w 5461"/>
                <a:gd name="T35" fmla="*/ 3442 h 3650"/>
                <a:gd name="T36" fmla="*/ 1329 w 5461"/>
                <a:gd name="T37" fmla="*/ 2876 h 3650"/>
                <a:gd name="T38" fmla="*/ 1252 w 5461"/>
                <a:gd name="T39" fmla="*/ 2876 h 3650"/>
                <a:gd name="T40" fmla="*/ 270 w 5461"/>
                <a:gd name="T41" fmla="*/ 3204 h 3650"/>
                <a:gd name="T42" fmla="*/ 230 w 5461"/>
                <a:gd name="T43" fmla="*/ 2640 h 3650"/>
                <a:gd name="T44" fmla="*/ 892 w 5461"/>
                <a:gd name="T45" fmla="*/ 1523 h 3650"/>
                <a:gd name="T46" fmla="*/ 1369 w 5461"/>
                <a:gd name="T47" fmla="*/ 654 h 3650"/>
                <a:gd name="T48" fmla="*/ 2439 w 5461"/>
                <a:gd name="T49" fmla="*/ 209 h 3650"/>
                <a:gd name="T50" fmla="*/ 2439 w 5461"/>
                <a:gd name="T51" fmla="*/ 0 h 3650"/>
                <a:gd name="T52" fmla="*/ 2439 w 5461"/>
                <a:gd name="T53" fmla="*/ 0 h 3650"/>
                <a:gd name="T54" fmla="*/ 2431 w 5461"/>
                <a:gd name="T55" fmla="*/ 0 h 3650"/>
                <a:gd name="T56" fmla="*/ 1226 w 5461"/>
                <a:gd name="T57" fmla="*/ 503 h 3650"/>
                <a:gd name="T58" fmla="*/ 720 w 5461"/>
                <a:gd name="T59" fmla="*/ 1226 h 3650"/>
                <a:gd name="T60" fmla="*/ 680 w 5461"/>
                <a:gd name="T61" fmla="*/ 1414 h 3650"/>
                <a:gd name="T62" fmla="*/ 23 w 5461"/>
                <a:gd name="T63" fmla="*/ 2614 h 3650"/>
                <a:gd name="T64" fmla="*/ 69 w 5461"/>
                <a:gd name="T65" fmla="*/ 3254 h 3650"/>
                <a:gd name="T66" fmla="*/ 196 w 5461"/>
                <a:gd name="T67" fmla="*/ 3400 h 3650"/>
                <a:gd name="T68" fmla="*/ 270 w 5461"/>
                <a:gd name="T69" fmla="*/ 3413 h 3650"/>
                <a:gd name="T70" fmla="*/ 386 w 5461"/>
                <a:gd name="T71" fmla="*/ 3376 h 3650"/>
                <a:gd name="T72" fmla="*/ 1252 w 5461"/>
                <a:gd name="T73" fmla="*/ 3082 h 3650"/>
                <a:gd name="T74" fmla="*/ 1321 w 5461"/>
                <a:gd name="T75" fmla="*/ 3082 h 3650"/>
                <a:gd name="T76" fmla="*/ 2407 w 5461"/>
                <a:gd name="T77" fmla="*/ 3590 h 3650"/>
                <a:gd name="T78" fmla="*/ 2552 w 5461"/>
                <a:gd name="T79" fmla="*/ 3649 h 3650"/>
                <a:gd name="T80" fmla="*/ 2569 w 5461"/>
                <a:gd name="T81" fmla="*/ 3649 h 3650"/>
                <a:gd name="T82" fmla="*/ 2717 w 5461"/>
                <a:gd name="T83" fmla="*/ 3567 h 3650"/>
                <a:gd name="T84" fmla="*/ 2740 w 5461"/>
                <a:gd name="T85" fmla="*/ 3540 h 3650"/>
                <a:gd name="T86" fmla="*/ 3469 w 5461"/>
                <a:gd name="T87" fmla="*/ 3185 h 3650"/>
                <a:gd name="T88" fmla="*/ 3482 w 5461"/>
                <a:gd name="T89" fmla="*/ 3183 h 3650"/>
                <a:gd name="T90" fmla="*/ 3691 w 5461"/>
                <a:gd name="T91" fmla="*/ 3164 h 3650"/>
                <a:gd name="T92" fmla="*/ 3704 w 5461"/>
                <a:gd name="T93" fmla="*/ 3164 h 3650"/>
                <a:gd name="T94" fmla="*/ 3720 w 5461"/>
                <a:gd name="T95" fmla="*/ 3164 h 3650"/>
                <a:gd name="T96" fmla="*/ 3741 w 5461"/>
                <a:gd name="T97" fmla="*/ 3164 h 3650"/>
                <a:gd name="T98" fmla="*/ 4443 w 5461"/>
                <a:gd name="T99" fmla="*/ 3061 h 3650"/>
                <a:gd name="T100" fmla="*/ 5042 w 5461"/>
                <a:gd name="T101" fmla="*/ 2733 h 3650"/>
                <a:gd name="T102" fmla="*/ 5355 w 5461"/>
                <a:gd name="T103" fmla="*/ 2182 h 3650"/>
                <a:gd name="T104" fmla="*/ 5087 w 5461"/>
                <a:gd name="T105" fmla="*/ 1289 h 3650"/>
                <a:gd name="T106" fmla="*/ 4351 w 5461"/>
                <a:gd name="T107" fmla="*/ 1057 h 3650"/>
                <a:gd name="T108" fmla="*/ 3908 w 5461"/>
                <a:gd name="T109" fmla="*/ 1130 h 3650"/>
                <a:gd name="T110" fmla="*/ 3556 w 5461"/>
                <a:gd name="T111" fmla="*/ 659 h 3650"/>
                <a:gd name="T112" fmla="*/ 2492 w 5461"/>
                <a:gd name="T113" fmla="*/ 8 h 3650"/>
                <a:gd name="T114" fmla="*/ 2439 w 5461"/>
                <a:gd name="T115" fmla="*/ 0 h 3650"/>
                <a:gd name="T116" fmla="*/ 2439 w 5461"/>
                <a:gd name="T117" fmla="*/ 209 h 3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61" h="3650">
                  <a:moveTo>
                    <a:pt x="2439" y="209"/>
                  </a:moveTo>
                  <a:lnTo>
                    <a:pt x="2439" y="209"/>
                  </a:lnTo>
                  <a:cubicBezTo>
                    <a:pt x="2799" y="302"/>
                    <a:pt x="3122" y="500"/>
                    <a:pt x="3405" y="800"/>
                  </a:cubicBezTo>
                  <a:cubicBezTo>
                    <a:pt x="3646" y="1059"/>
                    <a:pt x="3763" y="1297"/>
                    <a:pt x="3763" y="1300"/>
                  </a:cubicBezTo>
                  <a:cubicBezTo>
                    <a:pt x="3784" y="1340"/>
                    <a:pt x="3823" y="1364"/>
                    <a:pt x="3866" y="1364"/>
                  </a:cubicBezTo>
                  <a:cubicBezTo>
                    <a:pt x="3882" y="1364"/>
                    <a:pt x="3898" y="1358"/>
                    <a:pt x="3914" y="1353"/>
                  </a:cubicBezTo>
                  <a:cubicBezTo>
                    <a:pt x="4033" y="1295"/>
                    <a:pt x="4189" y="1263"/>
                    <a:pt x="4351" y="1263"/>
                  </a:cubicBezTo>
                  <a:cubicBezTo>
                    <a:pt x="4565" y="1263"/>
                    <a:pt x="4793" y="1321"/>
                    <a:pt x="4957" y="1451"/>
                  </a:cubicBezTo>
                  <a:cubicBezTo>
                    <a:pt x="5153" y="1607"/>
                    <a:pt x="5219" y="1838"/>
                    <a:pt x="5153" y="2137"/>
                  </a:cubicBezTo>
                  <a:cubicBezTo>
                    <a:pt x="5073" y="2486"/>
                    <a:pt x="4817" y="2730"/>
                    <a:pt x="4383" y="2862"/>
                  </a:cubicBezTo>
                  <a:cubicBezTo>
                    <a:pt x="4094" y="2950"/>
                    <a:pt x="3818" y="2958"/>
                    <a:pt x="3741" y="2958"/>
                  </a:cubicBezTo>
                  <a:cubicBezTo>
                    <a:pt x="3728" y="2958"/>
                    <a:pt x="3720" y="2958"/>
                    <a:pt x="3720" y="2958"/>
                  </a:cubicBezTo>
                  <a:lnTo>
                    <a:pt x="3718" y="2958"/>
                  </a:lnTo>
                  <a:cubicBezTo>
                    <a:pt x="3712" y="2958"/>
                    <a:pt x="3710" y="2958"/>
                    <a:pt x="3704" y="2958"/>
                  </a:cubicBezTo>
                  <a:lnTo>
                    <a:pt x="3704" y="2958"/>
                  </a:lnTo>
                  <a:cubicBezTo>
                    <a:pt x="3591" y="2958"/>
                    <a:pt x="3450" y="2979"/>
                    <a:pt x="3450" y="2979"/>
                  </a:cubicBezTo>
                  <a:cubicBezTo>
                    <a:pt x="3077" y="3013"/>
                    <a:pt x="2783" y="3159"/>
                    <a:pt x="2579" y="3408"/>
                  </a:cubicBezTo>
                  <a:cubicBezTo>
                    <a:pt x="2571" y="3419"/>
                    <a:pt x="2560" y="3432"/>
                    <a:pt x="2552" y="3442"/>
                  </a:cubicBezTo>
                  <a:cubicBezTo>
                    <a:pt x="2399" y="3291"/>
                    <a:pt x="1946" y="2907"/>
                    <a:pt x="1329" y="2876"/>
                  </a:cubicBezTo>
                  <a:cubicBezTo>
                    <a:pt x="1305" y="2876"/>
                    <a:pt x="1279" y="2876"/>
                    <a:pt x="1252" y="2876"/>
                  </a:cubicBezTo>
                  <a:cubicBezTo>
                    <a:pt x="916" y="2876"/>
                    <a:pt x="585" y="2984"/>
                    <a:pt x="270" y="3204"/>
                  </a:cubicBezTo>
                  <a:cubicBezTo>
                    <a:pt x="219" y="3008"/>
                    <a:pt x="209" y="2812"/>
                    <a:pt x="230" y="2640"/>
                  </a:cubicBezTo>
                  <a:cubicBezTo>
                    <a:pt x="331" y="1822"/>
                    <a:pt x="892" y="1523"/>
                    <a:pt x="892" y="1523"/>
                  </a:cubicBezTo>
                  <a:cubicBezTo>
                    <a:pt x="892" y="1523"/>
                    <a:pt x="799" y="1191"/>
                    <a:pt x="1369" y="654"/>
                  </a:cubicBezTo>
                  <a:cubicBezTo>
                    <a:pt x="1755" y="286"/>
                    <a:pt x="2195" y="217"/>
                    <a:pt x="2439" y="209"/>
                  </a:cubicBezTo>
                  <a:lnTo>
                    <a:pt x="2439" y="0"/>
                  </a:lnTo>
                  <a:lnTo>
                    <a:pt x="2439" y="0"/>
                  </a:lnTo>
                  <a:cubicBezTo>
                    <a:pt x="2436" y="0"/>
                    <a:pt x="2433" y="0"/>
                    <a:pt x="2431" y="0"/>
                  </a:cubicBezTo>
                  <a:cubicBezTo>
                    <a:pt x="2171" y="10"/>
                    <a:pt x="1665" y="87"/>
                    <a:pt x="1226" y="503"/>
                  </a:cubicBezTo>
                  <a:cubicBezTo>
                    <a:pt x="964" y="749"/>
                    <a:pt x="794" y="993"/>
                    <a:pt x="720" y="1226"/>
                  </a:cubicBezTo>
                  <a:cubicBezTo>
                    <a:pt x="696" y="1300"/>
                    <a:pt x="686" y="1364"/>
                    <a:pt x="680" y="1414"/>
                  </a:cubicBezTo>
                  <a:cubicBezTo>
                    <a:pt x="487" y="1560"/>
                    <a:pt x="108" y="1925"/>
                    <a:pt x="23" y="2614"/>
                  </a:cubicBezTo>
                  <a:cubicBezTo>
                    <a:pt x="0" y="2815"/>
                    <a:pt x="16" y="3037"/>
                    <a:pt x="69" y="3254"/>
                  </a:cubicBezTo>
                  <a:cubicBezTo>
                    <a:pt x="84" y="3320"/>
                    <a:pt x="132" y="3373"/>
                    <a:pt x="196" y="3400"/>
                  </a:cubicBezTo>
                  <a:cubicBezTo>
                    <a:pt x="219" y="3408"/>
                    <a:pt x="243" y="3413"/>
                    <a:pt x="270" y="3413"/>
                  </a:cubicBezTo>
                  <a:cubicBezTo>
                    <a:pt x="309" y="3413"/>
                    <a:pt x="352" y="3400"/>
                    <a:pt x="386" y="3376"/>
                  </a:cubicBezTo>
                  <a:cubicBezTo>
                    <a:pt x="667" y="3180"/>
                    <a:pt x="958" y="3082"/>
                    <a:pt x="1252" y="3082"/>
                  </a:cubicBezTo>
                  <a:cubicBezTo>
                    <a:pt x="1276" y="3082"/>
                    <a:pt x="1297" y="3082"/>
                    <a:pt x="1321" y="3082"/>
                  </a:cubicBezTo>
                  <a:cubicBezTo>
                    <a:pt x="1859" y="3109"/>
                    <a:pt x="2261" y="3448"/>
                    <a:pt x="2407" y="3590"/>
                  </a:cubicBezTo>
                  <a:cubicBezTo>
                    <a:pt x="2447" y="3628"/>
                    <a:pt x="2500" y="3649"/>
                    <a:pt x="2552" y="3649"/>
                  </a:cubicBezTo>
                  <a:cubicBezTo>
                    <a:pt x="2558" y="3649"/>
                    <a:pt x="2563" y="3649"/>
                    <a:pt x="2569" y="3649"/>
                  </a:cubicBezTo>
                  <a:cubicBezTo>
                    <a:pt x="2627" y="3644"/>
                    <a:pt x="2682" y="3615"/>
                    <a:pt x="2717" y="3567"/>
                  </a:cubicBezTo>
                  <a:cubicBezTo>
                    <a:pt x="2725" y="3556"/>
                    <a:pt x="2732" y="3548"/>
                    <a:pt x="2740" y="3540"/>
                  </a:cubicBezTo>
                  <a:cubicBezTo>
                    <a:pt x="2907" y="3334"/>
                    <a:pt x="3154" y="3214"/>
                    <a:pt x="3469" y="3185"/>
                  </a:cubicBezTo>
                  <a:cubicBezTo>
                    <a:pt x="3474" y="3185"/>
                    <a:pt x="3477" y="3185"/>
                    <a:pt x="3482" y="3183"/>
                  </a:cubicBezTo>
                  <a:cubicBezTo>
                    <a:pt x="3482" y="3183"/>
                    <a:pt x="3599" y="3167"/>
                    <a:pt x="3691" y="3164"/>
                  </a:cubicBezTo>
                  <a:cubicBezTo>
                    <a:pt x="3694" y="3164"/>
                    <a:pt x="3699" y="3164"/>
                    <a:pt x="3704" y="3164"/>
                  </a:cubicBezTo>
                  <a:cubicBezTo>
                    <a:pt x="3710" y="3164"/>
                    <a:pt x="3715" y="3164"/>
                    <a:pt x="3720" y="3164"/>
                  </a:cubicBezTo>
                  <a:cubicBezTo>
                    <a:pt x="3728" y="3164"/>
                    <a:pt x="3736" y="3164"/>
                    <a:pt x="3741" y="3164"/>
                  </a:cubicBezTo>
                  <a:cubicBezTo>
                    <a:pt x="3826" y="3164"/>
                    <a:pt x="4128" y="3156"/>
                    <a:pt x="4443" y="3061"/>
                  </a:cubicBezTo>
                  <a:cubicBezTo>
                    <a:pt x="4690" y="2987"/>
                    <a:pt x="4891" y="2876"/>
                    <a:pt x="5042" y="2733"/>
                  </a:cubicBezTo>
                  <a:cubicBezTo>
                    <a:pt x="5201" y="2582"/>
                    <a:pt x="5307" y="2396"/>
                    <a:pt x="5355" y="2182"/>
                  </a:cubicBezTo>
                  <a:cubicBezTo>
                    <a:pt x="5460" y="1705"/>
                    <a:pt x="5267" y="1435"/>
                    <a:pt x="5087" y="1289"/>
                  </a:cubicBezTo>
                  <a:cubicBezTo>
                    <a:pt x="4896" y="1138"/>
                    <a:pt x="4637" y="1057"/>
                    <a:pt x="4351" y="1057"/>
                  </a:cubicBezTo>
                  <a:cubicBezTo>
                    <a:pt x="4195" y="1057"/>
                    <a:pt x="4038" y="1083"/>
                    <a:pt x="3908" y="1130"/>
                  </a:cubicBezTo>
                  <a:cubicBezTo>
                    <a:pt x="3850" y="1030"/>
                    <a:pt x="3734" y="850"/>
                    <a:pt x="3556" y="659"/>
                  </a:cubicBezTo>
                  <a:cubicBezTo>
                    <a:pt x="3246" y="331"/>
                    <a:pt x="2889" y="111"/>
                    <a:pt x="2492" y="8"/>
                  </a:cubicBezTo>
                  <a:cubicBezTo>
                    <a:pt x="2473" y="3"/>
                    <a:pt x="2457" y="0"/>
                    <a:pt x="2439" y="0"/>
                  </a:cubicBezTo>
                  <a:lnTo>
                    <a:pt x="2439"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7" name="Freeform 6"/>
            <p:cNvSpPr>
              <a:spLocks noChangeArrowheads="1"/>
            </p:cNvSpPr>
            <p:nvPr/>
          </p:nvSpPr>
          <p:spPr bwMode="auto">
            <a:xfrm>
              <a:off x="10621624" y="6718607"/>
              <a:ext cx="4856344" cy="3785754"/>
            </a:xfrm>
            <a:custGeom>
              <a:avLst/>
              <a:gdLst>
                <a:gd name="T0" fmla="*/ 4388 w 5967"/>
                <a:gd name="T1" fmla="*/ 4650 h 4651"/>
                <a:gd name="T2" fmla="*/ 4388 w 5967"/>
                <a:gd name="T3" fmla="*/ 4650 h 4651"/>
                <a:gd name="T4" fmla="*/ 4364 w 5967"/>
                <a:gd name="T5" fmla="*/ 4647 h 4651"/>
                <a:gd name="T6" fmla="*/ 2979 w 5967"/>
                <a:gd name="T7" fmla="*/ 3702 h 4651"/>
                <a:gd name="T8" fmla="*/ 2780 w 5967"/>
                <a:gd name="T9" fmla="*/ 3167 h 4651"/>
                <a:gd name="T10" fmla="*/ 2460 w 5967"/>
                <a:gd name="T11" fmla="*/ 3212 h 4651"/>
                <a:gd name="T12" fmla="*/ 1960 w 5967"/>
                <a:gd name="T13" fmla="*/ 3082 h 4651"/>
                <a:gd name="T14" fmla="*/ 1279 w 5967"/>
                <a:gd name="T15" fmla="*/ 3262 h 4651"/>
                <a:gd name="T16" fmla="*/ 392 w 5967"/>
                <a:gd name="T17" fmla="*/ 2883 h 4651"/>
                <a:gd name="T18" fmla="*/ 13 w 5967"/>
                <a:gd name="T19" fmla="*/ 2388 h 4651"/>
                <a:gd name="T20" fmla="*/ 0 w 5967"/>
                <a:gd name="T21" fmla="*/ 2333 h 4651"/>
                <a:gd name="T22" fmla="*/ 283 w 5967"/>
                <a:gd name="T23" fmla="*/ 1520 h 4651"/>
                <a:gd name="T24" fmla="*/ 1070 w 5967"/>
                <a:gd name="T25" fmla="*/ 1136 h 4651"/>
                <a:gd name="T26" fmla="*/ 1311 w 5967"/>
                <a:gd name="T27" fmla="*/ 1115 h 4651"/>
                <a:gd name="T28" fmla="*/ 1321 w 5967"/>
                <a:gd name="T29" fmla="*/ 1115 h 4651"/>
                <a:gd name="T30" fmla="*/ 1329 w 5967"/>
                <a:gd name="T31" fmla="*/ 1115 h 4651"/>
                <a:gd name="T32" fmla="*/ 1353 w 5967"/>
                <a:gd name="T33" fmla="*/ 1115 h 4651"/>
                <a:gd name="T34" fmla="*/ 2023 w 5967"/>
                <a:gd name="T35" fmla="*/ 1017 h 4651"/>
                <a:gd name="T36" fmla="*/ 2881 w 5967"/>
                <a:gd name="T37" fmla="*/ 198 h 4651"/>
                <a:gd name="T38" fmla="*/ 2892 w 5967"/>
                <a:gd name="T39" fmla="*/ 145 h 4651"/>
                <a:gd name="T40" fmla="*/ 2971 w 5967"/>
                <a:gd name="T41" fmla="*/ 61 h 4651"/>
                <a:gd name="T42" fmla="*/ 3501 w 5967"/>
                <a:gd name="T43" fmla="*/ 0 h 4651"/>
                <a:gd name="T44" fmla="*/ 4333 w 5967"/>
                <a:gd name="T45" fmla="*/ 254 h 4651"/>
                <a:gd name="T46" fmla="*/ 4860 w 5967"/>
                <a:gd name="T47" fmla="*/ 1271 h 4651"/>
                <a:gd name="T48" fmla="*/ 4788 w 5967"/>
                <a:gd name="T49" fmla="*/ 1382 h 4651"/>
                <a:gd name="T50" fmla="*/ 4441 w 5967"/>
                <a:gd name="T51" fmla="*/ 1625 h 4651"/>
                <a:gd name="T52" fmla="*/ 4359 w 5967"/>
                <a:gd name="T53" fmla="*/ 2235 h 4651"/>
                <a:gd name="T54" fmla="*/ 4367 w 5967"/>
                <a:gd name="T55" fmla="*/ 2240 h 4651"/>
                <a:gd name="T56" fmla="*/ 4372 w 5967"/>
                <a:gd name="T57" fmla="*/ 2240 h 4651"/>
                <a:gd name="T58" fmla="*/ 4375 w 5967"/>
                <a:gd name="T59" fmla="*/ 2227 h 4651"/>
                <a:gd name="T60" fmla="*/ 4454 w 5967"/>
                <a:gd name="T61" fmla="*/ 1636 h 4651"/>
                <a:gd name="T62" fmla="*/ 5034 w 5967"/>
                <a:gd name="T63" fmla="*/ 1364 h 4651"/>
                <a:gd name="T64" fmla="*/ 5108 w 5967"/>
                <a:gd name="T65" fmla="*/ 1366 h 4651"/>
                <a:gd name="T66" fmla="*/ 5884 w 5967"/>
                <a:gd name="T67" fmla="*/ 1753 h 4651"/>
                <a:gd name="T68" fmla="*/ 5911 w 5967"/>
                <a:gd name="T69" fmla="*/ 1814 h 4651"/>
                <a:gd name="T70" fmla="*/ 5132 w 5967"/>
                <a:gd name="T71" fmla="*/ 3246 h 4651"/>
                <a:gd name="T72" fmla="*/ 4333 w 5967"/>
                <a:gd name="T73" fmla="*/ 3585 h 4651"/>
                <a:gd name="T74" fmla="*/ 4356 w 5967"/>
                <a:gd name="T75" fmla="*/ 3948 h 4651"/>
                <a:gd name="T76" fmla="*/ 4714 w 5967"/>
                <a:gd name="T77" fmla="*/ 4247 h 4651"/>
                <a:gd name="T78" fmla="*/ 4783 w 5967"/>
                <a:gd name="T79" fmla="*/ 4332 h 4651"/>
                <a:gd name="T80" fmla="*/ 4740 w 5967"/>
                <a:gd name="T81" fmla="*/ 4430 h 4651"/>
                <a:gd name="T82" fmla="*/ 4446 w 5967"/>
                <a:gd name="T83" fmla="*/ 4631 h 4651"/>
                <a:gd name="T84" fmla="*/ 4388 w 5967"/>
                <a:gd name="T85" fmla="*/ 4650 h 4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67" h="4651">
                  <a:moveTo>
                    <a:pt x="4388" y="4650"/>
                  </a:moveTo>
                  <a:lnTo>
                    <a:pt x="4388" y="4650"/>
                  </a:lnTo>
                  <a:cubicBezTo>
                    <a:pt x="4380" y="4650"/>
                    <a:pt x="4372" y="4647"/>
                    <a:pt x="4364" y="4647"/>
                  </a:cubicBezTo>
                  <a:cubicBezTo>
                    <a:pt x="3556" y="4446"/>
                    <a:pt x="3167" y="4022"/>
                    <a:pt x="2979" y="3702"/>
                  </a:cubicBezTo>
                  <a:cubicBezTo>
                    <a:pt x="2855" y="3487"/>
                    <a:pt x="2805" y="3291"/>
                    <a:pt x="2780" y="3167"/>
                  </a:cubicBezTo>
                  <a:cubicBezTo>
                    <a:pt x="2672" y="3196"/>
                    <a:pt x="2563" y="3212"/>
                    <a:pt x="2460" y="3212"/>
                  </a:cubicBezTo>
                  <a:cubicBezTo>
                    <a:pt x="2216" y="3212"/>
                    <a:pt x="2044" y="3132"/>
                    <a:pt x="1960" y="3082"/>
                  </a:cubicBezTo>
                  <a:cubicBezTo>
                    <a:pt x="1729" y="3201"/>
                    <a:pt x="1499" y="3262"/>
                    <a:pt x="1279" y="3262"/>
                  </a:cubicBezTo>
                  <a:cubicBezTo>
                    <a:pt x="956" y="3262"/>
                    <a:pt x="659" y="3135"/>
                    <a:pt x="392" y="2883"/>
                  </a:cubicBezTo>
                  <a:cubicBezTo>
                    <a:pt x="186" y="2690"/>
                    <a:pt x="58" y="2473"/>
                    <a:pt x="13" y="2388"/>
                  </a:cubicBezTo>
                  <a:cubicBezTo>
                    <a:pt x="3" y="2373"/>
                    <a:pt x="0" y="2354"/>
                    <a:pt x="0" y="2333"/>
                  </a:cubicBezTo>
                  <a:cubicBezTo>
                    <a:pt x="13" y="2105"/>
                    <a:pt x="74" y="1776"/>
                    <a:pt x="283" y="1520"/>
                  </a:cubicBezTo>
                  <a:cubicBezTo>
                    <a:pt x="466" y="1297"/>
                    <a:pt x="731" y="1167"/>
                    <a:pt x="1070" y="1136"/>
                  </a:cubicBezTo>
                  <a:cubicBezTo>
                    <a:pt x="1311" y="1115"/>
                    <a:pt x="1311" y="1115"/>
                    <a:pt x="1311" y="1115"/>
                  </a:cubicBezTo>
                  <a:cubicBezTo>
                    <a:pt x="1313" y="1115"/>
                    <a:pt x="1316" y="1115"/>
                    <a:pt x="1321" y="1115"/>
                  </a:cubicBezTo>
                  <a:cubicBezTo>
                    <a:pt x="1321" y="1115"/>
                    <a:pt x="1327" y="1115"/>
                    <a:pt x="1329" y="1115"/>
                  </a:cubicBezTo>
                  <a:cubicBezTo>
                    <a:pt x="1332" y="1115"/>
                    <a:pt x="1340" y="1115"/>
                    <a:pt x="1353" y="1115"/>
                  </a:cubicBezTo>
                  <a:cubicBezTo>
                    <a:pt x="1432" y="1115"/>
                    <a:pt x="1719" y="1107"/>
                    <a:pt x="2023" y="1017"/>
                  </a:cubicBezTo>
                  <a:cubicBezTo>
                    <a:pt x="2497" y="873"/>
                    <a:pt x="2794" y="590"/>
                    <a:pt x="2881" y="198"/>
                  </a:cubicBezTo>
                  <a:cubicBezTo>
                    <a:pt x="2884" y="180"/>
                    <a:pt x="2887" y="164"/>
                    <a:pt x="2892" y="145"/>
                  </a:cubicBezTo>
                  <a:cubicBezTo>
                    <a:pt x="2897" y="103"/>
                    <a:pt x="2929" y="71"/>
                    <a:pt x="2971" y="61"/>
                  </a:cubicBezTo>
                  <a:cubicBezTo>
                    <a:pt x="3159" y="21"/>
                    <a:pt x="3340" y="0"/>
                    <a:pt x="3501" y="0"/>
                  </a:cubicBezTo>
                  <a:cubicBezTo>
                    <a:pt x="3832" y="0"/>
                    <a:pt x="4113" y="84"/>
                    <a:pt x="4333" y="254"/>
                  </a:cubicBezTo>
                  <a:cubicBezTo>
                    <a:pt x="4735" y="561"/>
                    <a:pt x="4835" y="1067"/>
                    <a:pt x="4860" y="1271"/>
                  </a:cubicBezTo>
                  <a:cubicBezTo>
                    <a:pt x="4865" y="1318"/>
                    <a:pt x="4835" y="1366"/>
                    <a:pt x="4788" y="1382"/>
                  </a:cubicBezTo>
                  <a:cubicBezTo>
                    <a:pt x="4645" y="1424"/>
                    <a:pt x="4523" y="1509"/>
                    <a:pt x="4441" y="1625"/>
                  </a:cubicBezTo>
                  <a:cubicBezTo>
                    <a:pt x="4308" y="1803"/>
                    <a:pt x="4279" y="2036"/>
                    <a:pt x="4359" y="2235"/>
                  </a:cubicBezTo>
                  <a:cubicBezTo>
                    <a:pt x="4359" y="2240"/>
                    <a:pt x="4364" y="2240"/>
                    <a:pt x="4367" y="2240"/>
                  </a:cubicBezTo>
                  <a:cubicBezTo>
                    <a:pt x="4367" y="2240"/>
                    <a:pt x="4369" y="2240"/>
                    <a:pt x="4372" y="2240"/>
                  </a:cubicBezTo>
                  <a:cubicBezTo>
                    <a:pt x="4375" y="2237"/>
                    <a:pt x="4377" y="2232"/>
                    <a:pt x="4375" y="2227"/>
                  </a:cubicBezTo>
                  <a:cubicBezTo>
                    <a:pt x="4298" y="2036"/>
                    <a:pt x="4327" y="1808"/>
                    <a:pt x="4454" y="1636"/>
                  </a:cubicBezTo>
                  <a:cubicBezTo>
                    <a:pt x="4584" y="1462"/>
                    <a:pt x="4791" y="1364"/>
                    <a:pt x="5034" y="1364"/>
                  </a:cubicBezTo>
                  <a:cubicBezTo>
                    <a:pt x="5058" y="1364"/>
                    <a:pt x="5084" y="1364"/>
                    <a:pt x="5108" y="1366"/>
                  </a:cubicBezTo>
                  <a:cubicBezTo>
                    <a:pt x="5476" y="1395"/>
                    <a:pt x="5733" y="1591"/>
                    <a:pt x="5884" y="1753"/>
                  </a:cubicBezTo>
                  <a:cubicBezTo>
                    <a:pt x="5900" y="1769"/>
                    <a:pt x="5911" y="1790"/>
                    <a:pt x="5911" y="1814"/>
                  </a:cubicBezTo>
                  <a:cubicBezTo>
                    <a:pt x="5966" y="2399"/>
                    <a:pt x="5696" y="2894"/>
                    <a:pt x="5132" y="3246"/>
                  </a:cubicBezTo>
                  <a:cubicBezTo>
                    <a:pt x="4801" y="3453"/>
                    <a:pt x="4467" y="3551"/>
                    <a:pt x="4333" y="3585"/>
                  </a:cubicBezTo>
                  <a:cubicBezTo>
                    <a:pt x="4295" y="3720"/>
                    <a:pt x="4303" y="3842"/>
                    <a:pt x="4356" y="3948"/>
                  </a:cubicBezTo>
                  <a:cubicBezTo>
                    <a:pt x="4459" y="4157"/>
                    <a:pt x="4711" y="4247"/>
                    <a:pt x="4714" y="4247"/>
                  </a:cubicBezTo>
                  <a:cubicBezTo>
                    <a:pt x="4751" y="4260"/>
                    <a:pt x="4777" y="4292"/>
                    <a:pt x="4783" y="4332"/>
                  </a:cubicBezTo>
                  <a:cubicBezTo>
                    <a:pt x="4791" y="4369"/>
                    <a:pt x="4772" y="4409"/>
                    <a:pt x="4740" y="4430"/>
                  </a:cubicBezTo>
                  <a:cubicBezTo>
                    <a:pt x="4446" y="4631"/>
                    <a:pt x="4446" y="4631"/>
                    <a:pt x="4446" y="4631"/>
                  </a:cubicBezTo>
                  <a:cubicBezTo>
                    <a:pt x="4431" y="4642"/>
                    <a:pt x="4409" y="4650"/>
                    <a:pt x="4388" y="4650"/>
                  </a:cubicBezTo>
                </a:path>
              </a:pathLst>
            </a:custGeom>
            <a:solidFill>
              <a:srgbClr val="8FA1B4"/>
            </a:solidFill>
            <a:ln>
              <a:noFill/>
            </a:ln>
            <a:effectLst/>
            <a:extLst/>
          </p:spPr>
          <p:txBody>
            <a:bodyPr wrap="none" anchor="ctr"/>
            <a:lstStyle/>
            <a:p>
              <a:endParaRPr lang="en-US" sz="1600" dirty="0">
                <a:latin typeface="+mj-ea"/>
                <a:ea typeface="+mj-ea"/>
              </a:endParaRPr>
            </a:p>
          </p:txBody>
        </p:sp>
        <p:sp>
          <p:nvSpPr>
            <p:cNvPr id="28" name="Freeform 7"/>
            <p:cNvSpPr>
              <a:spLocks noChangeArrowheads="1"/>
            </p:cNvSpPr>
            <p:nvPr/>
          </p:nvSpPr>
          <p:spPr bwMode="auto">
            <a:xfrm>
              <a:off x="10531825" y="6632404"/>
              <a:ext cx="5032350" cy="3954569"/>
            </a:xfrm>
            <a:custGeom>
              <a:avLst/>
              <a:gdLst>
                <a:gd name="T0" fmla="*/ 3607 w 6182"/>
                <a:gd name="T1" fmla="*/ 209 h 4860"/>
                <a:gd name="T2" fmla="*/ 4862 w 6182"/>
                <a:gd name="T3" fmla="*/ 1388 h 4860"/>
                <a:gd name="T4" fmla="*/ 4370 w 6182"/>
                <a:gd name="T5" fmla="*/ 2381 h 4860"/>
                <a:gd name="T6" fmla="*/ 4515 w 6182"/>
                <a:gd name="T7" fmla="*/ 2441 h 4860"/>
                <a:gd name="T8" fmla="*/ 4645 w 6182"/>
                <a:gd name="T9" fmla="*/ 1803 h 4860"/>
                <a:gd name="T10" fmla="*/ 5206 w 6182"/>
                <a:gd name="T11" fmla="*/ 1575 h 4860"/>
                <a:gd name="T12" fmla="*/ 4356 w 6182"/>
                <a:gd name="T13" fmla="*/ 3604 h 4860"/>
                <a:gd name="T14" fmla="*/ 4494 w 6182"/>
                <a:gd name="T15" fmla="*/ 4653 h 4860"/>
                <a:gd name="T16" fmla="*/ 2566 w 6182"/>
                <a:gd name="T17" fmla="*/ 3215 h 4860"/>
                <a:gd name="T18" fmla="*/ 1385 w 6182"/>
                <a:gd name="T19" fmla="*/ 3265 h 4860"/>
                <a:gd name="T20" fmla="*/ 469 w 6182"/>
                <a:gd name="T21" fmla="*/ 1692 h 4860"/>
                <a:gd name="T22" fmla="*/ 1427 w 6182"/>
                <a:gd name="T23" fmla="*/ 1324 h 4860"/>
                <a:gd name="T24" fmla="*/ 1459 w 6182"/>
                <a:gd name="T25" fmla="*/ 1324 h 4860"/>
                <a:gd name="T26" fmla="*/ 3088 w 6182"/>
                <a:gd name="T27" fmla="*/ 326 h 4860"/>
                <a:gd name="T28" fmla="*/ 3607 w 6182"/>
                <a:gd name="T29" fmla="*/ 209 h 4860"/>
                <a:gd name="T30" fmla="*/ 3607 w 6182"/>
                <a:gd name="T31" fmla="*/ 0 h 4860"/>
                <a:gd name="T32" fmla="*/ 3053 w 6182"/>
                <a:gd name="T33" fmla="*/ 66 h 4860"/>
                <a:gd name="T34" fmla="*/ 2886 w 6182"/>
                <a:gd name="T35" fmla="*/ 281 h 4860"/>
                <a:gd name="T36" fmla="*/ 1459 w 6182"/>
                <a:gd name="T37" fmla="*/ 1117 h 4860"/>
                <a:gd name="T38" fmla="*/ 1427 w 6182"/>
                <a:gd name="T39" fmla="*/ 1117 h 4860"/>
                <a:gd name="T40" fmla="*/ 1168 w 6182"/>
                <a:gd name="T41" fmla="*/ 1138 h 4860"/>
                <a:gd name="T42" fmla="*/ 307 w 6182"/>
                <a:gd name="T43" fmla="*/ 1562 h 4860"/>
                <a:gd name="T44" fmla="*/ 27 w 6182"/>
                <a:gd name="T45" fmla="*/ 2542 h 4860"/>
                <a:gd name="T46" fmla="*/ 1385 w 6182"/>
                <a:gd name="T47" fmla="*/ 3474 h 4860"/>
                <a:gd name="T48" fmla="*/ 2566 w 6182"/>
                <a:gd name="T49" fmla="*/ 3421 h 4860"/>
                <a:gd name="T50" fmla="*/ 2995 w 6182"/>
                <a:gd name="T51" fmla="*/ 3861 h 4860"/>
                <a:gd name="T52" fmla="*/ 4446 w 6182"/>
                <a:gd name="T53" fmla="*/ 4851 h 4860"/>
                <a:gd name="T54" fmla="*/ 4611 w 6182"/>
                <a:gd name="T55" fmla="*/ 4822 h 4860"/>
                <a:gd name="T56" fmla="*/ 4995 w 6182"/>
                <a:gd name="T57" fmla="*/ 4422 h 4860"/>
                <a:gd name="T58" fmla="*/ 4629 w 6182"/>
                <a:gd name="T59" fmla="*/ 4110 h 4860"/>
                <a:gd name="T60" fmla="*/ 5291 w 6182"/>
                <a:gd name="T61" fmla="*/ 3442 h 4860"/>
                <a:gd name="T62" fmla="*/ 6067 w 6182"/>
                <a:gd name="T63" fmla="*/ 1787 h 4860"/>
                <a:gd name="T64" fmla="*/ 5140 w 6182"/>
                <a:gd name="T65" fmla="*/ 1366 h 4860"/>
                <a:gd name="T66" fmla="*/ 5069 w 6182"/>
                <a:gd name="T67" fmla="*/ 1363 h 4860"/>
                <a:gd name="T68" fmla="*/ 3607 w 6182"/>
                <a:gd name="T69" fmla="*/ 0 h 4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82" h="4860">
                  <a:moveTo>
                    <a:pt x="3607" y="209"/>
                  </a:moveTo>
                  <a:lnTo>
                    <a:pt x="3607" y="209"/>
                  </a:lnTo>
                  <a:cubicBezTo>
                    <a:pt x="3917" y="209"/>
                    <a:pt x="4174" y="286"/>
                    <a:pt x="4375" y="442"/>
                  </a:cubicBezTo>
                  <a:cubicBezTo>
                    <a:pt x="4751" y="728"/>
                    <a:pt x="4841" y="1210"/>
                    <a:pt x="4862" y="1388"/>
                  </a:cubicBezTo>
                  <a:cubicBezTo>
                    <a:pt x="4701" y="1440"/>
                    <a:pt x="4560" y="1536"/>
                    <a:pt x="4462" y="1671"/>
                  </a:cubicBezTo>
                  <a:cubicBezTo>
                    <a:pt x="4311" y="1877"/>
                    <a:pt x="4274" y="2150"/>
                    <a:pt x="4370" y="2381"/>
                  </a:cubicBezTo>
                  <a:cubicBezTo>
                    <a:pt x="4385" y="2423"/>
                    <a:pt x="4428" y="2449"/>
                    <a:pt x="4473" y="2449"/>
                  </a:cubicBezTo>
                  <a:cubicBezTo>
                    <a:pt x="4486" y="2449"/>
                    <a:pt x="4502" y="2446"/>
                    <a:pt x="4515" y="2441"/>
                  </a:cubicBezTo>
                  <a:cubicBezTo>
                    <a:pt x="4573" y="2420"/>
                    <a:pt x="4600" y="2354"/>
                    <a:pt x="4579" y="2296"/>
                  </a:cubicBezTo>
                  <a:cubicBezTo>
                    <a:pt x="4513" y="2137"/>
                    <a:pt x="4539" y="1949"/>
                    <a:pt x="4645" y="1803"/>
                  </a:cubicBezTo>
                  <a:cubicBezTo>
                    <a:pt x="4753" y="1652"/>
                    <a:pt x="4928" y="1573"/>
                    <a:pt x="5140" y="1573"/>
                  </a:cubicBezTo>
                  <a:cubicBezTo>
                    <a:pt x="5162" y="1573"/>
                    <a:pt x="5185" y="1573"/>
                    <a:pt x="5206" y="1575"/>
                  </a:cubicBezTo>
                  <a:cubicBezTo>
                    <a:pt x="5548" y="1602"/>
                    <a:pt x="5787" y="1790"/>
                    <a:pt x="5916" y="1928"/>
                  </a:cubicBezTo>
                  <a:cubicBezTo>
                    <a:pt x="6040" y="3259"/>
                    <a:pt x="4356" y="3604"/>
                    <a:pt x="4356" y="3604"/>
                  </a:cubicBezTo>
                  <a:cubicBezTo>
                    <a:pt x="4142" y="4237"/>
                    <a:pt x="4788" y="4451"/>
                    <a:pt x="4788" y="4451"/>
                  </a:cubicBezTo>
                  <a:cubicBezTo>
                    <a:pt x="4494" y="4653"/>
                    <a:pt x="4494" y="4653"/>
                    <a:pt x="4494" y="4653"/>
                  </a:cubicBezTo>
                  <a:cubicBezTo>
                    <a:pt x="3001" y="4282"/>
                    <a:pt x="2976" y="3138"/>
                    <a:pt x="2976" y="3138"/>
                  </a:cubicBezTo>
                  <a:cubicBezTo>
                    <a:pt x="2821" y="3194"/>
                    <a:pt x="2683" y="3215"/>
                    <a:pt x="2566" y="3215"/>
                  </a:cubicBezTo>
                  <a:cubicBezTo>
                    <a:pt x="2248" y="3215"/>
                    <a:pt x="2073" y="3066"/>
                    <a:pt x="2073" y="3066"/>
                  </a:cubicBezTo>
                  <a:cubicBezTo>
                    <a:pt x="1816" y="3209"/>
                    <a:pt x="1589" y="3265"/>
                    <a:pt x="1385" y="3265"/>
                  </a:cubicBezTo>
                  <a:cubicBezTo>
                    <a:pt x="691" y="3265"/>
                    <a:pt x="294" y="2603"/>
                    <a:pt x="209" y="2446"/>
                  </a:cubicBezTo>
                  <a:cubicBezTo>
                    <a:pt x="220" y="2240"/>
                    <a:pt x="273" y="1930"/>
                    <a:pt x="469" y="1692"/>
                  </a:cubicBezTo>
                  <a:cubicBezTo>
                    <a:pt x="633" y="1491"/>
                    <a:pt x="874" y="1374"/>
                    <a:pt x="1187" y="1345"/>
                  </a:cubicBezTo>
                  <a:cubicBezTo>
                    <a:pt x="1427" y="1324"/>
                    <a:pt x="1427" y="1324"/>
                    <a:pt x="1427" y="1324"/>
                  </a:cubicBezTo>
                  <a:cubicBezTo>
                    <a:pt x="1427" y="1324"/>
                    <a:pt x="1427" y="1324"/>
                    <a:pt x="1430" y="1324"/>
                  </a:cubicBezTo>
                  <a:cubicBezTo>
                    <a:pt x="1430" y="1324"/>
                    <a:pt x="1441" y="1324"/>
                    <a:pt x="1459" y="1324"/>
                  </a:cubicBezTo>
                  <a:cubicBezTo>
                    <a:pt x="1552" y="1324"/>
                    <a:pt x="1843" y="1316"/>
                    <a:pt x="2158" y="1221"/>
                  </a:cubicBezTo>
                  <a:cubicBezTo>
                    <a:pt x="2669" y="1067"/>
                    <a:pt x="2993" y="757"/>
                    <a:pt x="3088" y="326"/>
                  </a:cubicBezTo>
                  <a:cubicBezTo>
                    <a:pt x="3093" y="307"/>
                    <a:pt x="3096" y="289"/>
                    <a:pt x="3099" y="267"/>
                  </a:cubicBezTo>
                  <a:cubicBezTo>
                    <a:pt x="3281" y="228"/>
                    <a:pt x="3451" y="209"/>
                    <a:pt x="3607" y="209"/>
                  </a:cubicBezTo>
                  <a:lnTo>
                    <a:pt x="3607" y="0"/>
                  </a:lnTo>
                  <a:lnTo>
                    <a:pt x="3607" y="0"/>
                  </a:lnTo>
                  <a:lnTo>
                    <a:pt x="3607" y="0"/>
                  </a:lnTo>
                  <a:cubicBezTo>
                    <a:pt x="3437" y="0"/>
                    <a:pt x="3250" y="24"/>
                    <a:pt x="3053" y="66"/>
                  </a:cubicBezTo>
                  <a:cubicBezTo>
                    <a:pt x="2971" y="84"/>
                    <a:pt x="2911" y="151"/>
                    <a:pt x="2894" y="233"/>
                  </a:cubicBezTo>
                  <a:cubicBezTo>
                    <a:pt x="2892" y="249"/>
                    <a:pt x="2889" y="267"/>
                    <a:pt x="2886" y="281"/>
                  </a:cubicBezTo>
                  <a:cubicBezTo>
                    <a:pt x="2805" y="640"/>
                    <a:pt x="2540" y="889"/>
                    <a:pt x="2098" y="1022"/>
                  </a:cubicBezTo>
                  <a:cubicBezTo>
                    <a:pt x="1809" y="1109"/>
                    <a:pt x="1536" y="1117"/>
                    <a:pt x="1459" y="1117"/>
                  </a:cubicBezTo>
                  <a:cubicBezTo>
                    <a:pt x="1449" y="1117"/>
                    <a:pt x="1443" y="1117"/>
                    <a:pt x="1441" y="1117"/>
                  </a:cubicBezTo>
                  <a:cubicBezTo>
                    <a:pt x="1435" y="1117"/>
                    <a:pt x="1430" y="1117"/>
                    <a:pt x="1427" y="1117"/>
                  </a:cubicBezTo>
                  <a:cubicBezTo>
                    <a:pt x="1419" y="1117"/>
                    <a:pt x="1414" y="1117"/>
                    <a:pt x="1409" y="1117"/>
                  </a:cubicBezTo>
                  <a:cubicBezTo>
                    <a:pt x="1168" y="1138"/>
                    <a:pt x="1168" y="1138"/>
                    <a:pt x="1168" y="1138"/>
                  </a:cubicBezTo>
                  <a:lnTo>
                    <a:pt x="1168" y="1138"/>
                  </a:lnTo>
                  <a:cubicBezTo>
                    <a:pt x="800" y="1173"/>
                    <a:pt x="509" y="1316"/>
                    <a:pt x="307" y="1562"/>
                  </a:cubicBezTo>
                  <a:cubicBezTo>
                    <a:pt x="82" y="1840"/>
                    <a:pt x="16" y="2190"/>
                    <a:pt x="3" y="2433"/>
                  </a:cubicBezTo>
                  <a:cubicBezTo>
                    <a:pt x="0" y="2471"/>
                    <a:pt x="8" y="2510"/>
                    <a:pt x="27" y="2542"/>
                  </a:cubicBezTo>
                  <a:cubicBezTo>
                    <a:pt x="74" y="2632"/>
                    <a:pt x="209" y="2860"/>
                    <a:pt x="426" y="3066"/>
                  </a:cubicBezTo>
                  <a:cubicBezTo>
                    <a:pt x="710" y="3331"/>
                    <a:pt x="1041" y="3474"/>
                    <a:pt x="1385" y="3474"/>
                  </a:cubicBezTo>
                  <a:cubicBezTo>
                    <a:pt x="1605" y="3474"/>
                    <a:pt x="1833" y="3416"/>
                    <a:pt x="2063" y="3305"/>
                  </a:cubicBezTo>
                  <a:cubicBezTo>
                    <a:pt x="2169" y="3357"/>
                    <a:pt x="2338" y="3421"/>
                    <a:pt x="2566" y="3421"/>
                  </a:cubicBezTo>
                  <a:cubicBezTo>
                    <a:pt x="2646" y="3421"/>
                    <a:pt x="2728" y="3413"/>
                    <a:pt x="2810" y="3397"/>
                  </a:cubicBezTo>
                  <a:cubicBezTo>
                    <a:pt x="2839" y="3524"/>
                    <a:pt x="2897" y="3689"/>
                    <a:pt x="2995" y="3861"/>
                  </a:cubicBezTo>
                  <a:cubicBezTo>
                    <a:pt x="3122" y="4078"/>
                    <a:pt x="3292" y="4266"/>
                    <a:pt x="3503" y="4425"/>
                  </a:cubicBezTo>
                  <a:cubicBezTo>
                    <a:pt x="3760" y="4618"/>
                    <a:pt x="4078" y="4761"/>
                    <a:pt x="4446" y="4851"/>
                  </a:cubicBezTo>
                  <a:cubicBezTo>
                    <a:pt x="4462" y="4856"/>
                    <a:pt x="4478" y="4859"/>
                    <a:pt x="4494" y="4859"/>
                  </a:cubicBezTo>
                  <a:cubicBezTo>
                    <a:pt x="4537" y="4859"/>
                    <a:pt x="4576" y="4846"/>
                    <a:pt x="4611" y="4822"/>
                  </a:cubicBezTo>
                  <a:cubicBezTo>
                    <a:pt x="4905" y="4623"/>
                    <a:pt x="4905" y="4623"/>
                    <a:pt x="4905" y="4623"/>
                  </a:cubicBezTo>
                  <a:cubicBezTo>
                    <a:pt x="4971" y="4578"/>
                    <a:pt x="5005" y="4499"/>
                    <a:pt x="4995" y="4422"/>
                  </a:cubicBezTo>
                  <a:cubicBezTo>
                    <a:pt x="4981" y="4342"/>
                    <a:pt x="4928" y="4279"/>
                    <a:pt x="4854" y="4255"/>
                  </a:cubicBezTo>
                  <a:cubicBezTo>
                    <a:pt x="4844" y="4252"/>
                    <a:pt x="4722" y="4208"/>
                    <a:pt x="4629" y="4110"/>
                  </a:cubicBezTo>
                  <a:cubicBezTo>
                    <a:pt x="4537" y="4014"/>
                    <a:pt x="4504" y="3908"/>
                    <a:pt x="4526" y="3776"/>
                  </a:cubicBezTo>
                  <a:cubicBezTo>
                    <a:pt x="4690" y="3728"/>
                    <a:pt x="4995" y="3627"/>
                    <a:pt x="5291" y="3442"/>
                  </a:cubicBezTo>
                  <a:cubicBezTo>
                    <a:pt x="5892" y="3066"/>
                    <a:pt x="6181" y="2536"/>
                    <a:pt x="6120" y="1909"/>
                  </a:cubicBezTo>
                  <a:cubicBezTo>
                    <a:pt x="6117" y="1864"/>
                    <a:pt x="6096" y="1821"/>
                    <a:pt x="6067" y="1787"/>
                  </a:cubicBezTo>
                  <a:cubicBezTo>
                    <a:pt x="5903" y="1612"/>
                    <a:pt x="5625" y="1401"/>
                    <a:pt x="5222" y="1369"/>
                  </a:cubicBezTo>
                  <a:cubicBezTo>
                    <a:pt x="5196" y="1366"/>
                    <a:pt x="5167" y="1366"/>
                    <a:pt x="5140" y="1366"/>
                  </a:cubicBezTo>
                  <a:cubicBezTo>
                    <a:pt x="5116" y="1366"/>
                    <a:pt x="5093" y="1366"/>
                    <a:pt x="5069" y="1369"/>
                  </a:cubicBezTo>
                  <a:cubicBezTo>
                    <a:pt x="5069" y="1366"/>
                    <a:pt x="5069" y="1366"/>
                    <a:pt x="5069" y="1363"/>
                  </a:cubicBezTo>
                  <a:cubicBezTo>
                    <a:pt x="5042" y="1149"/>
                    <a:pt x="4936" y="609"/>
                    <a:pt x="4502" y="278"/>
                  </a:cubicBezTo>
                  <a:cubicBezTo>
                    <a:pt x="4264" y="92"/>
                    <a:pt x="3962" y="0"/>
                    <a:pt x="3607" y="0"/>
                  </a:cubicBezTo>
                  <a:lnTo>
                    <a:pt x="3607"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9" name="Freeform 8"/>
            <p:cNvSpPr>
              <a:spLocks noChangeArrowheads="1"/>
            </p:cNvSpPr>
            <p:nvPr/>
          </p:nvSpPr>
          <p:spPr bwMode="auto">
            <a:xfrm>
              <a:off x="13843620" y="5734455"/>
              <a:ext cx="2083343" cy="2323894"/>
            </a:xfrm>
            <a:custGeom>
              <a:avLst/>
              <a:gdLst>
                <a:gd name="T0" fmla="*/ 1891 w 2560"/>
                <a:gd name="T1" fmla="*/ 2858 h 2859"/>
                <a:gd name="T2" fmla="*/ 1891 w 2560"/>
                <a:gd name="T3" fmla="*/ 2858 h 2859"/>
                <a:gd name="T4" fmla="*/ 1825 w 2560"/>
                <a:gd name="T5" fmla="*/ 2833 h 2859"/>
                <a:gd name="T6" fmla="*/ 1155 w 2560"/>
                <a:gd name="T7" fmla="*/ 2555 h 2859"/>
                <a:gd name="T8" fmla="*/ 1081 w 2560"/>
                <a:gd name="T9" fmla="*/ 2553 h 2859"/>
                <a:gd name="T10" fmla="*/ 1028 w 2560"/>
                <a:gd name="T11" fmla="*/ 2553 h 2859"/>
                <a:gd name="T12" fmla="*/ 1023 w 2560"/>
                <a:gd name="T13" fmla="*/ 2555 h 2859"/>
                <a:gd name="T14" fmla="*/ 919 w 2560"/>
                <a:gd name="T15" fmla="*/ 2463 h 2859"/>
                <a:gd name="T16" fmla="*/ 390 w 2560"/>
                <a:gd name="T17" fmla="*/ 1446 h 2859"/>
                <a:gd name="T18" fmla="*/ 80 w 2560"/>
                <a:gd name="T19" fmla="*/ 1276 h 2859"/>
                <a:gd name="T20" fmla="*/ 16 w 2560"/>
                <a:gd name="T21" fmla="*/ 1147 h 2859"/>
                <a:gd name="T22" fmla="*/ 331 w 2560"/>
                <a:gd name="T23" fmla="*/ 845 h 2859"/>
                <a:gd name="T24" fmla="*/ 342 w 2560"/>
                <a:gd name="T25" fmla="*/ 842 h 2859"/>
                <a:gd name="T26" fmla="*/ 874 w 2560"/>
                <a:gd name="T27" fmla="*/ 488 h 2859"/>
                <a:gd name="T28" fmla="*/ 941 w 2560"/>
                <a:gd name="T29" fmla="*/ 112 h 2859"/>
                <a:gd name="T30" fmla="*/ 991 w 2560"/>
                <a:gd name="T31" fmla="*/ 16 h 2859"/>
                <a:gd name="T32" fmla="*/ 1044 w 2560"/>
                <a:gd name="T33" fmla="*/ 0 h 2859"/>
                <a:gd name="T34" fmla="*/ 1100 w 2560"/>
                <a:gd name="T35" fmla="*/ 16 h 2859"/>
                <a:gd name="T36" fmla="*/ 1989 w 2560"/>
                <a:gd name="T37" fmla="*/ 2791 h 2859"/>
                <a:gd name="T38" fmla="*/ 1918 w 2560"/>
                <a:gd name="T39" fmla="*/ 2855 h 2859"/>
                <a:gd name="T40" fmla="*/ 1891 w 2560"/>
                <a:gd name="T41" fmla="*/ 2858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0" h="2859">
                  <a:moveTo>
                    <a:pt x="1891" y="2858"/>
                  </a:moveTo>
                  <a:lnTo>
                    <a:pt x="1891" y="2858"/>
                  </a:lnTo>
                  <a:cubicBezTo>
                    <a:pt x="1867" y="2858"/>
                    <a:pt x="1844" y="2850"/>
                    <a:pt x="1825" y="2833"/>
                  </a:cubicBezTo>
                  <a:cubicBezTo>
                    <a:pt x="1627" y="2670"/>
                    <a:pt x="1401" y="2574"/>
                    <a:pt x="1155" y="2555"/>
                  </a:cubicBezTo>
                  <a:cubicBezTo>
                    <a:pt x="1131" y="2553"/>
                    <a:pt x="1105" y="2553"/>
                    <a:pt x="1081" y="2553"/>
                  </a:cubicBezTo>
                  <a:cubicBezTo>
                    <a:pt x="1065" y="2553"/>
                    <a:pt x="1046" y="2553"/>
                    <a:pt x="1028" y="2553"/>
                  </a:cubicBezTo>
                  <a:cubicBezTo>
                    <a:pt x="1028" y="2553"/>
                    <a:pt x="1025" y="2555"/>
                    <a:pt x="1023" y="2555"/>
                  </a:cubicBezTo>
                  <a:cubicBezTo>
                    <a:pt x="972" y="2555"/>
                    <a:pt x="927" y="2516"/>
                    <a:pt x="919" y="2463"/>
                  </a:cubicBezTo>
                  <a:cubicBezTo>
                    <a:pt x="895" y="2262"/>
                    <a:pt x="795" y="1759"/>
                    <a:pt x="390" y="1446"/>
                  </a:cubicBezTo>
                  <a:cubicBezTo>
                    <a:pt x="297" y="1374"/>
                    <a:pt x="191" y="1319"/>
                    <a:pt x="80" y="1276"/>
                  </a:cubicBezTo>
                  <a:cubicBezTo>
                    <a:pt x="27" y="1258"/>
                    <a:pt x="0" y="1200"/>
                    <a:pt x="16" y="1147"/>
                  </a:cubicBezTo>
                  <a:cubicBezTo>
                    <a:pt x="66" y="1004"/>
                    <a:pt x="178" y="895"/>
                    <a:pt x="331" y="845"/>
                  </a:cubicBezTo>
                  <a:cubicBezTo>
                    <a:pt x="334" y="842"/>
                    <a:pt x="339" y="842"/>
                    <a:pt x="342" y="842"/>
                  </a:cubicBezTo>
                  <a:cubicBezTo>
                    <a:pt x="604" y="784"/>
                    <a:pt x="784" y="665"/>
                    <a:pt x="874" y="488"/>
                  </a:cubicBezTo>
                  <a:cubicBezTo>
                    <a:pt x="930" y="381"/>
                    <a:pt x="951" y="254"/>
                    <a:pt x="941" y="112"/>
                  </a:cubicBezTo>
                  <a:cubicBezTo>
                    <a:pt x="938" y="72"/>
                    <a:pt x="956" y="35"/>
                    <a:pt x="991" y="16"/>
                  </a:cubicBezTo>
                  <a:cubicBezTo>
                    <a:pt x="1007" y="5"/>
                    <a:pt x="1025" y="0"/>
                    <a:pt x="1044" y="0"/>
                  </a:cubicBezTo>
                  <a:cubicBezTo>
                    <a:pt x="1062" y="0"/>
                    <a:pt x="1081" y="5"/>
                    <a:pt x="1100" y="16"/>
                  </a:cubicBezTo>
                  <a:cubicBezTo>
                    <a:pt x="2559" y="940"/>
                    <a:pt x="2148" y="2375"/>
                    <a:pt x="1989" y="2791"/>
                  </a:cubicBezTo>
                  <a:cubicBezTo>
                    <a:pt x="1976" y="2823"/>
                    <a:pt x="1949" y="2847"/>
                    <a:pt x="1918" y="2855"/>
                  </a:cubicBezTo>
                  <a:cubicBezTo>
                    <a:pt x="1910" y="2858"/>
                    <a:pt x="1899" y="2858"/>
                    <a:pt x="1891" y="2858"/>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30" name="Freeform 9"/>
            <p:cNvSpPr>
              <a:spLocks noChangeArrowheads="1"/>
            </p:cNvSpPr>
            <p:nvPr/>
          </p:nvSpPr>
          <p:spPr bwMode="auto">
            <a:xfrm>
              <a:off x="13746639" y="5648253"/>
              <a:ext cx="2068976" cy="2496299"/>
            </a:xfrm>
            <a:custGeom>
              <a:avLst/>
              <a:gdLst>
                <a:gd name="T0" fmla="*/ 1160 w 2546"/>
                <a:gd name="T1" fmla="*/ 206 h 3067"/>
                <a:gd name="T2" fmla="*/ 1160 w 2546"/>
                <a:gd name="T3" fmla="*/ 206 h 3067"/>
                <a:gd name="T4" fmla="*/ 2007 w 2546"/>
                <a:gd name="T5" fmla="*/ 2857 h 3067"/>
                <a:gd name="T6" fmla="*/ 1279 w 2546"/>
                <a:gd name="T7" fmla="*/ 2555 h 3067"/>
                <a:gd name="T8" fmla="*/ 1197 w 2546"/>
                <a:gd name="T9" fmla="*/ 2553 h 3067"/>
                <a:gd name="T10" fmla="*/ 1139 w 2546"/>
                <a:gd name="T11" fmla="*/ 2553 h 3067"/>
                <a:gd name="T12" fmla="*/ 569 w 2546"/>
                <a:gd name="T13" fmla="*/ 1467 h 3067"/>
                <a:gd name="T14" fmla="*/ 230 w 2546"/>
                <a:gd name="T15" fmla="*/ 1281 h 3067"/>
                <a:gd name="T16" fmla="*/ 479 w 2546"/>
                <a:gd name="T17" fmla="*/ 1046 h 3067"/>
                <a:gd name="T18" fmla="*/ 1083 w 2546"/>
                <a:gd name="T19" fmla="*/ 638 h 3067"/>
                <a:gd name="T20" fmla="*/ 1160 w 2546"/>
                <a:gd name="T21" fmla="*/ 206 h 3067"/>
                <a:gd name="T22" fmla="*/ 1160 w 2546"/>
                <a:gd name="T23" fmla="*/ 0 h 3067"/>
                <a:gd name="T24" fmla="*/ 1160 w 2546"/>
                <a:gd name="T25" fmla="*/ 0 h 3067"/>
                <a:gd name="T26" fmla="*/ 1051 w 2546"/>
                <a:gd name="T27" fmla="*/ 29 h 3067"/>
                <a:gd name="T28" fmla="*/ 953 w 2546"/>
                <a:gd name="T29" fmla="*/ 223 h 3067"/>
                <a:gd name="T30" fmla="*/ 898 w 2546"/>
                <a:gd name="T31" fmla="*/ 543 h 3067"/>
                <a:gd name="T32" fmla="*/ 437 w 2546"/>
                <a:gd name="T33" fmla="*/ 842 h 3067"/>
                <a:gd name="T34" fmla="*/ 416 w 2546"/>
                <a:gd name="T35" fmla="*/ 850 h 3067"/>
                <a:gd name="T36" fmla="*/ 34 w 2546"/>
                <a:gd name="T37" fmla="*/ 1215 h 3067"/>
                <a:gd name="T38" fmla="*/ 159 w 2546"/>
                <a:gd name="T39" fmla="*/ 1477 h 3067"/>
                <a:gd name="T40" fmla="*/ 442 w 2546"/>
                <a:gd name="T41" fmla="*/ 1631 h 3067"/>
                <a:gd name="T42" fmla="*/ 935 w 2546"/>
                <a:gd name="T43" fmla="*/ 2579 h 3067"/>
                <a:gd name="T44" fmla="*/ 1139 w 2546"/>
                <a:gd name="T45" fmla="*/ 2762 h 3067"/>
                <a:gd name="T46" fmla="*/ 1149 w 2546"/>
                <a:gd name="T47" fmla="*/ 2759 h 3067"/>
                <a:gd name="T48" fmla="*/ 1197 w 2546"/>
                <a:gd name="T49" fmla="*/ 2759 h 3067"/>
                <a:gd name="T50" fmla="*/ 1263 w 2546"/>
                <a:gd name="T51" fmla="*/ 2762 h 3067"/>
                <a:gd name="T52" fmla="*/ 1875 w 2546"/>
                <a:gd name="T53" fmla="*/ 3016 h 3067"/>
                <a:gd name="T54" fmla="*/ 2007 w 2546"/>
                <a:gd name="T55" fmla="*/ 3066 h 3067"/>
                <a:gd name="T56" fmla="*/ 2060 w 2546"/>
                <a:gd name="T57" fmla="*/ 3059 h 3067"/>
                <a:gd name="T58" fmla="*/ 2201 w 2546"/>
                <a:gd name="T59" fmla="*/ 2931 h 3067"/>
                <a:gd name="T60" fmla="*/ 2370 w 2546"/>
                <a:gd name="T61" fmla="*/ 1676 h 3067"/>
                <a:gd name="T62" fmla="*/ 2076 w 2546"/>
                <a:gd name="T63" fmla="*/ 823 h 3067"/>
                <a:gd name="T64" fmla="*/ 1271 w 2546"/>
                <a:gd name="T65" fmla="*/ 32 h 3067"/>
                <a:gd name="T66" fmla="*/ 1160 w 2546"/>
                <a:gd name="T67" fmla="*/ 0 h 3067"/>
                <a:gd name="T68" fmla="*/ 1160 w 2546"/>
                <a:gd name="T69" fmla="*/ 206 h 3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46" h="3067">
                  <a:moveTo>
                    <a:pt x="1160" y="206"/>
                  </a:moveTo>
                  <a:lnTo>
                    <a:pt x="1160" y="206"/>
                  </a:lnTo>
                  <a:cubicBezTo>
                    <a:pt x="2545" y="1083"/>
                    <a:pt x="2171" y="2431"/>
                    <a:pt x="2007" y="2857"/>
                  </a:cubicBezTo>
                  <a:cubicBezTo>
                    <a:pt x="1843" y="2719"/>
                    <a:pt x="1599" y="2579"/>
                    <a:pt x="1279" y="2555"/>
                  </a:cubicBezTo>
                  <a:cubicBezTo>
                    <a:pt x="1252" y="2553"/>
                    <a:pt x="1223" y="2553"/>
                    <a:pt x="1197" y="2553"/>
                  </a:cubicBezTo>
                  <a:cubicBezTo>
                    <a:pt x="1178" y="2553"/>
                    <a:pt x="1157" y="2553"/>
                    <a:pt x="1139" y="2553"/>
                  </a:cubicBezTo>
                  <a:cubicBezTo>
                    <a:pt x="1112" y="2333"/>
                    <a:pt x="1003" y="1803"/>
                    <a:pt x="569" y="1467"/>
                  </a:cubicBezTo>
                  <a:cubicBezTo>
                    <a:pt x="466" y="1390"/>
                    <a:pt x="355" y="1327"/>
                    <a:pt x="230" y="1281"/>
                  </a:cubicBezTo>
                  <a:cubicBezTo>
                    <a:pt x="257" y="1205"/>
                    <a:pt x="320" y="1099"/>
                    <a:pt x="479" y="1046"/>
                  </a:cubicBezTo>
                  <a:cubicBezTo>
                    <a:pt x="773" y="982"/>
                    <a:pt x="977" y="844"/>
                    <a:pt x="1083" y="638"/>
                  </a:cubicBezTo>
                  <a:cubicBezTo>
                    <a:pt x="1157" y="495"/>
                    <a:pt x="1170" y="339"/>
                    <a:pt x="1160" y="206"/>
                  </a:cubicBezTo>
                  <a:lnTo>
                    <a:pt x="1160" y="0"/>
                  </a:lnTo>
                  <a:lnTo>
                    <a:pt x="1160" y="0"/>
                  </a:lnTo>
                  <a:cubicBezTo>
                    <a:pt x="1123" y="0"/>
                    <a:pt x="1085" y="10"/>
                    <a:pt x="1051" y="29"/>
                  </a:cubicBezTo>
                  <a:cubicBezTo>
                    <a:pt x="985" y="69"/>
                    <a:pt x="948" y="146"/>
                    <a:pt x="953" y="223"/>
                  </a:cubicBezTo>
                  <a:cubicBezTo>
                    <a:pt x="961" y="347"/>
                    <a:pt x="945" y="455"/>
                    <a:pt x="898" y="543"/>
                  </a:cubicBezTo>
                  <a:cubicBezTo>
                    <a:pt x="821" y="694"/>
                    <a:pt x="670" y="792"/>
                    <a:pt x="437" y="842"/>
                  </a:cubicBezTo>
                  <a:cubicBezTo>
                    <a:pt x="429" y="844"/>
                    <a:pt x="421" y="848"/>
                    <a:pt x="416" y="850"/>
                  </a:cubicBezTo>
                  <a:cubicBezTo>
                    <a:pt x="230" y="911"/>
                    <a:pt x="95" y="1041"/>
                    <a:pt x="34" y="1215"/>
                  </a:cubicBezTo>
                  <a:cubicBezTo>
                    <a:pt x="0" y="1321"/>
                    <a:pt x="56" y="1438"/>
                    <a:pt x="159" y="1477"/>
                  </a:cubicBezTo>
                  <a:cubicBezTo>
                    <a:pt x="262" y="1515"/>
                    <a:pt x="357" y="1567"/>
                    <a:pt x="442" y="1631"/>
                  </a:cubicBezTo>
                  <a:cubicBezTo>
                    <a:pt x="815" y="1920"/>
                    <a:pt x="911" y="2391"/>
                    <a:pt x="935" y="2579"/>
                  </a:cubicBezTo>
                  <a:cubicBezTo>
                    <a:pt x="945" y="2683"/>
                    <a:pt x="1035" y="2762"/>
                    <a:pt x="1139" y="2762"/>
                  </a:cubicBezTo>
                  <a:cubicBezTo>
                    <a:pt x="1144" y="2762"/>
                    <a:pt x="1147" y="2762"/>
                    <a:pt x="1149" y="2759"/>
                  </a:cubicBezTo>
                  <a:cubicBezTo>
                    <a:pt x="1165" y="2759"/>
                    <a:pt x="1181" y="2759"/>
                    <a:pt x="1197" y="2759"/>
                  </a:cubicBezTo>
                  <a:cubicBezTo>
                    <a:pt x="1218" y="2759"/>
                    <a:pt x="1242" y="2759"/>
                    <a:pt x="1263" y="2762"/>
                  </a:cubicBezTo>
                  <a:cubicBezTo>
                    <a:pt x="1488" y="2780"/>
                    <a:pt x="1695" y="2865"/>
                    <a:pt x="1875" y="3016"/>
                  </a:cubicBezTo>
                  <a:cubicBezTo>
                    <a:pt x="1912" y="3048"/>
                    <a:pt x="1960" y="3066"/>
                    <a:pt x="2007" y="3066"/>
                  </a:cubicBezTo>
                  <a:cubicBezTo>
                    <a:pt x="2026" y="3066"/>
                    <a:pt x="2042" y="3064"/>
                    <a:pt x="2060" y="3059"/>
                  </a:cubicBezTo>
                  <a:cubicBezTo>
                    <a:pt x="2124" y="3043"/>
                    <a:pt x="2176" y="2995"/>
                    <a:pt x="2201" y="2931"/>
                  </a:cubicBezTo>
                  <a:cubicBezTo>
                    <a:pt x="2291" y="2696"/>
                    <a:pt x="2433" y="2219"/>
                    <a:pt x="2370" y="1676"/>
                  </a:cubicBezTo>
                  <a:cubicBezTo>
                    <a:pt x="2333" y="1369"/>
                    <a:pt x="2235" y="1080"/>
                    <a:pt x="2076" y="823"/>
                  </a:cubicBezTo>
                  <a:cubicBezTo>
                    <a:pt x="1888" y="516"/>
                    <a:pt x="1618" y="252"/>
                    <a:pt x="1271" y="32"/>
                  </a:cubicBezTo>
                  <a:cubicBezTo>
                    <a:pt x="1237" y="10"/>
                    <a:pt x="1197" y="0"/>
                    <a:pt x="1160" y="0"/>
                  </a:cubicBezTo>
                  <a:lnTo>
                    <a:pt x="1160" y="20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31" name="Freeform 10"/>
            <p:cNvSpPr>
              <a:spLocks noChangeArrowheads="1"/>
            </p:cNvSpPr>
            <p:nvPr/>
          </p:nvSpPr>
          <p:spPr bwMode="auto">
            <a:xfrm>
              <a:off x="10815590" y="4685650"/>
              <a:ext cx="3811080" cy="2054508"/>
            </a:xfrm>
            <a:custGeom>
              <a:avLst/>
              <a:gdLst>
                <a:gd name="T0" fmla="*/ 2770 w 4685"/>
                <a:gd name="T1" fmla="*/ 2524 h 2525"/>
                <a:gd name="T2" fmla="*/ 2770 w 4685"/>
                <a:gd name="T3" fmla="*/ 2524 h 2525"/>
                <a:gd name="T4" fmla="*/ 2704 w 4685"/>
                <a:gd name="T5" fmla="*/ 2502 h 2525"/>
                <a:gd name="T6" fmla="*/ 2667 w 4685"/>
                <a:gd name="T7" fmla="*/ 2423 h 2525"/>
                <a:gd name="T8" fmla="*/ 2402 w 4685"/>
                <a:gd name="T9" fmla="*/ 1883 h 2525"/>
                <a:gd name="T10" fmla="*/ 1719 w 4685"/>
                <a:gd name="T11" fmla="*/ 1668 h 2525"/>
                <a:gd name="T12" fmla="*/ 1319 w 4685"/>
                <a:gd name="T13" fmla="*/ 1732 h 2525"/>
                <a:gd name="T14" fmla="*/ 1284 w 4685"/>
                <a:gd name="T15" fmla="*/ 1740 h 2525"/>
                <a:gd name="T16" fmla="*/ 1194 w 4685"/>
                <a:gd name="T17" fmla="*/ 1687 h 2525"/>
                <a:gd name="T18" fmla="*/ 866 w 4685"/>
                <a:gd name="T19" fmla="*/ 1250 h 2525"/>
                <a:gd name="T20" fmla="*/ 69 w 4685"/>
                <a:gd name="T21" fmla="*/ 694 h 2525"/>
                <a:gd name="T22" fmla="*/ 8 w 4685"/>
                <a:gd name="T23" fmla="*/ 620 h 2525"/>
                <a:gd name="T24" fmla="*/ 32 w 4685"/>
                <a:gd name="T25" fmla="*/ 527 h 2525"/>
                <a:gd name="T26" fmla="*/ 884 w 4685"/>
                <a:gd name="T27" fmla="*/ 40 h 2525"/>
                <a:gd name="T28" fmla="*/ 887 w 4685"/>
                <a:gd name="T29" fmla="*/ 40 h 2525"/>
                <a:gd name="T30" fmla="*/ 1319 w 4685"/>
                <a:gd name="T31" fmla="*/ 0 h 2525"/>
                <a:gd name="T32" fmla="*/ 2201 w 4685"/>
                <a:gd name="T33" fmla="*/ 201 h 2525"/>
                <a:gd name="T34" fmla="*/ 2884 w 4685"/>
                <a:gd name="T35" fmla="*/ 114 h 2525"/>
                <a:gd name="T36" fmla="*/ 4581 w 4685"/>
                <a:gd name="T37" fmla="*/ 1136 h 2525"/>
                <a:gd name="T38" fmla="*/ 4587 w 4685"/>
                <a:gd name="T39" fmla="*/ 1149 h 2525"/>
                <a:gd name="T40" fmla="*/ 4573 w 4685"/>
                <a:gd name="T41" fmla="*/ 1764 h 2525"/>
                <a:gd name="T42" fmla="*/ 4075 w 4685"/>
                <a:gd name="T43" fmla="*/ 2102 h 2525"/>
                <a:gd name="T44" fmla="*/ 4054 w 4685"/>
                <a:gd name="T45" fmla="*/ 2105 h 2525"/>
                <a:gd name="T46" fmla="*/ 3662 w 4685"/>
                <a:gd name="T47" fmla="*/ 2274 h 2525"/>
                <a:gd name="T48" fmla="*/ 3623 w 4685"/>
                <a:gd name="T49" fmla="*/ 2386 h 2525"/>
                <a:gd name="T50" fmla="*/ 3588 w 4685"/>
                <a:gd name="T51" fmla="*/ 2465 h 2525"/>
                <a:gd name="T52" fmla="*/ 3519 w 4685"/>
                <a:gd name="T53" fmla="*/ 2489 h 2525"/>
                <a:gd name="T54" fmla="*/ 3506 w 4685"/>
                <a:gd name="T55" fmla="*/ 2489 h 2525"/>
                <a:gd name="T56" fmla="*/ 3263 w 4685"/>
                <a:gd name="T57" fmla="*/ 2470 h 2525"/>
                <a:gd name="T58" fmla="*/ 2788 w 4685"/>
                <a:gd name="T59" fmla="*/ 2521 h 2525"/>
                <a:gd name="T60" fmla="*/ 2770 w 4685"/>
                <a:gd name="T61" fmla="*/ 2524 h 2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85" h="2525">
                  <a:moveTo>
                    <a:pt x="2770" y="2524"/>
                  </a:moveTo>
                  <a:lnTo>
                    <a:pt x="2770" y="2524"/>
                  </a:lnTo>
                  <a:cubicBezTo>
                    <a:pt x="2746" y="2524"/>
                    <a:pt x="2723" y="2516"/>
                    <a:pt x="2704" y="2502"/>
                  </a:cubicBezTo>
                  <a:cubicBezTo>
                    <a:pt x="2680" y="2481"/>
                    <a:pt x="2667" y="2455"/>
                    <a:pt x="2667" y="2423"/>
                  </a:cubicBezTo>
                  <a:cubicBezTo>
                    <a:pt x="2659" y="2203"/>
                    <a:pt x="2566" y="2015"/>
                    <a:pt x="2402" y="1883"/>
                  </a:cubicBezTo>
                  <a:cubicBezTo>
                    <a:pt x="2227" y="1745"/>
                    <a:pt x="1986" y="1668"/>
                    <a:pt x="1719" y="1668"/>
                  </a:cubicBezTo>
                  <a:cubicBezTo>
                    <a:pt x="1576" y="1668"/>
                    <a:pt x="1438" y="1692"/>
                    <a:pt x="1319" y="1732"/>
                  </a:cubicBezTo>
                  <a:cubicBezTo>
                    <a:pt x="1308" y="1737"/>
                    <a:pt x="1295" y="1740"/>
                    <a:pt x="1284" y="1740"/>
                  </a:cubicBezTo>
                  <a:cubicBezTo>
                    <a:pt x="1247" y="1740"/>
                    <a:pt x="1213" y="1721"/>
                    <a:pt x="1194" y="1687"/>
                  </a:cubicBezTo>
                  <a:cubicBezTo>
                    <a:pt x="1133" y="1584"/>
                    <a:pt x="1028" y="1422"/>
                    <a:pt x="866" y="1250"/>
                  </a:cubicBezTo>
                  <a:cubicBezTo>
                    <a:pt x="633" y="998"/>
                    <a:pt x="365" y="813"/>
                    <a:pt x="69" y="694"/>
                  </a:cubicBezTo>
                  <a:cubicBezTo>
                    <a:pt x="37" y="681"/>
                    <a:pt x="13" y="654"/>
                    <a:pt x="8" y="620"/>
                  </a:cubicBezTo>
                  <a:cubicBezTo>
                    <a:pt x="0" y="588"/>
                    <a:pt x="8" y="551"/>
                    <a:pt x="32" y="527"/>
                  </a:cubicBezTo>
                  <a:cubicBezTo>
                    <a:pt x="193" y="355"/>
                    <a:pt x="471" y="132"/>
                    <a:pt x="884" y="40"/>
                  </a:cubicBezTo>
                  <a:cubicBezTo>
                    <a:pt x="887" y="40"/>
                    <a:pt x="887" y="40"/>
                    <a:pt x="887" y="40"/>
                  </a:cubicBezTo>
                  <a:cubicBezTo>
                    <a:pt x="1033" y="13"/>
                    <a:pt x="1176" y="0"/>
                    <a:pt x="1319" y="0"/>
                  </a:cubicBezTo>
                  <a:cubicBezTo>
                    <a:pt x="1780" y="0"/>
                    <a:pt x="2092" y="143"/>
                    <a:pt x="2201" y="201"/>
                  </a:cubicBezTo>
                  <a:cubicBezTo>
                    <a:pt x="2439" y="143"/>
                    <a:pt x="2669" y="114"/>
                    <a:pt x="2884" y="114"/>
                  </a:cubicBezTo>
                  <a:cubicBezTo>
                    <a:pt x="4007" y="114"/>
                    <a:pt x="4468" y="895"/>
                    <a:pt x="4581" y="1136"/>
                  </a:cubicBezTo>
                  <a:cubicBezTo>
                    <a:pt x="4584" y="1141"/>
                    <a:pt x="4584" y="1144"/>
                    <a:pt x="4587" y="1149"/>
                  </a:cubicBezTo>
                  <a:cubicBezTo>
                    <a:pt x="4629" y="1284"/>
                    <a:pt x="4684" y="1544"/>
                    <a:pt x="4573" y="1764"/>
                  </a:cubicBezTo>
                  <a:cubicBezTo>
                    <a:pt x="4489" y="1930"/>
                    <a:pt x="4319" y="2044"/>
                    <a:pt x="4075" y="2102"/>
                  </a:cubicBezTo>
                  <a:cubicBezTo>
                    <a:pt x="4067" y="2102"/>
                    <a:pt x="4062" y="2105"/>
                    <a:pt x="4054" y="2105"/>
                  </a:cubicBezTo>
                  <a:cubicBezTo>
                    <a:pt x="3938" y="2108"/>
                    <a:pt x="3724" y="2145"/>
                    <a:pt x="3662" y="2274"/>
                  </a:cubicBezTo>
                  <a:cubicBezTo>
                    <a:pt x="3628" y="2346"/>
                    <a:pt x="3623" y="2378"/>
                    <a:pt x="3623" y="2386"/>
                  </a:cubicBezTo>
                  <a:cubicBezTo>
                    <a:pt x="3623" y="2415"/>
                    <a:pt x="3612" y="2444"/>
                    <a:pt x="3588" y="2465"/>
                  </a:cubicBezTo>
                  <a:cubicBezTo>
                    <a:pt x="3570" y="2481"/>
                    <a:pt x="3546" y="2489"/>
                    <a:pt x="3519" y="2489"/>
                  </a:cubicBezTo>
                  <a:cubicBezTo>
                    <a:pt x="3517" y="2489"/>
                    <a:pt x="3511" y="2489"/>
                    <a:pt x="3506" y="2489"/>
                  </a:cubicBezTo>
                  <a:cubicBezTo>
                    <a:pt x="3429" y="2478"/>
                    <a:pt x="3347" y="2470"/>
                    <a:pt x="3263" y="2470"/>
                  </a:cubicBezTo>
                  <a:cubicBezTo>
                    <a:pt x="3114" y="2470"/>
                    <a:pt x="2955" y="2489"/>
                    <a:pt x="2788" y="2521"/>
                  </a:cubicBezTo>
                  <a:cubicBezTo>
                    <a:pt x="2783" y="2524"/>
                    <a:pt x="2775" y="2524"/>
                    <a:pt x="2770" y="2524"/>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32" name="Freeform 11"/>
            <p:cNvSpPr>
              <a:spLocks noChangeArrowheads="1"/>
            </p:cNvSpPr>
            <p:nvPr/>
          </p:nvSpPr>
          <p:spPr bwMode="auto">
            <a:xfrm>
              <a:off x="10725791" y="4599447"/>
              <a:ext cx="3994271" cy="2223322"/>
            </a:xfrm>
            <a:custGeom>
              <a:avLst/>
              <a:gdLst>
                <a:gd name="T0" fmla="*/ 1428 w 4906"/>
                <a:gd name="T1" fmla="*/ 209 h 2734"/>
                <a:gd name="T2" fmla="*/ 1428 w 4906"/>
                <a:gd name="T3" fmla="*/ 209 h 2734"/>
                <a:gd name="T4" fmla="*/ 2294 w 4906"/>
                <a:gd name="T5" fmla="*/ 416 h 2734"/>
                <a:gd name="T6" fmla="*/ 2993 w 4906"/>
                <a:gd name="T7" fmla="*/ 323 h 2734"/>
                <a:gd name="T8" fmla="*/ 4598 w 4906"/>
                <a:gd name="T9" fmla="*/ 1287 h 2734"/>
                <a:gd name="T10" fmla="*/ 4590 w 4906"/>
                <a:gd name="T11" fmla="*/ 1822 h 2734"/>
                <a:gd name="T12" fmla="*/ 4161 w 4906"/>
                <a:gd name="T13" fmla="*/ 2108 h 2734"/>
                <a:gd name="T14" fmla="*/ 3676 w 4906"/>
                <a:gd name="T15" fmla="*/ 2336 h 2734"/>
                <a:gd name="T16" fmla="*/ 3628 w 4906"/>
                <a:gd name="T17" fmla="*/ 2492 h 2734"/>
                <a:gd name="T18" fmla="*/ 3372 w 4906"/>
                <a:gd name="T19" fmla="*/ 2473 h 2734"/>
                <a:gd name="T20" fmla="*/ 2879 w 4906"/>
                <a:gd name="T21" fmla="*/ 2526 h 2734"/>
                <a:gd name="T22" fmla="*/ 2575 w 4906"/>
                <a:gd name="T23" fmla="*/ 1909 h 2734"/>
                <a:gd name="T24" fmla="*/ 1828 w 4906"/>
                <a:gd name="T25" fmla="*/ 1671 h 2734"/>
                <a:gd name="T26" fmla="*/ 1393 w 4906"/>
                <a:gd name="T27" fmla="*/ 1740 h 2734"/>
                <a:gd name="T28" fmla="*/ 1052 w 4906"/>
                <a:gd name="T29" fmla="*/ 1284 h 2734"/>
                <a:gd name="T30" fmla="*/ 217 w 4906"/>
                <a:gd name="T31" fmla="*/ 704 h 2734"/>
                <a:gd name="T32" fmla="*/ 1017 w 4906"/>
                <a:gd name="T33" fmla="*/ 246 h 2734"/>
                <a:gd name="T34" fmla="*/ 1428 w 4906"/>
                <a:gd name="T35" fmla="*/ 209 h 2734"/>
                <a:gd name="T36" fmla="*/ 1428 w 4906"/>
                <a:gd name="T37" fmla="*/ 0 h 2734"/>
                <a:gd name="T38" fmla="*/ 1428 w 4906"/>
                <a:gd name="T39" fmla="*/ 0 h 2734"/>
                <a:gd name="T40" fmla="*/ 978 w 4906"/>
                <a:gd name="T41" fmla="*/ 42 h 2734"/>
                <a:gd name="T42" fmla="*/ 972 w 4906"/>
                <a:gd name="T43" fmla="*/ 45 h 2734"/>
                <a:gd name="T44" fmla="*/ 67 w 4906"/>
                <a:gd name="T45" fmla="*/ 561 h 2734"/>
                <a:gd name="T46" fmla="*/ 14 w 4906"/>
                <a:gd name="T47" fmla="*/ 749 h 2734"/>
                <a:gd name="T48" fmla="*/ 141 w 4906"/>
                <a:gd name="T49" fmla="*/ 895 h 2734"/>
                <a:gd name="T50" fmla="*/ 901 w 4906"/>
                <a:gd name="T51" fmla="*/ 1427 h 2734"/>
                <a:gd name="T52" fmla="*/ 1216 w 4906"/>
                <a:gd name="T53" fmla="*/ 1846 h 2734"/>
                <a:gd name="T54" fmla="*/ 1393 w 4906"/>
                <a:gd name="T55" fmla="*/ 1949 h 2734"/>
                <a:gd name="T56" fmla="*/ 1462 w 4906"/>
                <a:gd name="T57" fmla="*/ 1936 h 2734"/>
                <a:gd name="T58" fmla="*/ 1828 w 4906"/>
                <a:gd name="T59" fmla="*/ 1880 h 2734"/>
                <a:gd name="T60" fmla="*/ 2445 w 4906"/>
                <a:gd name="T61" fmla="*/ 2071 h 2734"/>
                <a:gd name="T62" fmla="*/ 2673 w 4906"/>
                <a:gd name="T63" fmla="*/ 2534 h 2734"/>
                <a:gd name="T64" fmla="*/ 2749 w 4906"/>
                <a:gd name="T65" fmla="*/ 2688 h 2734"/>
                <a:gd name="T66" fmla="*/ 2879 w 4906"/>
                <a:gd name="T67" fmla="*/ 2733 h 2734"/>
                <a:gd name="T68" fmla="*/ 2919 w 4906"/>
                <a:gd name="T69" fmla="*/ 2730 h 2734"/>
                <a:gd name="T70" fmla="*/ 3372 w 4906"/>
                <a:gd name="T71" fmla="*/ 2682 h 2734"/>
                <a:gd name="T72" fmla="*/ 3599 w 4906"/>
                <a:gd name="T73" fmla="*/ 2696 h 2734"/>
                <a:gd name="T74" fmla="*/ 3628 w 4906"/>
                <a:gd name="T75" fmla="*/ 2698 h 2734"/>
                <a:gd name="T76" fmla="*/ 3766 w 4906"/>
                <a:gd name="T77" fmla="*/ 2648 h 2734"/>
                <a:gd name="T78" fmla="*/ 3838 w 4906"/>
                <a:gd name="T79" fmla="*/ 2495 h 2734"/>
                <a:gd name="T80" fmla="*/ 3864 w 4906"/>
                <a:gd name="T81" fmla="*/ 2426 h 2734"/>
                <a:gd name="T82" fmla="*/ 4166 w 4906"/>
                <a:gd name="T83" fmla="*/ 2315 h 2734"/>
                <a:gd name="T84" fmla="*/ 4208 w 4906"/>
                <a:gd name="T85" fmla="*/ 2309 h 2734"/>
                <a:gd name="T86" fmla="*/ 4775 w 4906"/>
                <a:gd name="T87" fmla="*/ 1917 h 2734"/>
                <a:gd name="T88" fmla="*/ 4793 w 4906"/>
                <a:gd name="T89" fmla="*/ 1224 h 2734"/>
                <a:gd name="T90" fmla="*/ 4783 w 4906"/>
                <a:gd name="T91" fmla="*/ 1197 h 2734"/>
                <a:gd name="T92" fmla="*/ 2993 w 4906"/>
                <a:gd name="T93" fmla="*/ 116 h 2734"/>
                <a:gd name="T94" fmla="*/ 2323 w 4906"/>
                <a:gd name="T95" fmla="*/ 196 h 2734"/>
                <a:gd name="T96" fmla="*/ 1428 w 4906"/>
                <a:gd name="T97" fmla="*/ 0 h 2734"/>
                <a:gd name="T98" fmla="*/ 1428 w 4906"/>
                <a:gd name="T99" fmla="*/ 209 h 2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6" h="2734">
                  <a:moveTo>
                    <a:pt x="1428" y="209"/>
                  </a:moveTo>
                  <a:lnTo>
                    <a:pt x="1428" y="209"/>
                  </a:lnTo>
                  <a:cubicBezTo>
                    <a:pt x="1968" y="209"/>
                    <a:pt x="2294" y="416"/>
                    <a:pt x="2294" y="416"/>
                  </a:cubicBezTo>
                  <a:cubicBezTo>
                    <a:pt x="2553" y="352"/>
                    <a:pt x="2784" y="323"/>
                    <a:pt x="2993" y="323"/>
                  </a:cubicBezTo>
                  <a:cubicBezTo>
                    <a:pt x="4055" y="323"/>
                    <a:pt x="4486" y="1057"/>
                    <a:pt x="4598" y="1287"/>
                  </a:cubicBezTo>
                  <a:cubicBezTo>
                    <a:pt x="4629" y="1393"/>
                    <a:pt x="4688" y="1631"/>
                    <a:pt x="4590" y="1822"/>
                  </a:cubicBezTo>
                  <a:cubicBezTo>
                    <a:pt x="4518" y="1962"/>
                    <a:pt x="4375" y="2058"/>
                    <a:pt x="4161" y="2108"/>
                  </a:cubicBezTo>
                  <a:cubicBezTo>
                    <a:pt x="4111" y="2108"/>
                    <a:pt x="3779" y="2124"/>
                    <a:pt x="3676" y="2336"/>
                  </a:cubicBezTo>
                  <a:cubicBezTo>
                    <a:pt x="3641" y="2407"/>
                    <a:pt x="3628" y="2457"/>
                    <a:pt x="3628" y="2492"/>
                  </a:cubicBezTo>
                  <a:cubicBezTo>
                    <a:pt x="3546" y="2481"/>
                    <a:pt x="3461" y="2473"/>
                    <a:pt x="3372" y="2473"/>
                  </a:cubicBezTo>
                  <a:cubicBezTo>
                    <a:pt x="3215" y="2473"/>
                    <a:pt x="3051" y="2492"/>
                    <a:pt x="2879" y="2526"/>
                  </a:cubicBezTo>
                  <a:cubicBezTo>
                    <a:pt x="2868" y="2275"/>
                    <a:pt x="2765" y="2060"/>
                    <a:pt x="2575" y="1909"/>
                  </a:cubicBezTo>
                  <a:cubicBezTo>
                    <a:pt x="2368" y="1742"/>
                    <a:pt x="2090" y="1671"/>
                    <a:pt x="1828" y="1671"/>
                  </a:cubicBezTo>
                  <a:cubicBezTo>
                    <a:pt x="1672" y="1671"/>
                    <a:pt x="1523" y="1698"/>
                    <a:pt x="1393" y="1740"/>
                  </a:cubicBezTo>
                  <a:cubicBezTo>
                    <a:pt x="1335" y="1639"/>
                    <a:pt x="1221" y="1467"/>
                    <a:pt x="1052" y="1284"/>
                  </a:cubicBezTo>
                  <a:cubicBezTo>
                    <a:pt x="808" y="1022"/>
                    <a:pt x="525" y="826"/>
                    <a:pt x="217" y="704"/>
                  </a:cubicBezTo>
                  <a:cubicBezTo>
                    <a:pt x="355" y="556"/>
                    <a:pt x="617" y="336"/>
                    <a:pt x="1017" y="246"/>
                  </a:cubicBezTo>
                  <a:cubicBezTo>
                    <a:pt x="1163" y="220"/>
                    <a:pt x="1300" y="209"/>
                    <a:pt x="1428" y="209"/>
                  </a:cubicBezTo>
                  <a:lnTo>
                    <a:pt x="1428" y="0"/>
                  </a:lnTo>
                  <a:lnTo>
                    <a:pt x="1428" y="0"/>
                  </a:lnTo>
                  <a:cubicBezTo>
                    <a:pt x="1279" y="0"/>
                    <a:pt x="1129" y="16"/>
                    <a:pt x="978" y="42"/>
                  </a:cubicBezTo>
                  <a:cubicBezTo>
                    <a:pt x="975" y="45"/>
                    <a:pt x="975" y="45"/>
                    <a:pt x="972" y="45"/>
                  </a:cubicBezTo>
                  <a:cubicBezTo>
                    <a:pt x="530" y="143"/>
                    <a:pt x="236" y="381"/>
                    <a:pt x="67" y="561"/>
                  </a:cubicBezTo>
                  <a:cubicBezTo>
                    <a:pt x="19" y="612"/>
                    <a:pt x="0" y="680"/>
                    <a:pt x="14" y="749"/>
                  </a:cubicBezTo>
                  <a:cubicBezTo>
                    <a:pt x="29" y="816"/>
                    <a:pt x="77" y="871"/>
                    <a:pt x="141" y="895"/>
                  </a:cubicBezTo>
                  <a:cubicBezTo>
                    <a:pt x="422" y="1009"/>
                    <a:pt x="675" y="1186"/>
                    <a:pt x="901" y="1427"/>
                  </a:cubicBezTo>
                  <a:cubicBezTo>
                    <a:pt x="1055" y="1591"/>
                    <a:pt x="1155" y="1745"/>
                    <a:pt x="1216" y="1846"/>
                  </a:cubicBezTo>
                  <a:cubicBezTo>
                    <a:pt x="1253" y="1912"/>
                    <a:pt x="1322" y="1949"/>
                    <a:pt x="1393" y="1949"/>
                  </a:cubicBezTo>
                  <a:cubicBezTo>
                    <a:pt x="1417" y="1949"/>
                    <a:pt x="1438" y="1943"/>
                    <a:pt x="1462" y="1936"/>
                  </a:cubicBezTo>
                  <a:cubicBezTo>
                    <a:pt x="1571" y="1899"/>
                    <a:pt x="1698" y="1880"/>
                    <a:pt x="1828" y="1880"/>
                  </a:cubicBezTo>
                  <a:cubicBezTo>
                    <a:pt x="2071" y="1880"/>
                    <a:pt x="2291" y="1946"/>
                    <a:pt x="2445" y="2071"/>
                  </a:cubicBezTo>
                  <a:cubicBezTo>
                    <a:pt x="2588" y="2185"/>
                    <a:pt x="2665" y="2341"/>
                    <a:pt x="2673" y="2534"/>
                  </a:cubicBezTo>
                  <a:cubicBezTo>
                    <a:pt x="2673" y="2595"/>
                    <a:pt x="2702" y="2651"/>
                    <a:pt x="2749" y="2688"/>
                  </a:cubicBezTo>
                  <a:cubicBezTo>
                    <a:pt x="2786" y="2717"/>
                    <a:pt x="2832" y="2733"/>
                    <a:pt x="2879" y="2733"/>
                  </a:cubicBezTo>
                  <a:cubicBezTo>
                    <a:pt x="2892" y="2733"/>
                    <a:pt x="2905" y="2733"/>
                    <a:pt x="2919" y="2730"/>
                  </a:cubicBezTo>
                  <a:cubicBezTo>
                    <a:pt x="3078" y="2698"/>
                    <a:pt x="3231" y="2682"/>
                    <a:pt x="3372" y="2682"/>
                  </a:cubicBezTo>
                  <a:cubicBezTo>
                    <a:pt x="3451" y="2682"/>
                    <a:pt x="3528" y="2688"/>
                    <a:pt x="3599" y="2696"/>
                  </a:cubicBezTo>
                  <a:cubicBezTo>
                    <a:pt x="3610" y="2698"/>
                    <a:pt x="3620" y="2698"/>
                    <a:pt x="3628" y="2698"/>
                  </a:cubicBezTo>
                  <a:cubicBezTo>
                    <a:pt x="3679" y="2698"/>
                    <a:pt x="3726" y="2680"/>
                    <a:pt x="3766" y="2648"/>
                  </a:cubicBezTo>
                  <a:cubicBezTo>
                    <a:pt x="3808" y="2611"/>
                    <a:pt x="3835" y="2555"/>
                    <a:pt x="3838" y="2495"/>
                  </a:cubicBezTo>
                  <a:cubicBezTo>
                    <a:pt x="3838" y="2492"/>
                    <a:pt x="3843" y="2471"/>
                    <a:pt x="3864" y="2426"/>
                  </a:cubicBezTo>
                  <a:cubicBezTo>
                    <a:pt x="3896" y="2359"/>
                    <a:pt x="4044" y="2317"/>
                    <a:pt x="4166" y="2315"/>
                  </a:cubicBezTo>
                  <a:cubicBezTo>
                    <a:pt x="4179" y="2315"/>
                    <a:pt x="4195" y="2312"/>
                    <a:pt x="4208" y="2309"/>
                  </a:cubicBezTo>
                  <a:cubicBezTo>
                    <a:pt x="4484" y="2246"/>
                    <a:pt x="4674" y="2113"/>
                    <a:pt x="4775" y="1917"/>
                  </a:cubicBezTo>
                  <a:cubicBezTo>
                    <a:pt x="4905" y="1663"/>
                    <a:pt x="4841" y="1374"/>
                    <a:pt x="4793" y="1224"/>
                  </a:cubicBezTo>
                  <a:cubicBezTo>
                    <a:pt x="4791" y="1215"/>
                    <a:pt x="4788" y="1205"/>
                    <a:pt x="4783" y="1197"/>
                  </a:cubicBezTo>
                  <a:cubicBezTo>
                    <a:pt x="4661" y="943"/>
                    <a:pt x="4176" y="116"/>
                    <a:pt x="2993" y="116"/>
                  </a:cubicBezTo>
                  <a:cubicBezTo>
                    <a:pt x="2781" y="116"/>
                    <a:pt x="2556" y="143"/>
                    <a:pt x="2323" y="196"/>
                  </a:cubicBezTo>
                  <a:cubicBezTo>
                    <a:pt x="2180" y="127"/>
                    <a:pt x="1865" y="0"/>
                    <a:pt x="1428" y="0"/>
                  </a:cubicBezTo>
                  <a:lnTo>
                    <a:pt x="1428"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42" name="Freeform 22"/>
            <p:cNvSpPr>
              <a:spLocks noChangeArrowheads="1"/>
            </p:cNvSpPr>
            <p:nvPr/>
          </p:nvSpPr>
          <p:spPr bwMode="auto">
            <a:xfrm>
              <a:off x="12618879" y="7938599"/>
              <a:ext cx="812904" cy="812911"/>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3" name="Freeform 70"/>
            <p:cNvSpPr>
              <a:spLocks noChangeArrowheads="1"/>
            </p:cNvSpPr>
            <p:nvPr/>
          </p:nvSpPr>
          <p:spPr bwMode="auto">
            <a:xfrm>
              <a:off x="14507792" y="6524485"/>
              <a:ext cx="874847" cy="781942"/>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4" name="Freeform 110"/>
            <p:cNvSpPr>
              <a:spLocks noChangeArrowheads="1"/>
            </p:cNvSpPr>
            <p:nvPr/>
          </p:nvSpPr>
          <p:spPr bwMode="auto">
            <a:xfrm>
              <a:off x="12616197" y="5288051"/>
              <a:ext cx="812904" cy="658070"/>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5" name="Freeform 119"/>
            <p:cNvSpPr>
              <a:spLocks noChangeArrowheads="1"/>
            </p:cNvSpPr>
            <p:nvPr/>
          </p:nvSpPr>
          <p:spPr bwMode="auto">
            <a:xfrm>
              <a:off x="10442244" y="6280514"/>
              <a:ext cx="874840" cy="781936"/>
            </a:xfrm>
            <a:custGeom>
              <a:avLst/>
              <a:gdLst>
                <a:gd name="T0" fmla="*/ 443 w 497"/>
                <a:gd name="T1" fmla="*/ 70 h 444"/>
                <a:gd name="T2" fmla="*/ 443 w 497"/>
                <a:gd name="T3" fmla="*/ 70 h 444"/>
                <a:gd name="T4" fmla="*/ 426 w 497"/>
                <a:gd name="T5" fmla="*/ 70 h 444"/>
                <a:gd name="T6" fmla="*/ 426 w 497"/>
                <a:gd name="T7" fmla="*/ 443 h 444"/>
                <a:gd name="T8" fmla="*/ 443 w 497"/>
                <a:gd name="T9" fmla="*/ 443 h 444"/>
                <a:gd name="T10" fmla="*/ 496 w 497"/>
                <a:gd name="T11" fmla="*/ 398 h 444"/>
                <a:gd name="T12" fmla="*/ 496 w 497"/>
                <a:gd name="T13" fmla="*/ 124 h 444"/>
                <a:gd name="T14" fmla="*/ 443 w 497"/>
                <a:gd name="T15" fmla="*/ 70 h 444"/>
                <a:gd name="T16" fmla="*/ 0 w 497"/>
                <a:gd name="T17" fmla="*/ 124 h 444"/>
                <a:gd name="T18" fmla="*/ 0 w 497"/>
                <a:gd name="T19" fmla="*/ 124 h 444"/>
                <a:gd name="T20" fmla="*/ 0 w 497"/>
                <a:gd name="T21" fmla="*/ 398 h 444"/>
                <a:gd name="T22" fmla="*/ 53 w 497"/>
                <a:gd name="T23" fmla="*/ 443 h 444"/>
                <a:gd name="T24" fmla="*/ 71 w 497"/>
                <a:gd name="T25" fmla="*/ 443 h 444"/>
                <a:gd name="T26" fmla="*/ 71 w 497"/>
                <a:gd name="T27" fmla="*/ 70 h 444"/>
                <a:gd name="T28" fmla="*/ 53 w 497"/>
                <a:gd name="T29" fmla="*/ 70 h 444"/>
                <a:gd name="T30" fmla="*/ 0 w 497"/>
                <a:gd name="T31" fmla="*/ 124 h 444"/>
                <a:gd name="T32" fmla="*/ 337 w 497"/>
                <a:gd name="T33" fmla="*/ 26 h 444"/>
                <a:gd name="T34" fmla="*/ 337 w 497"/>
                <a:gd name="T35" fmla="*/ 26 h 444"/>
                <a:gd name="T36" fmla="*/ 248 w 497"/>
                <a:gd name="T37" fmla="*/ 0 h 444"/>
                <a:gd name="T38" fmla="*/ 160 w 497"/>
                <a:gd name="T39" fmla="*/ 26 h 444"/>
                <a:gd name="T40" fmla="*/ 160 w 497"/>
                <a:gd name="T41" fmla="*/ 70 h 444"/>
                <a:gd name="T42" fmla="*/ 107 w 497"/>
                <a:gd name="T43" fmla="*/ 70 h 444"/>
                <a:gd name="T44" fmla="*/ 107 w 497"/>
                <a:gd name="T45" fmla="*/ 443 h 444"/>
                <a:gd name="T46" fmla="*/ 390 w 497"/>
                <a:gd name="T47" fmla="*/ 443 h 444"/>
                <a:gd name="T48" fmla="*/ 390 w 497"/>
                <a:gd name="T49" fmla="*/ 70 h 444"/>
                <a:gd name="T50" fmla="*/ 337 w 497"/>
                <a:gd name="T51" fmla="*/ 70 h 444"/>
                <a:gd name="T52" fmla="*/ 337 w 497"/>
                <a:gd name="T53" fmla="*/ 26 h 444"/>
                <a:gd name="T54" fmla="*/ 301 w 497"/>
                <a:gd name="T55" fmla="*/ 70 h 444"/>
                <a:gd name="T56" fmla="*/ 301 w 497"/>
                <a:gd name="T57" fmla="*/ 70 h 444"/>
                <a:gd name="T58" fmla="*/ 195 w 497"/>
                <a:gd name="T59" fmla="*/ 70 h 444"/>
                <a:gd name="T60" fmla="*/ 195 w 497"/>
                <a:gd name="T61" fmla="*/ 44 h 444"/>
                <a:gd name="T62" fmla="*/ 248 w 497"/>
                <a:gd name="T63" fmla="*/ 26 h 444"/>
                <a:gd name="T64" fmla="*/ 301 w 497"/>
                <a:gd name="T65" fmla="*/ 44 h 444"/>
                <a:gd name="T66" fmla="*/ 301 w 497"/>
                <a:gd name="T67" fmla="*/ 7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6" name="Freeform 158"/>
            <p:cNvSpPr>
              <a:spLocks noChangeArrowheads="1"/>
            </p:cNvSpPr>
            <p:nvPr/>
          </p:nvSpPr>
          <p:spPr bwMode="auto">
            <a:xfrm>
              <a:off x="9411438" y="7948761"/>
              <a:ext cx="874846" cy="410322"/>
            </a:xfrm>
            <a:custGeom>
              <a:avLst/>
              <a:gdLst>
                <a:gd name="T0" fmla="*/ 380 w 497"/>
                <a:gd name="T1" fmla="*/ 0 h 232"/>
                <a:gd name="T2" fmla="*/ 380 w 497"/>
                <a:gd name="T3" fmla="*/ 0 h 232"/>
                <a:gd name="T4" fmla="*/ 266 w 497"/>
                <a:gd name="T5" fmla="*/ 115 h 232"/>
                <a:gd name="T6" fmla="*/ 283 w 497"/>
                <a:gd name="T7" fmla="*/ 186 h 232"/>
                <a:gd name="T8" fmla="*/ 203 w 497"/>
                <a:gd name="T9" fmla="*/ 186 h 232"/>
                <a:gd name="T10" fmla="*/ 230 w 497"/>
                <a:gd name="T11" fmla="*/ 115 h 232"/>
                <a:gd name="T12" fmla="*/ 114 w 497"/>
                <a:gd name="T13" fmla="*/ 0 h 232"/>
                <a:gd name="T14" fmla="*/ 0 w 497"/>
                <a:gd name="T15" fmla="*/ 115 h 232"/>
                <a:gd name="T16" fmla="*/ 114 w 497"/>
                <a:gd name="T17" fmla="*/ 231 h 232"/>
                <a:gd name="T18" fmla="*/ 380 w 497"/>
                <a:gd name="T19" fmla="*/ 231 h 232"/>
                <a:gd name="T20" fmla="*/ 496 w 497"/>
                <a:gd name="T21" fmla="*/ 115 h 232"/>
                <a:gd name="T22" fmla="*/ 380 w 497"/>
                <a:gd name="T23" fmla="*/ 0 h 232"/>
                <a:gd name="T24" fmla="*/ 53 w 497"/>
                <a:gd name="T25" fmla="*/ 115 h 232"/>
                <a:gd name="T26" fmla="*/ 53 w 497"/>
                <a:gd name="T27" fmla="*/ 115 h 232"/>
                <a:gd name="T28" fmla="*/ 114 w 497"/>
                <a:gd name="T29" fmla="*/ 53 h 232"/>
                <a:gd name="T30" fmla="*/ 177 w 497"/>
                <a:gd name="T31" fmla="*/ 115 h 232"/>
                <a:gd name="T32" fmla="*/ 114 w 497"/>
                <a:gd name="T33" fmla="*/ 186 h 232"/>
                <a:gd name="T34" fmla="*/ 53 w 497"/>
                <a:gd name="T35" fmla="*/ 115 h 232"/>
                <a:gd name="T36" fmla="*/ 380 w 497"/>
                <a:gd name="T37" fmla="*/ 186 h 232"/>
                <a:gd name="T38" fmla="*/ 380 w 497"/>
                <a:gd name="T39" fmla="*/ 186 h 232"/>
                <a:gd name="T40" fmla="*/ 319 w 497"/>
                <a:gd name="T41" fmla="*/ 115 h 232"/>
                <a:gd name="T42" fmla="*/ 380 w 497"/>
                <a:gd name="T43" fmla="*/ 53 h 232"/>
                <a:gd name="T44" fmla="*/ 442 w 497"/>
                <a:gd name="T45" fmla="*/ 115 h 232"/>
                <a:gd name="T46" fmla="*/ 380 w 497"/>
                <a:gd name="T47" fmla="*/ 18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232">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solidFill>
              <a:schemeClr val="bg1"/>
            </a:solidFill>
            <a:ln>
              <a:noFill/>
            </a:ln>
            <a:effectLst/>
            <a:extLst/>
          </p:spPr>
          <p:txBody>
            <a:bodyPr wrap="none" anchor="ctr"/>
            <a:lstStyle/>
            <a:p>
              <a:endParaRPr lang="en-US" sz="1600" dirty="0">
                <a:latin typeface="+mj-ea"/>
                <a:ea typeface="+mj-ea"/>
              </a:endParaRPr>
            </a:p>
          </p:txBody>
        </p:sp>
      </p:grpSp>
    </p:spTree>
    <p:extLst>
      <p:ext uri="{BB962C8B-B14F-4D97-AF65-F5344CB8AC3E}">
        <p14:creationId xmlns:p14="http://schemas.microsoft.com/office/powerpoint/2010/main" val="87439281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AD</a:t>
            </a:r>
            <a:r>
              <a:rPr lang="zh-CN" altLang="en-US" dirty="0" smtClean="0"/>
              <a:t>实际</a:t>
            </a:r>
            <a:r>
              <a:rPr lang="zh-CN" altLang="en-US" dirty="0"/>
              <a:t>上</a:t>
            </a:r>
            <a:r>
              <a:rPr lang="zh-CN" altLang="en-US" dirty="0" smtClean="0"/>
              <a:t>就是</a:t>
            </a:r>
            <a:r>
              <a:rPr lang="zh-CN" altLang="en-US" dirty="0"/>
              <a:t>一个信息的数据库，保存账号、密码、组织等等</a:t>
            </a:r>
            <a:r>
              <a:rPr lang="zh-CN" altLang="en-US" dirty="0" smtClean="0"/>
              <a:t>信息；</a:t>
            </a:r>
            <a:r>
              <a:rPr lang="en-US" altLang="zh-CN" dirty="0"/>
              <a:t>DNS</a:t>
            </a:r>
            <a:r>
              <a:rPr lang="zh-CN" altLang="en-US" dirty="0"/>
              <a:t>就是域名解析服务将</a:t>
            </a:r>
            <a:r>
              <a:rPr lang="en-US" altLang="zh-CN" dirty="0"/>
              <a:t>IP</a:t>
            </a:r>
            <a:r>
              <a:rPr lang="zh-CN" altLang="en-US" dirty="0"/>
              <a:t>和域名关联起好</a:t>
            </a:r>
            <a:r>
              <a:rPr lang="zh-CN" altLang="en-US" dirty="0" smtClean="0"/>
              <a:t>记忆；</a:t>
            </a:r>
            <a:r>
              <a:rPr lang="en-US" altLang="zh-CN" dirty="0"/>
              <a:t>DHCP</a:t>
            </a:r>
            <a:r>
              <a:rPr lang="zh-CN" altLang="en-US" dirty="0"/>
              <a:t>就是一个</a:t>
            </a:r>
            <a:r>
              <a:rPr lang="en-US" altLang="zh-CN" dirty="0"/>
              <a:t>IP</a:t>
            </a:r>
            <a:r>
              <a:rPr lang="zh-CN" altLang="en-US" dirty="0"/>
              <a:t>管理机构，每台电脑开机的时候，网卡就要在整个网络</a:t>
            </a:r>
            <a:r>
              <a:rPr lang="zh-CN" altLang="en-US" dirty="0" smtClean="0"/>
              <a:t>中广播自己的</a:t>
            </a:r>
            <a:r>
              <a:rPr lang="en-US" altLang="zh-CN" dirty="0" smtClean="0"/>
              <a:t>MAC</a:t>
            </a:r>
            <a:r>
              <a:rPr lang="zh-CN" altLang="en-US" dirty="0" smtClean="0"/>
              <a:t>，</a:t>
            </a:r>
            <a:r>
              <a:rPr lang="en-US" altLang="zh-CN" dirty="0" smtClean="0"/>
              <a:t>DHCP</a:t>
            </a:r>
            <a:r>
              <a:rPr lang="zh-CN" altLang="en-US" dirty="0"/>
              <a:t>收到以后就会根据规则</a:t>
            </a:r>
            <a:r>
              <a:rPr lang="zh-CN" altLang="en-US" dirty="0" smtClean="0"/>
              <a:t>，分配给电脑相应的</a:t>
            </a:r>
            <a:r>
              <a:rPr lang="en-US" altLang="zh-CN" dirty="0" smtClean="0"/>
              <a:t>IP</a:t>
            </a:r>
            <a:r>
              <a:rPr lang="zh-CN" altLang="en-US" dirty="0"/>
              <a:t>、掩码、网关、</a:t>
            </a:r>
            <a:r>
              <a:rPr lang="en-US" altLang="zh-CN" dirty="0"/>
              <a:t>DNS</a:t>
            </a:r>
            <a:r>
              <a:rPr lang="zh-CN" altLang="en-US" dirty="0" smtClean="0"/>
              <a:t>等。</a:t>
            </a:r>
            <a:endParaRPr lang="en-US" altLang="zh-CN" dirty="0" smtClean="0"/>
          </a:p>
        </p:txBody>
      </p:sp>
    </p:spTree>
    <p:extLst>
      <p:ext uri="{BB962C8B-B14F-4D97-AF65-F5344CB8AC3E}">
        <p14:creationId xmlns:p14="http://schemas.microsoft.com/office/powerpoint/2010/main" val="422125911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accent3">
                    <a:lumMod val="50000"/>
                  </a:schemeClr>
                </a:solidFill>
              </a:rPr>
              <a:t>桌面云</a:t>
            </a:r>
            <a:r>
              <a:rPr lang="zh-CN" altLang="en-US" dirty="0" smtClean="0">
                <a:solidFill>
                  <a:schemeClr val="accent3">
                    <a:lumMod val="50000"/>
                  </a:schemeClr>
                </a:solidFill>
              </a:rPr>
              <a:t>管理组件</a:t>
            </a:r>
            <a:endParaRPr lang="en-US" altLang="zh-CN" dirty="0" smtClean="0">
              <a:solidFill>
                <a:schemeClr val="accent3">
                  <a:lumMod val="50000"/>
                </a:schemeClr>
              </a:solidFill>
            </a:endParaRPr>
          </a:p>
          <a:p>
            <a:r>
              <a:rPr lang="zh-CN" altLang="en-US" dirty="0" smtClean="0">
                <a:solidFill>
                  <a:schemeClr val="accent3">
                    <a:lumMod val="50000"/>
                  </a:schemeClr>
                </a:solidFill>
              </a:rPr>
              <a:t>桌面云管理组件安装</a:t>
            </a:r>
            <a:endParaRPr lang="en-US" altLang="zh-CN" dirty="0">
              <a:solidFill>
                <a:schemeClr val="accent3">
                  <a:lumMod val="50000"/>
                </a:schemeClr>
              </a:solidFill>
            </a:endParaRPr>
          </a:p>
          <a:p>
            <a:r>
              <a:rPr lang="zh-CN" altLang="en-US" dirty="0">
                <a:solidFill>
                  <a:schemeClr val="accent3">
                    <a:lumMod val="50000"/>
                  </a:schemeClr>
                </a:solidFill>
              </a:rPr>
              <a:t>桌面云</a:t>
            </a:r>
            <a:r>
              <a:rPr lang="zh-CN" altLang="en-US" dirty="0" smtClean="0">
                <a:solidFill>
                  <a:schemeClr val="accent3">
                    <a:lumMod val="50000"/>
                  </a:schemeClr>
                </a:solidFill>
              </a:rPr>
              <a:t>关联组件</a:t>
            </a:r>
            <a:endParaRPr lang="en-US" altLang="zh-CN" dirty="0" smtClean="0">
              <a:solidFill>
                <a:schemeClr val="accent3">
                  <a:lumMod val="50000"/>
                </a:schemeClr>
              </a:solidFill>
            </a:endParaRPr>
          </a:p>
          <a:p>
            <a:r>
              <a:rPr lang="zh-CN" altLang="en-US" b="1" dirty="0" smtClean="0"/>
              <a:t>桌面云关联</a:t>
            </a:r>
            <a:r>
              <a:rPr lang="zh-CN" altLang="en-US" b="1" dirty="0"/>
              <a:t>组件安装</a:t>
            </a:r>
            <a:endParaRPr lang="en-US" altLang="zh-CN" b="1" dirty="0"/>
          </a:p>
          <a:p>
            <a:r>
              <a:rPr lang="en-US" altLang="zh-CN" dirty="0" err="1">
                <a:solidFill>
                  <a:schemeClr val="accent3">
                    <a:lumMod val="50000"/>
                  </a:schemeClr>
                </a:solidFill>
              </a:rPr>
              <a:t>FusionAccess</a:t>
            </a:r>
            <a:r>
              <a:rPr lang="zh-CN" altLang="en-US" dirty="0">
                <a:solidFill>
                  <a:schemeClr val="accent3">
                    <a:lumMod val="50000"/>
                  </a:schemeClr>
                </a:solidFill>
              </a:rPr>
              <a:t>初始化配置</a:t>
            </a:r>
            <a:endParaRPr lang="en-US" altLang="zh-CN" dirty="0">
              <a:solidFill>
                <a:schemeClr val="accent3">
                  <a:lumMod val="50000"/>
                </a:schemeClr>
              </a:solidFill>
            </a:endParaRPr>
          </a:p>
          <a:p>
            <a:r>
              <a:rPr lang="zh-CN" altLang="en-US" dirty="0">
                <a:solidFill>
                  <a:schemeClr val="accent3">
                    <a:lumMod val="50000"/>
                  </a:schemeClr>
                </a:solidFill>
              </a:rPr>
              <a:t>桌面云组件交互流程</a:t>
            </a:r>
          </a:p>
          <a:p>
            <a:endParaRPr lang="zh-CN" altLang="en-US" dirty="0"/>
          </a:p>
        </p:txBody>
      </p:sp>
    </p:spTree>
    <p:extLst>
      <p:ext uri="{BB962C8B-B14F-4D97-AF65-F5344CB8AC3E}">
        <p14:creationId xmlns:p14="http://schemas.microsoft.com/office/powerpoint/2010/main" val="34196951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安装部署 </a:t>
            </a:r>
            <a:r>
              <a:rPr lang="en-US" altLang="zh-CN" dirty="0" smtClean="0"/>
              <a:t>(1)</a:t>
            </a:r>
            <a:endParaRPr lang="zh-CN" altLang="en-US" dirty="0"/>
          </a:p>
        </p:txBody>
      </p:sp>
      <p:grpSp>
        <p:nvGrpSpPr>
          <p:cNvPr id="16" name="组合 15"/>
          <p:cNvGrpSpPr/>
          <p:nvPr/>
        </p:nvGrpSpPr>
        <p:grpSpPr>
          <a:xfrm>
            <a:off x="3071664" y="2131661"/>
            <a:ext cx="6228470" cy="3528393"/>
            <a:chOff x="1763688" y="2513711"/>
            <a:chExt cx="5904656" cy="3048404"/>
          </a:xfrm>
        </p:grpSpPr>
        <p:sp>
          <p:nvSpPr>
            <p:cNvPr id="17" name="平行四边形 16"/>
            <p:cNvSpPr/>
            <p:nvPr/>
          </p:nvSpPr>
          <p:spPr bwMode="auto">
            <a:xfrm>
              <a:off x="1763688" y="5232575"/>
              <a:ext cx="5904656" cy="329540"/>
            </a:xfrm>
            <a:prstGeom prst="parallelogram">
              <a:avLst>
                <a:gd name="adj" fmla="val 149100"/>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600" dirty="0">
                  <a:latin typeface="+mn-lt"/>
                  <a:ea typeface="+mn-ea"/>
                </a:rPr>
                <a:t>业务平面</a:t>
              </a:r>
            </a:p>
          </p:txBody>
        </p:sp>
        <p:sp>
          <p:nvSpPr>
            <p:cNvPr id="18" name="平行四边形 17"/>
            <p:cNvSpPr/>
            <p:nvPr/>
          </p:nvSpPr>
          <p:spPr bwMode="auto">
            <a:xfrm>
              <a:off x="1763688" y="3368012"/>
              <a:ext cx="5904656" cy="360040"/>
            </a:xfrm>
            <a:prstGeom prst="parallelogram">
              <a:avLst>
                <a:gd name="adj" fmla="val 149100"/>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600" dirty="0">
                  <a:latin typeface="+mn-lt"/>
                  <a:ea typeface="+mn-ea"/>
                </a:rPr>
                <a:t>管理平面</a:t>
              </a:r>
            </a:p>
          </p:txBody>
        </p:sp>
        <p:sp>
          <p:nvSpPr>
            <p:cNvPr id="20" name="圆角矩形 19"/>
            <p:cNvSpPr/>
            <p:nvPr/>
          </p:nvSpPr>
          <p:spPr bwMode="auto">
            <a:xfrm>
              <a:off x="2326553" y="2513712"/>
              <a:ext cx="877294" cy="936104"/>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altLang="zh-CN" sz="1400" b="1" dirty="0">
                  <a:latin typeface="+mn-lt"/>
                  <a:ea typeface="+mn-ea"/>
                </a:rPr>
                <a:t>ITA/ </a:t>
              </a:r>
              <a:r>
                <a:rPr lang="en-US" altLang="zh-CN" sz="1400" b="1" dirty="0" err="1">
                  <a:latin typeface="+mn-lt"/>
                  <a:ea typeface="+mn-ea"/>
                </a:rPr>
                <a:t>GaussDB</a:t>
              </a:r>
              <a:r>
                <a:rPr lang="en-US" altLang="zh-CN" sz="1400" b="1" dirty="0">
                  <a:latin typeface="+mn-lt"/>
                  <a:ea typeface="+mn-ea"/>
                </a:rPr>
                <a:t>/HDC/WI/ License</a:t>
              </a:r>
              <a:endParaRPr lang="zh-CN" altLang="zh-CN" sz="1400" b="1" dirty="0">
                <a:latin typeface="+mn-lt"/>
                <a:ea typeface="+mn-ea"/>
                <a:cs typeface="Symbol" panose="05050102010706020507" pitchFamily="18" charset="2"/>
              </a:endParaRPr>
            </a:p>
          </p:txBody>
        </p:sp>
        <p:sp>
          <p:nvSpPr>
            <p:cNvPr id="22" name="圆角矩形 21"/>
            <p:cNvSpPr/>
            <p:nvPr/>
          </p:nvSpPr>
          <p:spPr bwMode="auto">
            <a:xfrm>
              <a:off x="3342279" y="2513712"/>
              <a:ext cx="655634" cy="936104"/>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altLang="zh-CN" sz="1400" b="1" dirty="0" err="1">
                  <a:latin typeface="+mn-lt"/>
                  <a:ea typeface="+mn-ea"/>
                </a:rPr>
                <a:t>vAG</a:t>
              </a:r>
              <a:r>
                <a:rPr lang="en-US" altLang="zh-CN" sz="1400" b="1" dirty="0">
                  <a:latin typeface="+mn-lt"/>
                  <a:ea typeface="+mn-ea"/>
                </a:rPr>
                <a:t>/</a:t>
              </a:r>
            </a:p>
            <a:p>
              <a:pPr algn="ctr"/>
              <a:r>
                <a:rPr lang="en-US" altLang="zh-CN" sz="1400" b="1" dirty="0" err="1">
                  <a:latin typeface="+mn-lt"/>
                  <a:ea typeface="+mn-ea"/>
                </a:rPr>
                <a:t>vLB</a:t>
              </a:r>
              <a:endParaRPr lang="zh-CN" altLang="zh-CN" sz="1400" b="1" dirty="0">
                <a:latin typeface="+mn-lt"/>
                <a:ea typeface="+mn-ea"/>
              </a:endParaRPr>
            </a:p>
          </p:txBody>
        </p:sp>
        <p:sp>
          <p:nvSpPr>
            <p:cNvPr id="24" name="圆角矩形 23"/>
            <p:cNvSpPr/>
            <p:nvPr/>
          </p:nvSpPr>
          <p:spPr bwMode="auto">
            <a:xfrm>
              <a:off x="5083529" y="2513711"/>
              <a:ext cx="655634" cy="936104"/>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altLang="zh-CN" sz="1400" b="1" dirty="0">
                  <a:latin typeface="+mn-lt"/>
                  <a:ea typeface="+mn-ea"/>
                </a:rPr>
                <a:t>VRM</a:t>
              </a:r>
              <a:endParaRPr lang="zh-CN" altLang="zh-CN" sz="1400" b="1" dirty="0">
                <a:latin typeface="+mn-lt"/>
                <a:ea typeface="+mn-ea"/>
              </a:endParaRPr>
            </a:p>
          </p:txBody>
        </p:sp>
        <p:sp>
          <p:nvSpPr>
            <p:cNvPr id="25" name="圆角矩形 24"/>
            <p:cNvSpPr/>
            <p:nvPr/>
          </p:nvSpPr>
          <p:spPr bwMode="auto">
            <a:xfrm>
              <a:off x="4932040" y="4382800"/>
              <a:ext cx="993262" cy="936104"/>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zh-CN" altLang="en-US" sz="1400" b="1" dirty="0">
                  <a:latin typeface="+mn-lt"/>
                  <a:ea typeface="+mn-ea"/>
                </a:rPr>
                <a:t>虚拟桌面</a:t>
              </a:r>
              <a:r>
                <a:rPr lang="en-US" altLang="zh-CN" sz="1400" b="1" dirty="0">
                  <a:latin typeface="+mn-lt"/>
                  <a:ea typeface="+mn-ea"/>
                </a:rPr>
                <a:t>1</a:t>
              </a:r>
              <a:endParaRPr lang="zh-CN" altLang="en-US" sz="1400" b="1" dirty="0">
                <a:latin typeface="+mn-lt"/>
                <a:ea typeface="+mn-ea"/>
              </a:endParaRPr>
            </a:p>
          </p:txBody>
        </p:sp>
        <p:sp>
          <p:nvSpPr>
            <p:cNvPr id="26" name="圆角矩形 25"/>
            <p:cNvSpPr/>
            <p:nvPr/>
          </p:nvSpPr>
          <p:spPr bwMode="auto">
            <a:xfrm>
              <a:off x="6045915" y="4394146"/>
              <a:ext cx="974128" cy="936104"/>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zh-CN" altLang="en-US" sz="1400" b="1" dirty="0">
                  <a:latin typeface="+mn-lt"/>
                  <a:ea typeface="+mn-ea"/>
                </a:rPr>
                <a:t>虚拟桌面</a:t>
              </a:r>
              <a:r>
                <a:rPr lang="en-US" altLang="zh-CN" sz="1400" b="1" dirty="0">
                  <a:latin typeface="+mn-lt"/>
                  <a:ea typeface="+mn-ea"/>
                </a:rPr>
                <a:t>2</a:t>
              </a:r>
              <a:endParaRPr lang="zh-CN" altLang="en-US" sz="1400" b="1" dirty="0">
                <a:latin typeface="+mn-lt"/>
                <a:ea typeface="+mn-ea"/>
              </a:endParaRPr>
            </a:p>
          </p:txBody>
        </p:sp>
      </p:grpSp>
      <p:sp>
        <p:nvSpPr>
          <p:cNvPr id="14" name="圆角矩形 13"/>
          <p:cNvSpPr/>
          <p:nvPr/>
        </p:nvSpPr>
        <p:spPr bwMode="auto">
          <a:xfrm>
            <a:off x="5574439" y="2115358"/>
            <a:ext cx="743656" cy="1083499"/>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altLang="zh-CN" sz="1400" b="1" dirty="0">
                <a:latin typeface="+mn-lt"/>
                <a:ea typeface="+mn-ea"/>
              </a:rPr>
              <a:t>AD/</a:t>
            </a:r>
          </a:p>
          <a:p>
            <a:pPr algn="ctr"/>
            <a:r>
              <a:rPr lang="en-US" altLang="zh-CN" sz="1400" b="1" dirty="0">
                <a:latin typeface="+mn-lt"/>
                <a:ea typeface="+mn-ea"/>
              </a:rPr>
              <a:t>DHCP/DNS</a:t>
            </a:r>
            <a:endParaRPr lang="zh-CN" altLang="en-US" sz="1400" b="1" dirty="0">
              <a:latin typeface="+mn-lt"/>
              <a:ea typeface="+mn-ea"/>
            </a:endParaRPr>
          </a:p>
        </p:txBody>
      </p:sp>
      <p:sp>
        <p:nvSpPr>
          <p:cNvPr id="15" name="圆角矩形 14"/>
          <p:cNvSpPr/>
          <p:nvPr/>
        </p:nvSpPr>
        <p:spPr bwMode="auto">
          <a:xfrm>
            <a:off x="3665397" y="4285192"/>
            <a:ext cx="925405" cy="1083499"/>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altLang="zh-CN" sz="1400" b="1" dirty="0">
                <a:latin typeface="+mn-lt"/>
                <a:ea typeface="+mn-ea"/>
              </a:rPr>
              <a:t>ITA/ </a:t>
            </a:r>
            <a:r>
              <a:rPr lang="en-US" altLang="zh-CN" sz="1400" b="1" dirty="0" err="1">
                <a:latin typeface="+mn-lt"/>
                <a:ea typeface="+mn-ea"/>
              </a:rPr>
              <a:t>GaussDB</a:t>
            </a:r>
            <a:r>
              <a:rPr lang="en-US" altLang="zh-CN" sz="1400" b="1" dirty="0">
                <a:latin typeface="+mn-lt"/>
                <a:ea typeface="+mn-ea"/>
              </a:rPr>
              <a:t>/HDC/WI/ License</a:t>
            </a:r>
            <a:endParaRPr lang="zh-CN" altLang="zh-CN" sz="1400" b="1" dirty="0">
              <a:latin typeface="+mn-lt"/>
              <a:ea typeface="+mn-ea"/>
              <a:cs typeface="Symbol" panose="05050102010706020507" pitchFamily="18" charset="2"/>
            </a:endParaRPr>
          </a:p>
        </p:txBody>
      </p:sp>
      <p:sp>
        <p:nvSpPr>
          <p:cNvPr id="27" name="圆角矩形 26"/>
          <p:cNvSpPr/>
          <p:nvPr/>
        </p:nvSpPr>
        <p:spPr bwMode="auto">
          <a:xfrm>
            <a:off x="4736826" y="4285192"/>
            <a:ext cx="691589" cy="1083499"/>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altLang="zh-CN" sz="1400" b="1" dirty="0" err="1">
                <a:latin typeface="+mn-lt"/>
                <a:ea typeface="+mn-ea"/>
              </a:rPr>
              <a:t>vAG</a:t>
            </a:r>
            <a:r>
              <a:rPr lang="en-US" altLang="zh-CN" sz="1400" b="1" dirty="0">
                <a:latin typeface="+mn-lt"/>
                <a:ea typeface="+mn-ea"/>
              </a:rPr>
              <a:t>/</a:t>
            </a:r>
          </a:p>
          <a:p>
            <a:pPr algn="ctr"/>
            <a:r>
              <a:rPr lang="en-US" altLang="zh-CN" sz="1400" b="1" dirty="0" err="1">
                <a:latin typeface="+mn-lt"/>
                <a:ea typeface="+mn-ea"/>
              </a:rPr>
              <a:t>vLB</a:t>
            </a:r>
            <a:endParaRPr lang="zh-CN" altLang="zh-CN" sz="1400" b="1" dirty="0">
              <a:latin typeface="+mn-lt"/>
              <a:ea typeface="+mn-ea"/>
            </a:endParaRPr>
          </a:p>
        </p:txBody>
      </p:sp>
      <p:sp>
        <p:nvSpPr>
          <p:cNvPr id="28" name="圆角矩形 27"/>
          <p:cNvSpPr/>
          <p:nvPr/>
        </p:nvSpPr>
        <p:spPr bwMode="auto">
          <a:xfrm>
            <a:off x="5574439" y="4295049"/>
            <a:ext cx="743656" cy="1083499"/>
          </a:xfrm>
          <a:prstGeom prst="round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altLang="zh-CN" sz="1400" b="1" dirty="0">
                <a:latin typeface="+mn-lt"/>
                <a:ea typeface="+mn-ea"/>
              </a:rPr>
              <a:t>AD/</a:t>
            </a:r>
          </a:p>
          <a:p>
            <a:pPr algn="ctr"/>
            <a:r>
              <a:rPr lang="en-US" altLang="zh-CN" sz="1400" b="1" dirty="0">
                <a:latin typeface="+mn-lt"/>
                <a:ea typeface="+mn-ea"/>
              </a:rPr>
              <a:t>DHCP/DNS</a:t>
            </a:r>
            <a:endParaRPr lang="zh-CN" altLang="en-US" sz="1400" b="1" dirty="0">
              <a:latin typeface="+mn-lt"/>
              <a:ea typeface="+mn-ea"/>
            </a:endParaRPr>
          </a:p>
        </p:txBody>
      </p:sp>
    </p:spTree>
    <p:extLst>
      <p:ext uri="{BB962C8B-B14F-4D97-AF65-F5344CB8AC3E}">
        <p14:creationId xmlns:p14="http://schemas.microsoft.com/office/powerpoint/2010/main" val="227704821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安装部署 </a:t>
            </a:r>
            <a:r>
              <a:rPr lang="en-US" altLang="zh-CN" dirty="0" smtClean="0"/>
              <a:t>(2)</a:t>
            </a:r>
            <a:endParaRPr lang="zh-CN" altLang="en-US" dirty="0"/>
          </a:p>
        </p:txBody>
      </p:sp>
      <p:graphicFrame>
        <p:nvGraphicFramePr>
          <p:cNvPr id="19" name="表格 18"/>
          <p:cNvGraphicFramePr>
            <a:graphicFrameLocks noGrp="1"/>
          </p:cNvGraphicFramePr>
          <p:nvPr>
            <p:extLst>
              <p:ext uri="{D42A27DB-BD31-4B8C-83A1-F6EECF244321}">
                <p14:modId xmlns:p14="http://schemas.microsoft.com/office/powerpoint/2010/main" val="866566761"/>
              </p:ext>
            </p:extLst>
          </p:nvPr>
        </p:nvGraphicFramePr>
        <p:xfrm>
          <a:off x="1008063" y="1906949"/>
          <a:ext cx="10464800" cy="2128693"/>
        </p:xfrm>
        <a:graphic>
          <a:graphicData uri="http://schemas.openxmlformats.org/drawingml/2006/table">
            <a:tbl>
              <a:tblPr firstRow="1" bandRow="1"/>
              <a:tblGrid>
                <a:gridCol w="1667557"/>
                <a:gridCol w="1368152"/>
                <a:gridCol w="2700300"/>
                <a:gridCol w="2280604"/>
                <a:gridCol w="2448187"/>
              </a:tblGrid>
              <a:tr h="638608">
                <a:tc>
                  <a:txBody>
                    <a:bodyPr/>
                    <a:lstStyle/>
                    <a:p>
                      <a:pPr algn="ctr"/>
                      <a:r>
                        <a:rPr lang="zh-CN" altLang="en-US" b="1" dirty="0" smtClean="0"/>
                        <a:t>虚拟机</a:t>
                      </a:r>
                      <a:endParaRPr lang="zh-CN" altLang="en-US" b="1" dirty="0">
                        <a:solidFill>
                          <a:schemeClr val="accent5">
                            <a:lumMod val="10000"/>
                          </a:schemeClr>
                        </a:solidFill>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b="1" dirty="0" smtClean="0"/>
                        <a:t>部署方式</a:t>
                      </a:r>
                      <a:endParaRPr lang="zh-CN" altLang="en-US" b="1" dirty="0">
                        <a:solidFill>
                          <a:schemeClr val="accent5">
                            <a:lumMod val="10000"/>
                          </a:schemeClr>
                        </a:solidFill>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b="1" dirty="0" smtClean="0"/>
                        <a:t>操作系统</a:t>
                      </a:r>
                      <a:endParaRPr lang="zh-CN" altLang="en-US" b="1" dirty="0">
                        <a:solidFill>
                          <a:schemeClr val="accent5">
                            <a:lumMod val="10000"/>
                          </a:schemeClr>
                        </a:solidFill>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b="1" dirty="0" smtClean="0"/>
                        <a:t>硬件规格</a:t>
                      </a:r>
                      <a:endParaRPr lang="zh-CN" altLang="en-US" b="1" dirty="0">
                        <a:solidFill>
                          <a:schemeClr val="accent5">
                            <a:lumMod val="10000"/>
                          </a:schemeClr>
                        </a:solidFill>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b="1" dirty="0" smtClean="0"/>
                        <a:t>网卡</a:t>
                      </a:r>
                      <a:endParaRPr lang="zh-CN" altLang="en-US" b="1" dirty="0">
                        <a:solidFill>
                          <a:schemeClr val="accent5">
                            <a:lumMod val="10000"/>
                          </a:schemeClr>
                        </a:solidFill>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1490085">
                <a:tc>
                  <a:txBody>
                    <a:bodyPr/>
                    <a:lstStyle/>
                    <a:p>
                      <a:r>
                        <a:rPr lang="en-US" altLang="zh-CN" sz="1600" dirty="0" smtClean="0"/>
                        <a:t>AD/DHCP/DNS</a:t>
                      </a:r>
                      <a:endParaRPr lang="zh-CN" altLang="en-US" sz="1600" dirty="0"/>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r>
                        <a:rPr lang="zh-CN" altLang="en-US" sz="1600" dirty="0" smtClean="0"/>
                        <a:t>主备</a:t>
                      </a:r>
                      <a:endParaRPr lang="zh-CN" altLang="en-US" sz="1600" dirty="0"/>
                    </a:p>
                  </a:txBody>
                  <a:tcPr anchor="ctr">
                    <a:lnB w="28575" cap="flat" cmpd="sng" algn="ctr">
                      <a:solidFill>
                        <a:schemeClr val="tx1"/>
                      </a:solidFill>
                      <a:prstDash val="solid"/>
                      <a:round/>
                      <a:headEnd type="none" w="med" len="med"/>
                      <a:tailEnd type="none" w="med" len="med"/>
                    </a:lnB>
                  </a:tcPr>
                </a:tc>
                <a:tc>
                  <a:txBody>
                    <a:bodyPr/>
                    <a:lstStyle/>
                    <a:p>
                      <a:r>
                        <a:rPr lang="en-US" altLang="zh-CN" sz="1600" kern="1200" dirty="0" smtClean="0">
                          <a:solidFill>
                            <a:schemeClr val="tx1"/>
                          </a:solidFill>
                          <a:effectLst/>
                          <a:latin typeface="+mn-lt"/>
                          <a:ea typeface="+mn-ea"/>
                          <a:cs typeface="+mn-cs"/>
                        </a:rPr>
                        <a:t>Windows Server 2012 R2 Standard 64bit</a:t>
                      </a:r>
                      <a:endParaRPr lang="zh-CN" altLang="en-US" sz="1400" dirty="0"/>
                    </a:p>
                  </a:txBody>
                  <a:tcPr anchor="ctr">
                    <a:lnB w="28575" cap="flat" cmpd="sng" algn="ctr">
                      <a:solidFill>
                        <a:schemeClr val="tx1"/>
                      </a:solidFill>
                      <a:prstDash val="solid"/>
                      <a:round/>
                      <a:headEnd type="none" w="med" len="med"/>
                      <a:tailEnd type="none" w="med" len="med"/>
                    </a:lnB>
                  </a:tcPr>
                </a:tc>
                <a:tc>
                  <a:txBody>
                    <a:bodyPr/>
                    <a:lstStyle/>
                    <a:p>
                      <a:r>
                        <a:rPr lang="en-US" altLang="zh-CN" sz="1600" dirty="0" smtClean="0"/>
                        <a:t>CPU</a:t>
                      </a:r>
                      <a:r>
                        <a:rPr lang="zh-CN" altLang="en-US" sz="1600" dirty="0" smtClean="0"/>
                        <a:t>：</a:t>
                      </a:r>
                      <a:r>
                        <a:rPr lang="en-US" altLang="zh-CN" sz="1600" dirty="0" smtClean="0"/>
                        <a:t>2</a:t>
                      </a:r>
                    </a:p>
                    <a:p>
                      <a:r>
                        <a:rPr lang="zh-CN" altLang="en-US" sz="1600" dirty="0" smtClean="0"/>
                        <a:t>内存：</a:t>
                      </a:r>
                      <a:r>
                        <a:rPr lang="en-US" altLang="zh-CN" sz="1600" dirty="0" smtClean="0"/>
                        <a:t>2GB</a:t>
                      </a:r>
                    </a:p>
                    <a:p>
                      <a:r>
                        <a:rPr lang="zh-CN" altLang="en-US" sz="1600" dirty="0" smtClean="0"/>
                        <a:t>硬盘</a:t>
                      </a:r>
                      <a:r>
                        <a:rPr lang="en-US" altLang="zh-CN" sz="1600" dirty="0" smtClean="0"/>
                        <a:t>1</a:t>
                      </a:r>
                      <a:r>
                        <a:rPr lang="zh-CN" altLang="en-US" sz="1600" dirty="0" smtClean="0"/>
                        <a:t>：</a:t>
                      </a:r>
                      <a:r>
                        <a:rPr lang="en-US" altLang="zh-CN" sz="1600" dirty="0" smtClean="0"/>
                        <a:t>50GB</a:t>
                      </a:r>
                      <a:r>
                        <a:rPr lang="zh-CN" altLang="en-US" sz="1600" dirty="0" smtClean="0"/>
                        <a:t>（系统盘）</a:t>
                      </a:r>
                      <a:endParaRPr lang="en-US" altLang="zh-CN" sz="1600" dirty="0" smtClean="0"/>
                    </a:p>
                    <a:p>
                      <a:r>
                        <a:rPr lang="zh-CN" altLang="en-US" sz="1600" dirty="0" smtClean="0"/>
                        <a:t>硬盘</a:t>
                      </a:r>
                      <a:r>
                        <a:rPr lang="en-US" altLang="zh-CN" sz="1600" dirty="0" smtClean="0"/>
                        <a:t>2</a:t>
                      </a:r>
                      <a:r>
                        <a:rPr lang="zh-CN" altLang="en-US" sz="1600" dirty="0" smtClean="0"/>
                        <a:t>：</a:t>
                      </a:r>
                      <a:r>
                        <a:rPr lang="en-US" altLang="zh-CN" sz="1600" dirty="0" smtClean="0"/>
                        <a:t>20G</a:t>
                      </a:r>
                      <a:r>
                        <a:rPr lang="zh-CN" altLang="en-US" sz="1600" dirty="0" smtClean="0"/>
                        <a:t>（备份盘）</a:t>
                      </a:r>
                      <a:endParaRPr lang="zh-CN" altLang="en-US" sz="1600" dirty="0"/>
                    </a:p>
                  </a:txBody>
                  <a:tcPr anchor="ctr">
                    <a:lnB w="28575" cap="flat" cmpd="sng" algn="ctr">
                      <a:solidFill>
                        <a:schemeClr val="tx1"/>
                      </a:solidFill>
                      <a:prstDash val="solid"/>
                      <a:round/>
                      <a:headEnd type="none" w="med" len="med"/>
                      <a:tailEnd type="none" w="med" len="med"/>
                    </a:lnB>
                  </a:tcPr>
                </a:tc>
                <a:tc>
                  <a:txBody>
                    <a:bodyPr/>
                    <a:lstStyle/>
                    <a:p>
                      <a:r>
                        <a:rPr lang="en-US" altLang="zh-CN" sz="1600" dirty="0" smtClean="0"/>
                        <a:t>vNIC1</a:t>
                      </a:r>
                      <a:r>
                        <a:rPr lang="zh-CN" altLang="en-US" sz="1600" dirty="0" smtClean="0"/>
                        <a:t>：业务平面</a:t>
                      </a:r>
                      <a:endParaRPr lang="en-US" altLang="zh-CN" sz="1600" dirty="0" smtClean="0"/>
                    </a:p>
                    <a:p>
                      <a:r>
                        <a:rPr lang="en-US" altLang="zh-CN" sz="1600" dirty="0" smtClean="0"/>
                        <a:t>vNIC2</a:t>
                      </a:r>
                      <a:r>
                        <a:rPr lang="zh-CN" altLang="en-US" sz="1600" dirty="0" smtClean="0"/>
                        <a:t>：管理平面</a:t>
                      </a:r>
                      <a:endParaRPr lang="zh-CN" altLang="en-US" sz="1600" dirty="0"/>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2190644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关联</a:t>
            </a:r>
            <a:r>
              <a:rPr lang="zh-CN" altLang="en-US" dirty="0" smtClean="0"/>
              <a:t>组件安装流程</a:t>
            </a:r>
            <a:endParaRPr lang="zh-CN" altLang="en-US" dirty="0"/>
          </a:p>
        </p:txBody>
      </p:sp>
      <p:sp>
        <p:nvSpPr>
          <p:cNvPr id="6" name="文本占位符 5"/>
          <p:cNvSpPr>
            <a:spLocks noGrp="1"/>
          </p:cNvSpPr>
          <p:nvPr>
            <p:ph type="body" sz="quarter" idx="10"/>
          </p:nvPr>
        </p:nvSpPr>
        <p:spPr/>
        <p:txBody>
          <a:bodyPr/>
          <a:lstStyle/>
          <a:p>
            <a:r>
              <a:rPr lang="zh-CN" altLang="en-US" dirty="0" smtClean="0"/>
              <a:t>创建</a:t>
            </a:r>
            <a:r>
              <a:rPr lang="en-US" altLang="zh-CN" dirty="0" smtClean="0"/>
              <a:t>Windows</a:t>
            </a:r>
            <a:r>
              <a:rPr lang="zh-CN" altLang="en-US" dirty="0" smtClean="0"/>
              <a:t>基础架构虚拟机</a:t>
            </a:r>
            <a:endParaRPr lang="en-US" altLang="zh-CN" dirty="0" smtClean="0"/>
          </a:p>
          <a:p>
            <a:r>
              <a:rPr lang="zh-CN" altLang="en-US" dirty="0" smtClean="0"/>
              <a:t>安装</a:t>
            </a:r>
            <a:r>
              <a:rPr lang="en-US" altLang="zh-CN" dirty="0" smtClean="0"/>
              <a:t>AD/DNS/DHCP</a:t>
            </a:r>
            <a:r>
              <a:rPr lang="zh-CN" altLang="en-US" dirty="0"/>
              <a:t>组件</a:t>
            </a:r>
            <a:endParaRPr lang="en-US" altLang="zh-CN" dirty="0" smtClean="0"/>
          </a:p>
          <a:p>
            <a:r>
              <a:rPr lang="zh-CN" altLang="en-US" dirty="0" smtClean="0"/>
              <a:t>配置</a:t>
            </a:r>
            <a:r>
              <a:rPr lang="en-US" altLang="zh-CN" dirty="0" smtClean="0"/>
              <a:t>AD</a:t>
            </a:r>
            <a:r>
              <a:rPr lang="zh-CN" altLang="en-US" dirty="0" smtClean="0"/>
              <a:t>服务</a:t>
            </a:r>
            <a:endParaRPr lang="en-US" altLang="zh-CN" dirty="0" smtClean="0"/>
          </a:p>
          <a:p>
            <a:r>
              <a:rPr lang="zh-CN" altLang="en-US" dirty="0" smtClean="0"/>
              <a:t>配置</a:t>
            </a:r>
            <a:r>
              <a:rPr lang="en-US" altLang="zh-CN" dirty="0" smtClean="0"/>
              <a:t>DNS</a:t>
            </a:r>
            <a:r>
              <a:rPr lang="zh-CN" altLang="en-US" dirty="0" smtClean="0"/>
              <a:t>服务</a:t>
            </a:r>
            <a:endParaRPr lang="en-US" altLang="zh-CN" dirty="0" smtClean="0"/>
          </a:p>
          <a:p>
            <a:r>
              <a:rPr lang="zh-CN" altLang="en-US" dirty="0" smtClean="0"/>
              <a:t>配置</a:t>
            </a:r>
            <a:r>
              <a:rPr lang="en-US" altLang="zh-CN" dirty="0" smtClean="0"/>
              <a:t>DHCP</a:t>
            </a:r>
            <a:r>
              <a:rPr lang="zh-CN" altLang="en-US" dirty="0" smtClean="0"/>
              <a:t>服务</a:t>
            </a:r>
            <a:endParaRPr lang="zh-CN" altLang="en-US" dirty="0"/>
          </a:p>
          <a:p>
            <a:endParaRPr lang="zh-CN" altLang="en-US" dirty="0"/>
          </a:p>
          <a:p>
            <a:endParaRPr lang="zh-CN" altLang="en-US" sz="1600" dirty="0"/>
          </a:p>
          <a:p>
            <a:endParaRPr lang="zh-CN" altLang="en-US" dirty="0" smtClean="0"/>
          </a:p>
          <a:p>
            <a:endParaRPr lang="en-US" altLang="zh-CN" dirty="0" smtClean="0">
              <a:effectLst/>
            </a:endParaRPr>
          </a:p>
          <a:p>
            <a:endParaRPr lang="en-US" altLang="zh-CN" dirty="0"/>
          </a:p>
          <a:p>
            <a:endParaRPr lang="en-US" altLang="zh-CN" dirty="0">
              <a:effectLst/>
            </a:endParaRPr>
          </a:p>
          <a:p>
            <a:endParaRPr lang="zh-CN" altLang="en-US" dirty="0">
              <a:effectLst/>
            </a:endParaRPr>
          </a:p>
        </p:txBody>
      </p:sp>
    </p:spTree>
    <p:extLst>
      <p:ext uri="{BB962C8B-B14F-4D97-AF65-F5344CB8AC3E}">
        <p14:creationId xmlns:p14="http://schemas.microsoft.com/office/powerpoint/2010/main" val="13665185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创建</a:t>
            </a:r>
            <a:r>
              <a:rPr lang="en-US" altLang="zh-CN" dirty="0"/>
              <a:t>Windows</a:t>
            </a:r>
            <a:r>
              <a:rPr lang="zh-CN" altLang="en-US" dirty="0"/>
              <a:t>基础架构虚拟机</a:t>
            </a:r>
          </a:p>
        </p:txBody>
      </p:sp>
      <p:pic>
        <p:nvPicPr>
          <p:cNvPr id="19" name="图片 18"/>
          <p:cNvPicPr/>
          <p:nvPr/>
        </p:nvPicPr>
        <p:blipFill rotWithShape="1">
          <a:blip r:embed="rId3"/>
          <a:srcRect r="1303"/>
          <a:stretch/>
        </p:blipFill>
        <p:spPr>
          <a:xfrm>
            <a:off x="1211072" y="1233488"/>
            <a:ext cx="4007816" cy="2627559"/>
          </a:xfrm>
          <a:prstGeom prst="rect">
            <a:avLst/>
          </a:prstGeom>
          <a:ln>
            <a:solidFill>
              <a:schemeClr val="bg1">
                <a:lumMod val="85000"/>
              </a:schemeClr>
            </a:solidFill>
          </a:ln>
        </p:spPr>
      </p:pic>
      <p:pic>
        <p:nvPicPr>
          <p:cNvPr id="21" name="图片 20"/>
          <p:cNvPicPr/>
          <p:nvPr/>
        </p:nvPicPr>
        <p:blipFill>
          <a:blip r:embed="rId4"/>
          <a:stretch>
            <a:fillRect/>
          </a:stretch>
        </p:blipFill>
        <p:spPr>
          <a:xfrm>
            <a:off x="6132295" y="1251109"/>
            <a:ext cx="4544695" cy="1903095"/>
          </a:xfrm>
          <a:prstGeom prst="rect">
            <a:avLst/>
          </a:prstGeom>
          <a:ln>
            <a:solidFill>
              <a:schemeClr val="bg1">
                <a:lumMod val="85000"/>
              </a:schemeClr>
            </a:solidFill>
          </a:ln>
        </p:spPr>
      </p:pic>
      <p:pic>
        <p:nvPicPr>
          <p:cNvPr id="23" name="图片 22"/>
          <p:cNvPicPr/>
          <p:nvPr/>
        </p:nvPicPr>
        <p:blipFill>
          <a:blip r:embed="rId5"/>
          <a:stretch>
            <a:fillRect/>
          </a:stretch>
        </p:blipFill>
        <p:spPr>
          <a:xfrm>
            <a:off x="1978528" y="4052199"/>
            <a:ext cx="3240360" cy="2214446"/>
          </a:xfrm>
          <a:prstGeom prst="rect">
            <a:avLst/>
          </a:prstGeom>
          <a:ln>
            <a:solidFill>
              <a:schemeClr val="bg1">
                <a:lumMod val="85000"/>
              </a:schemeClr>
            </a:solidFill>
          </a:ln>
        </p:spPr>
      </p:pic>
      <p:pic>
        <p:nvPicPr>
          <p:cNvPr id="29" name="图片 28"/>
          <p:cNvPicPr/>
          <p:nvPr/>
        </p:nvPicPr>
        <p:blipFill rotWithShape="1">
          <a:blip r:embed="rId6"/>
          <a:srcRect l="7026" t="42598" r="48711"/>
          <a:stretch/>
        </p:blipFill>
        <p:spPr>
          <a:xfrm>
            <a:off x="6636060" y="4065501"/>
            <a:ext cx="2664296" cy="2272205"/>
          </a:xfrm>
          <a:prstGeom prst="rect">
            <a:avLst/>
          </a:prstGeom>
          <a:ln>
            <a:solidFill>
              <a:schemeClr val="bg1">
                <a:lumMod val="85000"/>
              </a:schemeClr>
            </a:solidFill>
          </a:ln>
        </p:spPr>
      </p:pic>
      <p:sp>
        <p:nvSpPr>
          <p:cNvPr id="3" name="右箭头 2"/>
          <p:cNvSpPr/>
          <p:nvPr/>
        </p:nvSpPr>
        <p:spPr bwMode="auto">
          <a:xfrm>
            <a:off x="5303912" y="1700808"/>
            <a:ext cx="684076" cy="540060"/>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30" name="右箭头 29"/>
          <p:cNvSpPr/>
          <p:nvPr/>
        </p:nvSpPr>
        <p:spPr bwMode="auto">
          <a:xfrm rot="10800000">
            <a:off x="5649289" y="4761148"/>
            <a:ext cx="684076" cy="540060"/>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4" name="下箭头 3"/>
          <p:cNvSpPr/>
          <p:nvPr/>
        </p:nvSpPr>
        <p:spPr bwMode="auto">
          <a:xfrm>
            <a:off x="7718751" y="3302379"/>
            <a:ext cx="612068" cy="614947"/>
          </a:xfrm>
          <a:prstGeom prst="down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19413973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接入和访问控制</a:t>
            </a:r>
            <a:r>
              <a:rPr lang="zh-CN" altLang="en-US" dirty="0" smtClean="0"/>
              <a:t>层 </a:t>
            </a:r>
            <a:r>
              <a:rPr lang="en-US" altLang="zh-CN" dirty="0" smtClean="0"/>
              <a:t>(3)</a:t>
            </a:r>
            <a:endParaRPr lang="zh-CN" altLang="en-US" dirty="0"/>
          </a:p>
        </p:txBody>
      </p:sp>
      <p:sp>
        <p:nvSpPr>
          <p:cNvPr id="6" name="文本占位符 5"/>
          <p:cNvSpPr>
            <a:spLocks noGrp="1"/>
          </p:cNvSpPr>
          <p:nvPr>
            <p:ph type="body" sz="quarter" idx="10"/>
          </p:nvPr>
        </p:nvSpPr>
        <p:spPr/>
        <p:txBody>
          <a:bodyPr/>
          <a:lstStyle/>
          <a:p>
            <a:r>
              <a:rPr lang="en-US" altLang="zh-CN" dirty="0" err="1"/>
              <a:t>vLB</a:t>
            </a:r>
            <a:r>
              <a:rPr lang="zh-CN" altLang="en-US" dirty="0" smtClean="0"/>
              <a:t>（</a:t>
            </a:r>
            <a:r>
              <a:rPr lang="en-US" altLang="zh-CN" dirty="0"/>
              <a:t>Virtual </a:t>
            </a:r>
            <a:r>
              <a:rPr lang="en-US" altLang="zh-CN" dirty="0" smtClean="0"/>
              <a:t>Load Balance</a:t>
            </a:r>
            <a:r>
              <a:rPr lang="zh-CN" altLang="en-US" dirty="0" smtClean="0"/>
              <a:t>） 虚拟负载均衡器</a:t>
            </a:r>
            <a:endParaRPr lang="en-US" altLang="zh-CN" dirty="0"/>
          </a:p>
          <a:p>
            <a:pPr lvl="1"/>
            <a:r>
              <a:rPr lang="en-US" altLang="zh-CN" sz="1800" dirty="0" err="1"/>
              <a:t>vLB</a:t>
            </a:r>
            <a:r>
              <a:rPr lang="zh-CN" altLang="en-US" sz="1800" dirty="0"/>
              <a:t>功能的主要作用是在用户访问</a:t>
            </a:r>
            <a:r>
              <a:rPr lang="en-US" altLang="zh-CN" sz="1800" dirty="0"/>
              <a:t>WI</a:t>
            </a:r>
            <a:r>
              <a:rPr lang="zh-CN" altLang="en-US" sz="1800" dirty="0"/>
              <a:t>时，进行负载均衡，避免大量用户访问到同一个</a:t>
            </a:r>
            <a:r>
              <a:rPr lang="en-US" altLang="zh-CN" sz="1800" dirty="0"/>
              <a:t>WI</a:t>
            </a:r>
            <a:r>
              <a:rPr lang="zh-CN" altLang="en-US" sz="1800" dirty="0"/>
              <a:t>。</a:t>
            </a:r>
            <a:endParaRPr lang="en-US" altLang="zh-CN" sz="1800" dirty="0"/>
          </a:p>
        </p:txBody>
      </p:sp>
      <p:pic>
        <p:nvPicPr>
          <p:cNvPr id="2" name="图片 1"/>
          <p:cNvPicPr>
            <a:picLocks noChangeAspect="1"/>
          </p:cNvPicPr>
          <p:nvPr/>
        </p:nvPicPr>
        <p:blipFill rotWithShape="1">
          <a:blip r:embed="rId3"/>
          <a:srcRect l="58254" t="-1635" r="384" b="11783"/>
          <a:stretch/>
        </p:blipFill>
        <p:spPr>
          <a:xfrm>
            <a:off x="7484290" y="2543882"/>
            <a:ext cx="3936860" cy="3300417"/>
          </a:xfrm>
          <a:prstGeom prst="rect">
            <a:avLst/>
          </a:prstGeom>
          <a:ln>
            <a:solidFill>
              <a:schemeClr val="bg1">
                <a:lumMod val="85000"/>
              </a:schemeClr>
            </a:solidFill>
          </a:ln>
        </p:spPr>
      </p:pic>
      <p:grpSp>
        <p:nvGrpSpPr>
          <p:cNvPr id="5" name="组合 142"/>
          <p:cNvGrpSpPr/>
          <p:nvPr/>
        </p:nvGrpSpPr>
        <p:grpSpPr>
          <a:xfrm>
            <a:off x="1883532" y="3716338"/>
            <a:ext cx="1008112" cy="684076"/>
            <a:chOff x="7089459" y="3598864"/>
            <a:chExt cx="134937" cy="100014"/>
          </a:xfrm>
        </p:grpSpPr>
        <p:sp>
          <p:nvSpPr>
            <p:cNvPr id="7" name="Line 41"/>
            <p:cNvSpPr>
              <a:spLocks noChangeShapeType="1"/>
            </p:cNvSpPr>
            <p:nvPr/>
          </p:nvSpPr>
          <p:spPr bwMode="auto">
            <a:xfrm>
              <a:off x="7111684" y="3683002"/>
              <a:ext cx="92075" cy="1588"/>
            </a:xfrm>
            <a:prstGeom prst="line">
              <a:avLst/>
            </a:prstGeom>
            <a:noFill/>
            <a:ln w="381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Rectangle 43"/>
            <p:cNvSpPr>
              <a:spLocks noChangeArrowheads="1"/>
            </p:cNvSpPr>
            <p:nvPr/>
          </p:nvSpPr>
          <p:spPr bwMode="auto">
            <a:xfrm>
              <a:off x="7106922" y="3598864"/>
              <a:ext cx="100012" cy="69850"/>
            </a:xfrm>
            <a:prstGeom prst="rect">
              <a:avLst/>
            </a:prstGeom>
            <a:noFill/>
            <a:ln w="38100">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381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381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1" name="文本框 10"/>
          <p:cNvSpPr txBox="1"/>
          <p:nvPr/>
        </p:nvSpPr>
        <p:spPr bwMode="auto">
          <a:xfrm>
            <a:off x="1897090" y="4440084"/>
            <a:ext cx="1728192"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dirty="0" smtClean="0">
                <a:latin typeface="+mn-ea"/>
                <a:ea typeface="+mn-ea"/>
              </a:rPr>
              <a:t>桌面终端</a:t>
            </a:r>
          </a:p>
        </p:txBody>
      </p:sp>
      <p:grpSp>
        <p:nvGrpSpPr>
          <p:cNvPr id="12" name="组合 19612"/>
          <p:cNvGrpSpPr/>
          <p:nvPr/>
        </p:nvGrpSpPr>
        <p:grpSpPr>
          <a:xfrm>
            <a:off x="4904894" y="3751413"/>
            <a:ext cx="910248" cy="629781"/>
            <a:chOff x="6245225" y="965201"/>
            <a:chExt cx="439738" cy="355600"/>
          </a:xfrm>
          <a:solidFill>
            <a:srgbClr val="3C3C3B"/>
          </a:solidFill>
        </p:grpSpPr>
        <p:sp>
          <p:nvSpPr>
            <p:cNvPr id="13" name="Freeform 58"/>
            <p:cNvSpPr>
              <a:spLocks/>
            </p:cNvSpPr>
            <p:nvPr/>
          </p:nvSpPr>
          <p:spPr bwMode="auto">
            <a:xfrm>
              <a:off x="6245225" y="965201"/>
              <a:ext cx="439738" cy="344488"/>
            </a:xfrm>
            <a:custGeom>
              <a:avLst/>
              <a:gdLst>
                <a:gd name="T0" fmla="*/ 492 w 517"/>
                <a:gd name="T1" fmla="*/ 402 h 402"/>
                <a:gd name="T2" fmla="*/ 492 w 517"/>
                <a:gd name="T3" fmla="*/ 402 h 402"/>
                <a:gd name="T4" fmla="*/ 418 w 517"/>
                <a:gd name="T5" fmla="*/ 402 h 402"/>
                <a:gd name="T6" fmla="*/ 406 w 517"/>
                <a:gd name="T7" fmla="*/ 389 h 402"/>
                <a:gd name="T8" fmla="*/ 418 w 517"/>
                <a:gd name="T9" fmla="*/ 377 h 402"/>
                <a:gd name="T10" fmla="*/ 492 w 517"/>
                <a:gd name="T11" fmla="*/ 377 h 402"/>
                <a:gd name="T12" fmla="*/ 492 w 517"/>
                <a:gd name="T13" fmla="*/ 24 h 402"/>
                <a:gd name="T14" fmla="*/ 25 w 517"/>
                <a:gd name="T15" fmla="*/ 24 h 402"/>
                <a:gd name="T16" fmla="*/ 25 w 517"/>
                <a:gd name="T17" fmla="*/ 377 h 402"/>
                <a:gd name="T18" fmla="*/ 333 w 517"/>
                <a:gd name="T19" fmla="*/ 377 h 402"/>
                <a:gd name="T20" fmla="*/ 345 w 517"/>
                <a:gd name="T21" fmla="*/ 389 h 402"/>
                <a:gd name="T22" fmla="*/ 333 w 517"/>
                <a:gd name="T23" fmla="*/ 402 h 402"/>
                <a:gd name="T24" fmla="*/ 25 w 517"/>
                <a:gd name="T25" fmla="*/ 402 h 402"/>
                <a:gd name="T26" fmla="*/ 0 w 517"/>
                <a:gd name="T27" fmla="*/ 377 h 402"/>
                <a:gd name="T28" fmla="*/ 0 w 517"/>
                <a:gd name="T29" fmla="*/ 24 h 402"/>
                <a:gd name="T30" fmla="*/ 25 w 517"/>
                <a:gd name="T31" fmla="*/ 0 h 402"/>
                <a:gd name="T32" fmla="*/ 492 w 517"/>
                <a:gd name="T33" fmla="*/ 0 h 402"/>
                <a:gd name="T34" fmla="*/ 517 w 517"/>
                <a:gd name="T35" fmla="*/ 24 h 402"/>
                <a:gd name="T36" fmla="*/ 517 w 517"/>
                <a:gd name="T37" fmla="*/ 377 h 402"/>
                <a:gd name="T38" fmla="*/ 492 w 517"/>
                <a:gd name="T39"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7" h="402">
                  <a:moveTo>
                    <a:pt x="492" y="402"/>
                  </a:moveTo>
                  <a:lnTo>
                    <a:pt x="492" y="402"/>
                  </a:lnTo>
                  <a:lnTo>
                    <a:pt x="418" y="402"/>
                  </a:lnTo>
                  <a:cubicBezTo>
                    <a:pt x="412" y="402"/>
                    <a:pt x="406" y="396"/>
                    <a:pt x="406" y="389"/>
                  </a:cubicBezTo>
                  <a:cubicBezTo>
                    <a:pt x="406" y="383"/>
                    <a:pt x="412" y="377"/>
                    <a:pt x="418" y="377"/>
                  </a:cubicBezTo>
                  <a:lnTo>
                    <a:pt x="492" y="377"/>
                  </a:lnTo>
                  <a:lnTo>
                    <a:pt x="492" y="24"/>
                  </a:lnTo>
                  <a:lnTo>
                    <a:pt x="25" y="24"/>
                  </a:lnTo>
                  <a:lnTo>
                    <a:pt x="25" y="377"/>
                  </a:lnTo>
                  <a:lnTo>
                    <a:pt x="333" y="377"/>
                  </a:lnTo>
                  <a:cubicBezTo>
                    <a:pt x="339" y="377"/>
                    <a:pt x="345" y="383"/>
                    <a:pt x="345" y="389"/>
                  </a:cubicBezTo>
                  <a:cubicBezTo>
                    <a:pt x="345" y="396"/>
                    <a:pt x="339" y="402"/>
                    <a:pt x="333" y="402"/>
                  </a:cubicBezTo>
                  <a:lnTo>
                    <a:pt x="25" y="402"/>
                  </a:lnTo>
                  <a:cubicBezTo>
                    <a:pt x="11" y="402"/>
                    <a:pt x="0" y="391"/>
                    <a:pt x="0" y="377"/>
                  </a:cubicBezTo>
                  <a:lnTo>
                    <a:pt x="0" y="24"/>
                  </a:lnTo>
                  <a:cubicBezTo>
                    <a:pt x="0" y="11"/>
                    <a:pt x="11" y="0"/>
                    <a:pt x="25" y="0"/>
                  </a:cubicBezTo>
                  <a:lnTo>
                    <a:pt x="492" y="0"/>
                  </a:lnTo>
                  <a:cubicBezTo>
                    <a:pt x="506" y="0"/>
                    <a:pt x="517" y="11"/>
                    <a:pt x="517" y="24"/>
                  </a:cubicBezTo>
                  <a:lnTo>
                    <a:pt x="517" y="377"/>
                  </a:lnTo>
                  <a:cubicBezTo>
                    <a:pt x="517" y="391"/>
                    <a:pt x="506" y="402"/>
                    <a:pt x="492" y="402"/>
                  </a:cubicBezTo>
                  <a:close/>
                </a:path>
              </a:pathLst>
            </a:custGeom>
            <a:grpFill/>
            <a:ln w="0">
              <a:noFill/>
              <a:prstDash val="solid"/>
              <a:round/>
              <a:headEnd/>
              <a:tailEnd/>
            </a:ln>
          </p:spPr>
          <p:txBody>
            <a:bodyPr/>
            <a:lstStyle/>
            <a:p>
              <a:pPr defTabSz="543689">
                <a:defRPr/>
              </a:pPr>
              <a:endParaRPr lang="zh-CN" altLang="en-US" sz="3201"/>
            </a:p>
          </p:txBody>
        </p:sp>
        <p:sp>
          <p:nvSpPr>
            <p:cNvPr id="14" name="Freeform 59"/>
            <p:cNvSpPr>
              <a:spLocks/>
            </p:cNvSpPr>
            <p:nvPr/>
          </p:nvSpPr>
          <p:spPr bwMode="auto">
            <a:xfrm>
              <a:off x="6516688" y="1277938"/>
              <a:ext cx="42863" cy="42863"/>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1" y="51"/>
                    <a:pt x="0" y="39"/>
                    <a:pt x="0" y="25"/>
                  </a:cubicBezTo>
                  <a:cubicBezTo>
                    <a:pt x="0" y="11"/>
                    <a:pt x="11" y="0"/>
                    <a:pt x="26" y="0"/>
                  </a:cubicBezTo>
                  <a:cubicBezTo>
                    <a:pt x="40" y="0"/>
                    <a:pt x="51" y="11"/>
                    <a:pt x="51" y="25"/>
                  </a:cubicBezTo>
                  <a:cubicBezTo>
                    <a:pt x="51" y="39"/>
                    <a:pt x="40" y="51"/>
                    <a:pt x="26" y="51"/>
                  </a:cubicBezTo>
                  <a:close/>
                </a:path>
              </a:pathLst>
            </a:custGeom>
            <a:grpFill/>
            <a:ln w="0">
              <a:noFill/>
              <a:prstDash val="solid"/>
              <a:round/>
              <a:headEnd/>
              <a:tailEnd/>
            </a:ln>
          </p:spPr>
          <p:txBody>
            <a:bodyPr/>
            <a:lstStyle/>
            <a:p>
              <a:pPr defTabSz="543689">
                <a:defRPr/>
              </a:pPr>
              <a:endParaRPr lang="zh-CN" altLang="en-US" sz="3201"/>
            </a:p>
          </p:txBody>
        </p:sp>
        <p:sp>
          <p:nvSpPr>
            <p:cNvPr id="15" name="Freeform 60"/>
            <p:cNvSpPr>
              <a:spLocks/>
            </p:cNvSpPr>
            <p:nvPr/>
          </p:nvSpPr>
          <p:spPr bwMode="auto">
            <a:xfrm>
              <a:off x="6583363" y="1277938"/>
              <a:ext cx="42863" cy="42863"/>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40" y="0"/>
                    <a:pt x="51" y="11"/>
                    <a:pt x="51" y="25"/>
                  </a:cubicBezTo>
                  <a:cubicBezTo>
                    <a:pt x="51" y="39"/>
                    <a:pt x="40" y="51"/>
                    <a:pt x="25" y="51"/>
                  </a:cubicBezTo>
                  <a:close/>
                </a:path>
              </a:pathLst>
            </a:custGeom>
            <a:grpFill/>
            <a:ln w="0">
              <a:noFill/>
              <a:prstDash val="solid"/>
              <a:round/>
              <a:headEnd/>
              <a:tailEnd/>
            </a:ln>
          </p:spPr>
          <p:txBody>
            <a:bodyPr/>
            <a:lstStyle/>
            <a:p>
              <a:pPr defTabSz="543689">
                <a:defRPr/>
              </a:pPr>
              <a:endParaRPr lang="zh-CN" altLang="en-US" sz="3201"/>
            </a:p>
          </p:txBody>
        </p:sp>
        <p:sp>
          <p:nvSpPr>
            <p:cNvPr id="16" name="Freeform 61"/>
            <p:cNvSpPr>
              <a:spLocks/>
            </p:cNvSpPr>
            <p:nvPr/>
          </p:nvSpPr>
          <p:spPr bwMode="auto">
            <a:xfrm>
              <a:off x="6513513" y="1127126"/>
              <a:ext cx="80963" cy="22225"/>
            </a:xfrm>
            <a:custGeom>
              <a:avLst/>
              <a:gdLst>
                <a:gd name="T0" fmla="*/ 96 w 96"/>
                <a:gd name="T1" fmla="*/ 25 h 25"/>
                <a:gd name="T2" fmla="*/ 96 w 96"/>
                <a:gd name="T3" fmla="*/ 25 h 25"/>
                <a:gd name="T4" fmla="*/ 0 w 96"/>
                <a:gd name="T5" fmla="*/ 24 h 25"/>
                <a:gd name="T6" fmla="*/ 0 w 96"/>
                <a:gd name="T7" fmla="*/ 0 h 25"/>
                <a:gd name="T8" fmla="*/ 96 w 96"/>
                <a:gd name="T9" fmla="*/ 0 h 25"/>
                <a:gd name="T10" fmla="*/ 96 w 96"/>
                <a:gd name="T11" fmla="*/ 25 h 25"/>
              </a:gdLst>
              <a:ahLst/>
              <a:cxnLst>
                <a:cxn ang="0">
                  <a:pos x="T0" y="T1"/>
                </a:cxn>
                <a:cxn ang="0">
                  <a:pos x="T2" y="T3"/>
                </a:cxn>
                <a:cxn ang="0">
                  <a:pos x="T4" y="T5"/>
                </a:cxn>
                <a:cxn ang="0">
                  <a:pos x="T6" y="T7"/>
                </a:cxn>
                <a:cxn ang="0">
                  <a:pos x="T8" y="T9"/>
                </a:cxn>
                <a:cxn ang="0">
                  <a:pos x="T10" y="T11"/>
                </a:cxn>
              </a:cxnLst>
              <a:rect l="0" t="0" r="r" b="b"/>
              <a:pathLst>
                <a:path w="96" h="25">
                  <a:moveTo>
                    <a:pt x="96" y="25"/>
                  </a:moveTo>
                  <a:lnTo>
                    <a:pt x="96" y="25"/>
                  </a:lnTo>
                  <a:lnTo>
                    <a:pt x="0" y="24"/>
                  </a:lnTo>
                  <a:lnTo>
                    <a:pt x="0" y="0"/>
                  </a:lnTo>
                  <a:lnTo>
                    <a:pt x="96" y="0"/>
                  </a:lnTo>
                  <a:lnTo>
                    <a:pt x="96" y="25"/>
                  </a:lnTo>
                  <a:close/>
                </a:path>
              </a:pathLst>
            </a:custGeom>
            <a:grpFill/>
            <a:ln w="0">
              <a:noFill/>
              <a:prstDash val="solid"/>
              <a:round/>
              <a:headEnd/>
              <a:tailEnd/>
            </a:ln>
          </p:spPr>
          <p:txBody>
            <a:bodyPr/>
            <a:lstStyle/>
            <a:p>
              <a:pPr defTabSz="543689">
                <a:defRPr/>
              </a:pPr>
              <a:endParaRPr lang="zh-CN" altLang="en-US" sz="3201"/>
            </a:p>
          </p:txBody>
        </p:sp>
        <p:sp>
          <p:nvSpPr>
            <p:cNvPr id="17" name="Freeform 62"/>
            <p:cNvSpPr>
              <a:spLocks/>
            </p:cNvSpPr>
            <p:nvPr/>
          </p:nvSpPr>
          <p:spPr bwMode="auto">
            <a:xfrm>
              <a:off x="6578600" y="1103313"/>
              <a:ext cx="38100" cy="69850"/>
            </a:xfrm>
            <a:custGeom>
              <a:avLst/>
              <a:gdLst>
                <a:gd name="T0" fmla="*/ 0 w 46"/>
                <a:gd name="T1" fmla="*/ 0 h 81"/>
                <a:gd name="T2" fmla="*/ 0 w 46"/>
                <a:gd name="T3" fmla="*/ 0 h 81"/>
                <a:gd name="T4" fmla="*/ 46 w 46"/>
                <a:gd name="T5" fmla="*/ 40 h 81"/>
                <a:gd name="T6" fmla="*/ 0 w 46"/>
                <a:gd name="T7" fmla="*/ 81 h 81"/>
                <a:gd name="T8" fmla="*/ 0 w 46"/>
                <a:gd name="T9" fmla="*/ 0 h 81"/>
              </a:gdLst>
              <a:ahLst/>
              <a:cxnLst>
                <a:cxn ang="0">
                  <a:pos x="T0" y="T1"/>
                </a:cxn>
                <a:cxn ang="0">
                  <a:pos x="T2" y="T3"/>
                </a:cxn>
                <a:cxn ang="0">
                  <a:pos x="T4" y="T5"/>
                </a:cxn>
                <a:cxn ang="0">
                  <a:pos x="T6" y="T7"/>
                </a:cxn>
                <a:cxn ang="0">
                  <a:pos x="T8" y="T9"/>
                </a:cxn>
              </a:cxnLst>
              <a:rect l="0" t="0" r="r" b="b"/>
              <a:pathLst>
                <a:path w="46" h="81">
                  <a:moveTo>
                    <a:pt x="0" y="0"/>
                  </a:moveTo>
                  <a:lnTo>
                    <a:pt x="0" y="0"/>
                  </a:lnTo>
                  <a:lnTo>
                    <a:pt x="46" y="40"/>
                  </a:lnTo>
                  <a:lnTo>
                    <a:pt x="0" y="81"/>
                  </a:lnTo>
                  <a:lnTo>
                    <a:pt x="0" y="0"/>
                  </a:lnTo>
                  <a:close/>
                </a:path>
              </a:pathLst>
            </a:custGeom>
            <a:grpFill/>
            <a:ln w="0">
              <a:noFill/>
              <a:prstDash val="solid"/>
              <a:round/>
              <a:headEnd/>
              <a:tailEnd/>
            </a:ln>
          </p:spPr>
          <p:txBody>
            <a:bodyPr/>
            <a:lstStyle/>
            <a:p>
              <a:pPr defTabSz="543689">
                <a:defRPr/>
              </a:pPr>
              <a:endParaRPr lang="zh-CN" altLang="en-US" sz="3201"/>
            </a:p>
          </p:txBody>
        </p:sp>
        <p:sp>
          <p:nvSpPr>
            <p:cNvPr id="18" name="Freeform 63"/>
            <p:cNvSpPr>
              <a:spLocks/>
            </p:cNvSpPr>
            <p:nvPr/>
          </p:nvSpPr>
          <p:spPr bwMode="auto">
            <a:xfrm>
              <a:off x="6515100" y="1052513"/>
              <a:ext cx="84138" cy="49213"/>
            </a:xfrm>
            <a:custGeom>
              <a:avLst/>
              <a:gdLst>
                <a:gd name="T0" fmla="*/ 9 w 98"/>
                <a:gd name="T1" fmla="*/ 58 h 58"/>
                <a:gd name="T2" fmla="*/ 9 w 98"/>
                <a:gd name="T3" fmla="*/ 58 h 58"/>
                <a:gd name="T4" fmla="*/ 0 w 98"/>
                <a:gd name="T5" fmla="*/ 35 h 58"/>
                <a:gd name="T6" fmla="*/ 89 w 98"/>
                <a:gd name="T7" fmla="*/ 0 h 58"/>
                <a:gd name="T8" fmla="*/ 98 w 98"/>
                <a:gd name="T9" fmla="*/ 23 h 58"/>
                <a:gd name="T10" fmla="*/ 9 w 98"/>
                <a:gd name="T11" fmla="*/ 58 h 58"/>
              </a:gdLst>
              <a:ahLst/>
              <a:cxnLst>
                <a:cxn ang="0">
                  <a:pos x="T0" y="T1"/>
                </a:cxn>
                <a:cxn ang="0">
                  <a:pos x="T2" y="T3"/>
                </a:cxn>
                <a:cxn ang="0">
                  <a:pos x="T4" y="T5"/>
                </a:cxn>
                <a:cxn ang="0">
                  <a:pos x="T6" y="T7"/>
                </a:cxn>
                <a:cxn ang="0">
                  <a:pos x="T8" y="T9"/>
                </a:cxn>
                <a:cxn ang="0">
                  <a:pos x="T10" y="T11"/>
                </a:cxn>
              </a:cxnLst>
              <a:rect l="0" t="0" r="r" b="b"/>
              <a:pathLst>
                <a:path w="98" h="58">
                  <a:moveTo>
                    <a:pt x="9" y="58"/>
                  </a:moveTo>
                  <a:lnTo>
                    <a:pt x="9" y="58"/>
                  </a:lnTo>
                  <a:lnTo>
                    <a:pt x="0" y="35"/>
                  </a:lnTo>
                  <a:lnTo>
                    <a:pt x="89" y="0"/>
                  </a:lnTo>
                  <a:lnTo>
                    <a:pt x="98" y="23"/>
                  </a:lnTo>
                  <a:lnTo>
                    <a:pt x="9" y="58"/>
                  </a:lnTo>
                  <a:close/>
                </a:path>
              </a:pathLst>
            </a:custGeom>
            <a:grpFill/>
            <a:ln w="0">
              <a:noFill/>
              <a:prstDash val="solid"/>
              <a:round/>
              <a:headEnd/>
              <a:tailEnd/>
            </a:ln>
          </p:spPr>
          <p:txBody>
            <a:bodyPr/>
            <a:lstStyle/>
            <a:p>
              <a:pPr defTabSz="543689">
                <a:defRPr/>
              </a:pPr>
              <a:endParaRPr lang="zh-CN" altLang="en-US" sz="3201"/>
            </a:p>
          </p:txBody>
        </p:sp>
        <p:sp>
          <p:nvSpPr>
            <p:cNvPr id="19" name="Freeform 64"/>
            <p:cNvSpPr>
              <a:spLocks/>
            </p:cNvSpPr>
            <p:nvPr/>
          </p:nvSpPr>
          <p:spPr bwMode="auto">
            <a:xfrm>
              <a:off x="6567488" y="1036638"/>
              <a:ext cx="47625" cy="63500"/>
            </a:xfrm>
            <a:custGeom>
              <a:avLst/>
              <a:gdLst>
                <a:gd name="T0" fmla="*/ 0 w 57"/>
                <a:gd name="T1" fmla="*/ 0 h 75"/>
                <a:gd name="T2" fmla="*/ 0 w 57"/>
                <a:gd name="T3" fmla="*/ 0 h 75"/>
                <a:gd name="T4" fmla="*/ 57 w 57"/>
                <a:gd name="T5" fmla="*/ 21 h 75"/>
                <a:gd name="T6" fmla="*/ 30 w 57"/>
                <a:gd name="T7" fmla="*/ 75 h 75"/>
                <a:gd name="T8" fmla="*/ 0 w 57"/>
                <a:gd name="T9" fmla="*/ 0 h 75"/>
              </a:gdLst>
              <a:ahLst/>
              <a:cxnLst>
                <a:cxn ang="0">
                  <a:pos x="T0" y="T1"/>
                </a:cxn>
                <a:cxn ang="0">
                  <a:pos x="T2" y="T3"/>
                </a:cxn>
                <a:cxn ang="0">
                  <a:pos x="T4" y="T5"/>
                </a:cxn>
                <a:cxn ang="0">
                  <a:pos x="T6" y="T7"/>
                </a:cxn>
                <a:cxn ang="0">
                  <a:pos x="T8" y="T9"/>
                </a:cxn>
              </a:cxnLst>
              <a:rect l="0" t="0" r="r" b="b"/>
              <a:pathLst>
                <a:path w="57" h="75">
                  <a:moveTo>
                    <a:pt x="0" y="0"/>
                  </a:moveTo>
                  <a:lnTo>
                    <a:pt x="0" y="0"/>
                  </a:lnTo>
                  <a:lnTo>
                    <a:pt x="57" y="21"/>
                  </a:lnTo>
                  <a:lnTo>
                    <a:pt x="30" y="75"/>
                  </a:lnTo>
                  <a:lnTo>
                    <a:pt x="0" y="0"/>
                  </a:lnTo>
                  <a:close/>
                </a:path>
              </a:pathLst>
            </a:custGeom>
            <a:grpFill/>
            <a:ln w="0">
              <a:noFill/>
              <a:prstDash val="solid"/>
              <a:round/>
              <a:headEnd/>
              <a:tailEnd/>
            </a:ln>
          </p:spPr>
          <p:txBody>
            <a:bodyPr/>
            <a:lstStyle/>
            <a:p>
              <a:pPr defTabSz="543689">
                <a:defRPr/>
              </a:pPr>
              <a:endParaRPr lang="zh-CN" altLang="en-US" sz="3201"/>
            </a:p>
          </p:txBody>
        </p:sp>
        <p:sp>
          <p:nvSpPr>
            <p:cNvPr id="20" name="Freeform 65"/>
            <p:cNvSpPr>
              <a:spLocks/>
            </p:cNvSpPr>
            <p:nvPr/>
          </p:nvSpPr>
          <p:spPr bwMode="auto">
            <a:xfrm>
              <a:off x="6515100" y="1173163"/>
              <a:ext cx="84138" cy="50800"/>
            </a:xfrm>
            <a:custGeom>
              <a:avLst/>
              <a:gdLst>
                <a:gd name="T0" fmla="*/ 89 w 98"/>
                <a:gd name="T1" fmla="*/ 59 h 59"/>
                <a:gd name="T2" fmla="*/ 89 w 98"/>
                <a:gd name="T3" fmla="*/ 59 h 59"/>
                <a:gd name="T4" fmla="*/ 0 w 98"/>
                <a:gd name="T5" fmla="*/ 23 h 59"/>
                <a:gd name="T6" fmla="*/ 9 w 98"/>
                <a:gd name="T7" fmla="*/ 0 h 59"/>
                <a:gd name="T8" fmla="*/ 98 w 98"/>
                <a:gd name="T9" fmla="*/ 36 h 59"/>
                <a:gd name="T10" fmla="*/ 89 w 98"/>
                <a:gd name="T11" fmla="*/ 59 h 59"/>
              </a:gdLst>
              <a:ahLst/>
              <a:cxnLst>
                <a:cxn ang="0">
                  <a:pos x="T0" y="T1"/>
                </a:cxn>
                <a:cxn ang="0">
                  <a:pos x="T2" y="T3"/>
                </a:cxn>
                <a:cxn ang="0">
                  <a:pos x="T4" y="T5"/>
                </a:cxn>
                <a:cxn ang="0">
                  <a:pos x="T6" y="T7"/>
                </a:cxn>
                <a:cxn ang="0">
                  <a:pos x="T8" y="T9"/>
                </a:cxn>
                <a:cxn ang="0">
                  <a:pos x="T10" y="T11"/>
                </a:cxn>
              </a:cxnLst>
              <a:rect l="0" t="0" r="r" b="b"/>
              <a:pathLst>
                <a:path w="98" h="59">
                  <a:moveTo>
                    <a:pt x="89" y="59"/>
                  </a:moveTo>
                  <a:lnTo>
                    <a:pt x="89" y="59"/>
                  </a:lnTo>
                  <a:lnTo>
                    <a:pt x="0" y="23"/>
                  </a:lnTo>
                  <a:lnTo>
                    <a:pt x="9" y="0"/>
                  </a:lnTo>
                  <a:lnTo>
                    <a:pt x="98" y="36"/>
                  </a:lnTo>
                  <a:lnTo>
                    <a:pt x="89" y="59"/>
                  </a:lnTo>
                  <a:close/>
                </a:path>
              </a:pathLst>
            </a:custGeom>
            <a:grpFill/>
            <a:ln w="0">
              <a:noFill/>
              <a:prstDash val="solid"/>
              <a:round/>
              <a:headEnd/>
              <a:tailEnd/>
            </a:ln>
          </p:spPr>
          <p:txBody>
            <a:bodyPr/>
            <a:lstStyle/>
            <a:p>
              <a:pPr defTabSz="543689">
                <a:defRPr/>
              </a:pPr>
              <a:endParaRPr lang="zh-CN" altLang="en-US" sz="3201"/>
            </a:p>
          </p:txBody>
        </p:sp>
        <p:sp>
          <p:nvSpPr>
            <p:cNvPr id="21" name="Freeform 66"/>
            <p:cNvSpPr>
              <a:spLocks/>
            </p:cNvSpPr>
            <p:nvPr/>
          </p:nvSpPr>
          <p:spPr bwMode="auto">
            <a:xfrm>
              <a:off x="6567488" y="1174751"/>
              <a:ext cx="47625" cy="65088"/>
            </a:xfrm>
            <a:custGeom>
              <a:avLst/>
              <a:gdLst>
                <a:gd name="T0" fmla="*/ 0 w 57"/>
                <a:gd name="T1" fmla="*/ 75 h 75"/>
                <a:gd name="T2" fmla="*/ 0 w 57"/>
                <a:gd name="T3" fmla="*/ 75 h 75"/>
                <a:gd name="T4" fmla="*/ 57 w 57"/>
                <a:gd name="T5" fmla="*/ 55 h 75"/>
                <a:gd name="T6" fmla="*/ 30 w 57"/>
                <a:gd name="T7" fmla="*/ 0 h 75"/>
                <a:gd name="T8" fmla="*/ 0 w 57"/>
                <a:gd name="T9" fmla="*/ 75 h 75"/>
              </a:gdLst>
              <a:ahLst/>
              <a:cxnLst>
                <a:cxn ang="0">
                  <a:pos x="T0" y="T1"/>
                </a:cxn>
                <a:cxn ang="0">
                  <a:pos x="T2" y="T3"/>
                </a:cxn>
                <a:cxn ang="0">
                  <a:pos x="T4" y="T5"/>
                </a:cxn>
                <a:cxn ang="0">
                  <a:pos x="T6" y="T7"/>
                </a:cxn>
                <a:cxn ang="0">
                  <a:pos x="T8" y="T9"/>
                </a:cxn>
              </a:cxnLst>
              <a:rect l="0" t="0" r="r" b="b"/>
              <a:pathLst>
                <a:path w="57" h="75">
                  <a:moveTo>
                    <a:pt x="0" y="75"/>
                  </a:moveTo>
                  <a:lnTo>
                    <a:pt x="0" y="75"/>
                  </a:lnTo>
                  <a:lnTo>
                    <a:pt x="57" y="55"/>
                  </a:lnTo>
                  <a:lnTo>
                    <a:pt x="30" y="0"/>
                  </a:lnTo>
                  <a:lnTo>
                    <a:pt x="0" y="75"/>
                  </a:lnTo>
                  <a:close/>
                </a:path>
              </a:pathLst>
            </a:custGeom>
            <a:grpFill/>
            <a:ln w="0">
              <a:noFill/>
              <a:prstDash val="solid"/>
              <a:round/>
              <a:headEnd/>
              <a:tailEnd/>
            </a:ln>
          </p:spPr>
          <p:txBody>
            <a:bodyPr/>
            <a:lstStyle/>
            <a:p>
              <a:pPr defTabSz="543689">
                <a:defRPr/>
              </a:pPr>
              <a:endParaRPr lang="zh-CN" altLang="en-US" sz="3201"/>
            </a:p>
          </p:txBody>
        </p:sp>
        <p:sp>
          <p:nvSpPr>
            <p:cNvPr id="22" name="Freeform 67"/>
            <p:cNvSpPr>
              <a:spLocks/>
            </p:cNvSpPr>
            <p:nvPr/>
          </p:nvSpPr>
          <p:spPr bwMode="auto">
            <a:xfrm>
              <a:off x="6299200" y="1120776"/>
              <a:ext cx="112713" cy="33338"/>
            </a:xfrm>
            <a:custGeom>
              <a:avLst/>
              <a:gdLst>
                <a:gd name="T0" fmla="*/ 132 w 132"/>
                <a:gd name="T1" fmla="*/ 39 h 39"/>
                <a:gd name="T2" fmla="*/ 132 w 132"/>
                <a:gd name="T3" fmla="*/ 39 h 39"/>
                <a:gd name="T4" fmla="*/ 0 w 132"/>
                <a:gd name="T5" fmla="*/ 39 h 39"/>
                <a:gd name="T6" fmla="*/ 0 w 132"/>
                <a:gd name="T7" fmla="*/ 0 h 39"/>
                <a:gd name="T8" fmla="*/ 132 w 132"/>
                <a:gd name="T9" fmla="*/ 0 h 39"/>
                <a:gd name="T10" fmla="*/ 132 w 132"/>
                <a:gd name="T11" fmla="*/ 39 h 39"/>
              </a:gdLst>
              <a:ahLst/>
              <a:cxnLst>
                <a:cxn ang="0">
                  <a:pos x="T0" y="T1"/>
                </a:cxn>
                <a:cxn ang="0">
                  <a:pos x="T2" y="T3"/>
                </a:cxn>
                <a:cxn ang="0">
                  <a:pos x="T4" y="T5"/>
                </a:cxn>
                <a:cxn ang="0">
                  <a:pos x="T6" y="T7"/>
                </a:cxn>
                <a:cxn ang="0">
                  <a:pos x="T8" y="T9"/>
                </a:cxn>
                <a:cxn ang="0">
                  <a:pos x="T10" y="T11"/>
                </a:cxn>
              </a:cxnLst>
              <a:rect l="0" t="0" r="r" b="b"/>
              <a:pathLst>
                <a:path w="132" h="39">
                  <a:moveTo>
                    <a:pt x="132" y="39"/>
                  </a:moveTo>
                  <a:lnTo>
                    <a:pt x="132" y="39"/>
                  </a:lnTo>
                  <a:lnTo>
                    <a:pt x="0" y="39"/>
                  </a:lnTo>
                  <a:lnTo>
                    <a:pt x="0" y="0"/>
                  </a:lnTo>
                  <a:lnTo>
                    <a:pt x="132" y="0"/>
                  </a:lnTo>
                  <a:lnTo>
                    <a:pt x="132" y="39"/>
                  </a:lnTo>
                  <a:close/>
                </a:path>
              </a:pathLst>
            </a:custGeom>
            <a:grpFill/>
            <a:ln w="0">
              <a:noFill/>
              <a:prstDash val="solid"/>
              <a:round/>
              <a:headEnd/>
              <a:tailEnd/>
            </a:ln>
          </p:spPr>
          <p:txBody>
            <a:bodyPr/>
            <a:lstStyle/>
            <a:p>
              <a:pPr defTabSz="543689">
                <a:defRPr/>
              </a:pPr>
              <a:endParaRPr lang="zh-CN" altLang="en-US" sz="3201"/>
            </a:p>
          </p:txBody>
        </p:sp>
        <p:sp>
          <p:nvSpPr>
            <p:cNvPr id="23" name="Freeform 68"/>
            <p:cNvSpPr>
              <a:spLocks/>
            </p:cNvSpPr>
            <p:nvPr/>
          </p:nvSpPr>
          <p:spPr bwMode="auto">
            <a:xfrm>
              <a:off x="6388100" y="1087438"/>
              <a:ext cx="57150" cy="101600"/>
            </a:xfrm>
            <a:custGeom>
              <a:avLst/>
              <a:gdLst>
                <a:gd name="T0" fmla="*/ 0 w 67"/>
                <a:gd name="T1" fmla="*/ 0 h 118"/>
                <a:gd name="T2" fmla="*/ 0 w 67"/>
                <a:gd name="T3" fmla="*/ 0 h 118"/>
                <a:gd name="T4" fmla="*/ 67 w 67"/>
                <a:gd name="T5" fmla="*/ 59 h 118"/>
                <a:gd name="T6" fmla="*/ 0 w 67"/>
                <a:gd name="T7" fmla="*/ 118 h 118"/>
                <a:gd name="T8" fmla="*/ 0 w 67"/>
                <a:gd name="T9" fmla="*/ 0 h 118"/>
              </a:gdLst>
              <a:ahLst/>
              <a:cxnLst>
                <a:cxn ang="0">
                  <a:pos x="T0" y="T1"/>
                </a:cxn>
                <a:cxn ang="0">
                  <a:pos x="T2" y="T3"/>
                </a:cxn>
                <a:cxn ang="0">
                  <a:pos x="T4" y="T5"/>
                </a:cxn>
                <a:cxn ang="0">
                  <a:pos x="T6" y="T7"/>
                </a:cxn>
                <a:cxn ang="0">
                  <a:pos x="T8" y="T9"/>
                </a:cxn>
              </a:cxnLst>
              <a:rect l="0" t="0" r="r" b="b"/>
              <a:pathLst>
                <a:path w="67" h="118">
                  <a:moveTo>
                    <a:pt x="0" y="0"/>
                  </a:moveTo>
                  <a:lnTo>
                    <a:pt x="0" y="0"/>
                  </a:lnTo>
                  <a:lnTo>
                    <a:pt x="67" y="59"/>
                  </a:lnTo>
                  <a:lnTo>
                    <a:pt x="0" y="118"/>
                  </a:lnTo>
                  <a:lnTo>
                    <a:pt x="0" y="0"/>
                  </a:lnTo>
                  <a:close/>
                </a:path>
              </a:pathLst>
            </a:custGeom>
            <a:grpFill/>
            <a:ln w="0">
              <a:noFill/>
              <a:prstDash val="solid"/>
              <a:round/>
              <a:headEnd/>
              <a:tailEnd/>
            </a:ln>
          </p:spPr>
          <p:txBody>
            <a:bodyPr/>
            <a:lstStyle/>
            <a:p>
              <a:pPr defTabSz="543689">
                <a:defRPr/>
              </a:pPr>
              <a:endParaRPr lang="zh-CN" altLang="en-US" sz="3201"/>
            </a:p>
          </p:txBody>
        </p:sp>
        <p:sp>
          <p:nvSpPr>
            <p:cNvPr id="24" name="Freeform 69"/>
            <p:cNvSpPr>
              <a:spLocks/>
            </p:cNvSpPr>
            <p:nvPr/>
          </p:nvSpPr>
          <p:spPr bwMode="auto">
            <a:xfrm>
              <a:off x="6457950" y="1071563"/>
              <a:ext cx="33338" cy="131763"/>
            </a:xfrm>
            <a:custGeom>
              <a:avLst/>
              <a:gdLst>
                <a:gd name="T0" fmla="*/ 40 w 40"/>
                <a:gd name="T1" fmla="*/ 138 h 153"/>
                <a:gd name="T2" fmla="*/ 40 w 40"/>
                <a:gd name="T3" fmla="*/ 138 h 153"/>
                <a:gd name="T4" fmla="*/ 23 w 40"/>
                <a:gd name="T5" fmla="*/ 153 h 153"/>
                <a:gd name="T6" fmla="*/ 18 w 40"/>
                <a:gd name="T7" fmla="*/ 153 h 153"/>
                <a:gd name="T8" fmla="*/ 0 w 40"/>
                <a:gd name="T9" fmla="*/ 138 h 153"/>
                <a:gd name="T10" fmla="*/ 0 w 40"/>
                <a:gd name="T11" fmla="*/ 15 h 153"/>
                <a:gd name="T12" fmla="*/ 18 w 40"/>
                <a:gd name="T13" fmla="*/ 0 h 153"/>
                <a:gd name="T14" fmla="*/ 23 w 40"/>
                <a:gd name="T15" fmla="*/ 0 h 153"/>
                <a:gd name="T16" fmla="*/ 40 w 40"/>
                <a:gd name="T17" fmla="*/ 15 h 153"/>
                <a:gd name="T18" fmla="*/ 40 w 40"/>
                <a:gd name="T19" fmla="*/ 1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53">
                  <a:moveTo>
                    <a:pt x="40" y="138"/>
                  </a:moveTo>
                  <a:lnTo>
                    <a:pt x="40" y="138"/>
                  </a:lnTo>
                  <a:cubicBezTo>
                    <a:pt x="40" y="146"/>
                    <a:pt x="32" y="153"/>
                    <a:pt x="23" y="153"/>
                  </a:cubicBezTo>
                  <a:lnTo>
                    <a:pt x="18" y="153"/>
                  </a:lnTo>
                  <a:cubicBezTo>
                    <a:pt x="8" y="153"/>
                    <a:pt x="0" y="146"/>
                    <a:pt x="0" y="138"/>
                  </a:cubicBezTo>
                  <a:lnTo>
                    <a:pt x="0" y="15"/>
                  </a:lnTo>
                  <a:cubicBezTo>
                    <a:pt x="0" y="7"/>
                    <a:pt x="8" y="0"/>
                    <a:pt x="18" y="0"/>
                  </a:cubicBezTo>
                  <a:lnTo>
                    <a:pt x="23" y="0"/>
                  </a:lnTo>
                  <a:cubicBezTo>
                    <a:pt x="32" y="0"/>
                    <a:pt x="40" y="7"/>
                    <a:pt x="40" y="15"/>
                  </a:cubicBezTo>
                  <a:lnTo>
                    <a:pt x="40" y="138"/>
                  </a:lnTo>
                  <a:close/>
                </a:path>
              </a:pathLst>
            </a:custGeom>
            <a:grpFill/>
            <a:ln w="0">
              <a:noFill/>
              <a:prstDash val="solid"/>
              <a:round/>
              <a:headEnd/>
              <a:tailEnd/>
            </a:ln>
          </p:spPr>
          <p:txBody>
            <a:bodyPr/>
            <a:lstStyle/>
            <a:p>
              <a:pPr defTabSz="543689">
                <a:defRPr/>
              </a:pPr>
              <a:endParaRPr lang="zh-CN" altLang="en-US" sz="3201"/>
            </a:p>
          </p:txBody>
        </p:sp>
      </p:grpSp>
      <p:sp>
        <p:nvSpPr>
          <p:cNvPr id="25" name="文本框 24"/>
          <p:cNvSpPr txBox="1"/>
          <p:nvPr/>
        </p:nvSpPr>
        <p:spPr bwMode="auto">
          <a:xfrm>
            <a:off x="5124338" y="4434361"/>
            <a:ext cx="1728192"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400" dirty="0" err="1" smtClean="0">
                <a:latin typeface="+mn-ea"/>
                <a:ea typeface="+mn-ea"/>
              </a:rPr>
              <a:t>vLB</a:t>
            </a:r>
            <a:endParaRPr lang="zh-CN" altLang="en-US" sz="1400" dirty="0" smtClean="0">
              <a:latin typeface="+mn-ea"/>
              <a:ea typeface="+mn-ea"/>
            </a:endParaRPr>
          </a:p>
        </p:txBody>
      </p:sp>
      <p:sp>
        <p:nvSpPr>
          <p:cNvPr id="26" name="右箭头 25"/>
          <p:cNvSpPr/>
          <p:nvPr/>
        </p:nvSpPr>
        <p:spPr bwMode="auto">
          <a:xfrm>
            <a:off x="3289521" y="3862454"/>
            <a:ext cx="1080120" cy="458508"/>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7" name="右箭头 26"/>
          <p:cNvSpPr/>
          <p:nvPr/>
        </p:nvSpPr>
        <p:spPr bwMode="auto">
          <a:xfrm>
            <a:off x="6273712" y="3832931"/>
            <a:ext cx="1080120" cy="458508"/>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340772166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安装</a:t>
            </a:r>
            <a:r>
              <a:rPr lang="en-US" altLang="zh-CN" dirty="0" smtClean="0"/>
              <a:t>AD/DNS/DHCP</a:t>
            </a:r>
            <a:r>
              <a:rPr lang="zh-CN" altLang="en-US" dirty="0" smtClean="0"/>
              <a:t>组件</a:t>
            </a:r>
            <a:endParaRPr lang="zh-CN" altLang="en-US" dirty="0"/>
          </a:p>
        </p:txBody>
      </p:sp>
      <p:pic>
        <p:nvPicPr>
          <p:cNvPr id="11" name="图片 10"/>
          <p:cNvPicPr/>
          <p:nvPr/>
        </p:nvPicPr>
        <p:blipFill>
          <a:blip r:embed="rId3"/>
          <a:stretch>
            <a:fillRect/>
          </a:stretch>
        </p:blipFill>
        <p:spPr>
          <a:xfrm>
            <a:off x="1025738" y="1946066"/>
            <a:ext cx="4969061" cy="3833732"/>
          </a:xfrm>
          <a:prstGeom prst="rect">
            <a:avLst/>
          </a:prstGeom>
          <a:ln>
            <a:solidFill>
              <a:schemeClr val="bg1">
                <a:lumMod val="85000"/>
              </a:schemeClr>
            </a:solidFill>
          </a:ln>
        </p:spPr>
      </p:pic>
      <p:pic>
        <p:nvPicPr>
          <p:cNvPr id="12" name="图片 11"/>
          <p:cNvPicPr/>
          <p:nvPr/>
        </p:nvPicPr>
        <p:blipFill>
          <a:blip r:embed="rId4"/>
          <a:stretch>
            <a:fillRect/>
          </a:stretch>
        </p:blipFill>
        <p:spPr>
          <a:xfrm>
            <a:off x="6139917" y="1951083"/>
            <a:ext cx="5340350" cy="3823697"/>
          </a:xfrm>
          <a:prstGeom prst="rect">
            <a:avLst/>
          </a:prstGeom>
          <a:ln>
            <a:solidFill>
              <a:schemeClr val="bg1">
                <a:lumMod val="85000"/>
              </a:schemeClr>
            </a:solidFill>
          </a:ln>
        </p:spPr>
      </p:pic>
    </p:spTree>
    <p:extLst>
      <p:ext uri="{BB962C8B-B14F-4D97-AF65-F5344CB8AC3E}">
        <p14:creationId xmlns:p14="http://schemas.microsoft.com/office/powerpoint/2010/main" val="228577598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配置</a:t>
            </a:r>
            <a:r>
              <a:rPr lang="en-US" altLang="zh-CN" dirty="0" smtClean="0"/>
              <a:t>AD</a:t>
            </a:r>
            <a:r>
              <a:rPr lang="zh-CN" altLang="en-US" dirty="0" smtClean="0"/>
              <a:t>服务</a:t>
            </a:r>
            <a:endParaRPr lang="zh-CN" altLang="en-US" dirty="0"/>
          </a:p>
        </p:txBody>
      </p:sp>
      <p:sp>
        <p:nvSpPr>
          <p:cNvPr id="6" name="文本占位符 5"/>
          <p:cNvSpPr>
            <a:spLocks noGrp="1"/>
          </p:cNvSpPr>
          <p:nvPr>
            <p:ph type="body" sz="quarter" idx="10"/>
          </p:nvPr>
        </p:nvSpPr>
        <p:spPr>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a:t>创建新域</a:t>
            </a:r>
            <a:endParaRPr lang="en-US" altLang="zh-CN" dirty="0"/>
          </a:p>
          <a:p>
            <a:r>
              <a:rPr lang="zh-CN" altLang="en-US" dirty="0"/>
              <a:t>配置域用户及域策略</a:t>
            </a:r>
          </a:p>
          <a:p>
            <a:endParaRPr lang="zh-CN" altLang="en-US" dirty="0"/>
          </a:p>
          <a:p>
            <a:endParaRPr lang="en-US" altLang="zh-CN" dirty="0"/>
          </a:p>
          <a:p>
            <a:endParaRPr lang="en-US" altLang="zh-CN" dirty="0"/>
          </a:p>
          <a:p>
            <a:endParaRPr lang="en-US" altLang="zh-CN" dirty="0"/>
          </a:p>
          <a:p>
            <a:endParaRPr lang="zh-CN" altLang="en-US" dirty="0"/>
          </a:p>
        </p:txBody>
      </p:sp>
      <p:pic>
        <p:nvPicPr>
          <p:cNvPr id="8" name="图片 7"/>
          <p:cNvPicPr/>
          <p:nvPr/>
        </p:nvPicPr>
        <p:blipFill>
          <a:blip r:embed="rId3"/>
          <a:stretch>
            <a:fillRect/>
          </a:stretch>
        </p:blipFill>
        <p:spPr>
          <a:xfrm>
            <a:off x="3107668" y="2260011"/>
            <a:ext cx="5760640" cy="4104878"/>
          </a:xfrm>
          <a:prstGeom prst="rect">
            <a:avLst/>
          </a:prstGeom>
          <a:ln>
            <a:solidFill>
              <a:schemeClr val="bg1">
                <a:lumMod val="85000"/>
              </a:schemeClr>
            </a:solidFill>
          </a:ln>
        </p:spPr>
      </p:pic>
    </p:spTree>
    <p:extLst>
      <p:ext uri="{BB962C8B-B14F-4D97-AF65-F5344CB8AC3E}">
        <p14:creationId xmlns:p14="http://schemas.microsoft.com/office/powerpoint/2010/main" val="216003087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配置</a:t>
            </a:r>
            <a:r>
              <a:rPr lang="en-US" altLang="zh-CN" dirty="0"/>
              <a:t>DNS</a:t>
            </a:r>
            <a:r>
              <a:rPr lang="zh-CN" altLang="en-US" dirty="0" smtClean="0"/>
              <a:t>服务</a:t>
            </a:r>
            <a:endParaRPr lang="zh-CN" altLang="en-US" dirty="0"/>
          </a:p>
        </p:txBody>
      </p:sp>
      <p:sp>
        <p:nvSpPr>
          <p:cNvPr id="6" name="文本占位符 5"/>
          <p:cNvSpPr>
            <a:spLocks noGrp="1"/>
          </p:cNvSpPr>
          <p:nvPr>
            <p:ph type="body" sz="quarter" idx="10"/>
          </p:nvPr>
        </p:nvSpPr>
        <p:spPr>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smtClean="0"/>
              <a:t>配置</a:t>
            </a:r>
            <a:r>
              <a:rPr lang="en-US" altLang="zh-CN" dirty="0" smtClean="0"/>
              <a:t>DNS</a:t>
            </a:r>
            <a:r>
              <a:rPr lang="zh-CN" altLang="en-US" dirty="0" smtClean="0"/>
              <a:t>正、反向解析</a:t>
            </a:r>
            <a:endParaRPr lang="zh-CN" altLang="en-US" dirty="0"/>
          </a:p>
          <a:p>
            <a:endParaRPr lang="en-US" altLang="zh-CN" dirty="0"/>
          </a:p>
          <a:p>
            <a:endParaRPr lang="en-US" altLang="zh-CN" dirty="0"/>
          </a:p>
          <a:p>
            <a:endParaRPr lang="en-US" altLang="zh-CN" dirty="0"/>
          </a:p>
          <a:p>
            <a:endParaRPr lang="zh-CN" altLang="en-US" dirty="0"/>
          </a:p>
        </p:txBody>
      </p:sp>
      <p:pic>
        <p:nvPicPr>
          <p:cNvPr id="2" name="图片 1"/>
          <p:cNvPicPr>
            <a:picLocks noChangeAspect="1"/>
          </p:cNvPicPr>
          <p:nvPr/>
        </p:nvPicPr>
        <p:blipFill>
          <a:blip r:embed="rId3"/>
          <a:stretch>
            <a:fillRect/>
          </a:stretch>
        </p:blipFill>
        <p:spPr>
          <a:xfrm>
            <a:off x="1008063" y="2168860"/>
            <a:ext cx="4962613" cy="3437547"/>
          </a:xfrm>
          <a:prstGeom prst="rect">
            <a:avLst/>
          </a:prstGeom>
          <a:ln>
            <a:solidFill>
              <a:schemeClr val="bg1">
                <a:lumMod val="85000"/>
              </a:schemeClr>
            </a:solidFill>
          </a:ln>
        </p:spPr>
      </p:pic>
      <p:pic>
        <p:nvPicPr>
          <p:cNvPr id="4" name="图片 3"/>
          <p:cNvPicPr>
            <a:picLocks noChangeAspect="1"/>
          </p:cNvPicPr>
          <p:nvPr/>
        </p:nvPicPr>
        <p:blipFill>
          <a:blip r:embed="rId4"/>
          <a:stretch>
            <a:fillRect/>
          </a:stretch>
        </p:blipFill>
        <p:spPr>
          <a:xfrm>
            <a:off x="6446462" y="2155449"/>
            <a:ext cx="4973078" cy="3450958"/>
          </a:xfrm>
          <a:prstGeom prst="rect">
            <a:avLst/>
          </a:prstGeom>
        </p:spPr>
      </p:pic>
    </p:spTree>
    <p:extLst>
      <p:ext uri="{BB962C8B-B14F-4D97-AF65-F5344CB8AC3E}">
        <p14:creationId xmlns:p14="http://schemas.microsoft.com/office/powerpoint/2010/main" val="215393996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配置</a:t>
            </a:r>
            <a:r>
              <a:rPr lang="en-US" altLang="zh-CN" dirty="0" smtClean="0"/>
              <a:t>DHCP</a:t>
            </a:r>
            <a:r>
              <a:rPr lang="zh-CN" altLang="en-US" dirty="0" smtClean="0"/>
              <a:t>服务</a:t>
            </a:r>
            <a:endParaRPr lang="zh-CN" altLang="en-US" dirty="0"/>
          </a:p>
        </p:txBody>
      </p:sp>
      <p:sp>
        <p:nvSpPr>
          <p:cNvPr id="3" name="文本占位符 2"/>
          <p:cNvSpPr>
            <a:spLocks noGrp="1"/>
          </p:cNvSpPr>
          <p:nvPr>
            <p:ph type="body" sz="quarter" idx="10"/>
          </p:nvPr>
        </p:nvSpPr>
        <p:spPr>
          <a:xfrm>
            <a:off x="912285" y="1233488"/>
            <a:ext cx="5183715" cy="4680000"/>
          </a:xfrm>
        </p:spPr>
        <p:txBody>
          <a:bodyPr/>
          <a:lstStyle/>
          <a:p>
            <a:r>
              <a:rPr lang="zh-CN" altLang="en-US" dirty="0" smtClean="0"/>
              <a:t>设置</a:t>
            </a:r>
            <a:r>
              <a:rPr lang="en-US" altLang="zh-CN" dirty="0" smtClean="0"/>
              <a:t>DHCP</a:t>
            </a:r>
            <a:r>
              <a:rPr lang="zh-CN" altLang="en-US" dirty="0" smtClean="0"/>
              <a:t>作用域，可以将</a:t>
            </a:r>
            <a:r>
              <a:rPr lang="en-US" altLang="zh-CN" dirty="0" smtClean="0"/>
              <a:t>IP</a:t>
            </a:r>
            <a:r>
              <a:rPr lang="zh-CN" altLang="en-US" dirty="0" smtClean="0"/>
              <a:t>地址分发给网络上的计算机</a:t>
            </a:r>
            <a:endParaRPr lang="en-US" altLang="zh-CN" dirty="0" smtClean="0"/>
          </a:p>
          <a:p>
            <a:pPr lvl="1"/>
            <a:r>
              <a:rPr lang="zh-CN" altLang="en-US" dirty="0" smtClean="0"/>
              <a:t>配置</a:t>
            </a:r>
            <a:r>
              <a:rPr lang="en-US" altLang="zh-CN" dirty="0" smtClean="0"/>
              <a:t>IP</a:t>
            </a:r>
            <a:r>
              <a:rPr lang="zh-CN" altLang="en-US" dirty="0" smtClean="0"/>
              <a:t>地址范围</a:t>
            </a:r>
            <a:endParaRPr lang="en-US" altLang="zh-CN" dirty="0" smtClean="0"/>
          </a:p>
          <a:p>
            <a:pPr lvl="1"/>
            <a:r>
              <a:rPr lang="zh-CN" altLang="en-US" dirty="0" smtClean="0"/>
              <a:t>配置路由器（默认网关）</a:t>
            </a:r>
            <a:endParaRPr lang="en-US" altLang="zh-CN" dirty="0" smtClean="0"/>
          </a:p>
          <a:p>
            <a:pPr lvl="1"/>
            <a:r>
              <a:rPr lang="zh-CN" altLang="en-US" dirty="0" smtClean="0"/>
              <a:t>配置租用期限</a:t>
            </a:r>
            <a:endParaRPr lang="en-US" altLang="zh-CN" dirty="0" smtClean="0"/>
          </a:p>
          <a:p>
            <a:pPr lvl="1"/>
            <a:r>
              <a:rPr lang="zh-CN" altLang="en-US" dirty="0" smtClean="0"/>
              <a:t>配置域名称和</a:t>
            </a:r>
            <a:r>
              <a:rPr lang="en-US" altLang="zh-CN" dirty="0" smtClean="0"/>
              <a:t>DNS</a:t>
            </a:r>
            <a:r>
              <a:rPr lang="zh-CN" altLang="en-US" dirty="0" smtClean="0"/>
              <a:t>服务器</a:t>
            </a:r>
            <a:endParaRPr lang="en-US" altLang="zh-CN" dirty="0" smtClean="0"/>
          </a:p>
          <a:p>
            <a:pPr lvl="1"/>
            <a:endParaRPr lang="zh-CN" altLang="en-US" dirty="0"/>
          </a:p>
          <a:p>
            <a:endParaRPr lang="zh-CN" altLang="en-US" dirty="0"/>
          </a:p>
        </p:txBody>
      </p:sp>
      <p:pic>
        <p:nvPicPr>
          <p:cNvPr id="4" name="图片 3"/>
          <p:cNvPicPr/>
          <p:nvPr/>
        </p:nvPicPr>
        <p:blipFill rotWithShape="1">
          <a:blip r:embed="rId3"/>
          <a:srcRect t="1" b="24722"/>
          <a:stretch/>
        </p:blipFill>
        <p:spPr>
          <a:xfrm>
            <a:off x="6960095" y="1233487"/>
            <a:ext cx="4024021" cy="2403401"/>
          </a:xfrm>
          <a:prstGeom prst="rect">
            <a:avLst/>
          </a:prstGeom>
          <a:ln>
            <a:solidFill>
              <a:schemeClr val="bg1">
                <a:lumMod val="85000"/>
              </a:schemeClr>
            </a:solidFill>
          </a:ln>
        </p:spPr>
      </p:pic>
      <p:pic>
        <p:nvPicPr>
          <p:cNvPr id="7" name="图片 6"/>
          <p:cNvPicPr/>
          <p:nvPr/>
        </p:nvPicPr>
        <p:blipFill rotWithShape="1">
          <a:blip r:embed="rId4"/>
          <a:srcRect b="19981"/>
          <a:stretch/>
        </p:blipFill>
        <p:spPr>
          <a:xfrm>
            <a:off x="6960095" y="3819175"/>
            <a:ext cx="4024021" cy="2562575"/>
          </a:xfrm>
          <a:prstGeom prst="rect">
            <a:avLst/>
          </a:prstGeom>
          <a:ln>
            <a:solidFill>
              <a:schemeClr val="bg1">
                <a:lumMod val="85000"/>
              </a:schemeClr>
            </a:solidFill>
          </a:ln>
        </p:spPr>
      </p:pic>
    </p:spTree>
    <p:extLst>
      <p:ext uri="{BB962C8B-B14F-4D97-AF65-F5344CB8AC3E}">
        <p14:creationId xmlns:p14="http://schemas.microsoft.com/office/powerpoint/2010/main" val="118127402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在安装配置</a:t>
            </a:r>
            <a:r>
              <a:rPr lang="en-US" altLang="zh-CN" dirty="0" smtClean="0"/>
              <a:t>AD/DNS/DHCP</a:t>
            </a:r>
            <a:r>
              <a:rPr lang="zh-CN" altLang="en-US" dirty="0" smtClean="0"/>
              <a:t>服务时，总体的流程比较简单，但实际操作细节点特别多，步骤之间的关联性特别大，一定要耐心且细心的配置每一步。</a:t>
            </a:r>
            <a:endParaRPr lang="en-US" altLang="zh-CN" dirty="0" smtClean="0"/>
          </a:p>
        </p:txBody>
      </p:sp>
    </p:spTree>
    <p:extLst>
      <p:ext uri="{BB962C8B-B14F-4D97-AF65-F5344CB8AC3E}">
        <p14:creationId xmlns:p14="http://schemas.microsoft.com/office/powerpoint/2010/main" val="142889331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accent3">
                    <a:lumMod val="50000"/>
                  </a:schemeClr>
                </a:solidFill>
              </a:rPr>
              <a:t>桌面云</a:t>
            </a:r>
            <a:r>
              <a:rPr lang="zh-CN" altLang="en-US" dirty="0" smtClean="0">
                <a:solidFill>
                  <a:schemeClr val="accent3">
                    <a:lumMod val="50000"/>
                  </a:schemeClr>
                </a:solidFill>
              </a:rPr>
              <a:t>管理组件</a:t>
            </a:r>
            <a:endParaRPr lang="en-US" altLang="zh-CN" dirty="0" smtClean="0">
              <a:solidFill>
                <a:schemeClr val="accent3">
                  <a:lumMod val="50000"/>
                </a:schemeClr>
              </a:solidFill>
            </a:endParaRPr>
          </a:p>
          <a:p>
            <a:r>
              <a:rPr lang="zh-CN" altLang="en-US" dirty="0" smtClean="0">
                <a:solidFill>
                  <a:schemeClr val="accent3">
                    <a:lumMod val="50000"/>
                  </a:schemeClr>
                </a:solidFill>
              </a:rPr>
              <a:t>桌面云管理组件安装</a:t>
            </a:r>
            <a:endParaRPr lang="en-US" altLang="zh-CN" dirty="0">
              <a:solidFill>
                <a:schemeClr val="accent3">
                  <a:lumMod val="50000"/>
                </a:schemeClr>
              </a:solidFill>
            </a:endParaRPr>
          </a:p>
          <a:p>
            <a:r>
              <a:rPr lang="zh-CN" altLang="en-US" dirty="0">
                <a:solidFill>
                  <a:schemeClr val="accent3">
                    <a:lumMod val="50000"/>
                  </a:schemeClr>
                </a:solidFill>
              </a:rPr>
              <a:t>桌面云</a:t>
            </a:r>
            <a:r>
              <a:rPr lang="zh-CN" altLang="en-US" dirty="0" smtClean="0">
                <a:solidFill>
                  <a:schemeClr val="accent3">
                    <a:lumMod val="50000"/>
                  </a:schemeClr>
                </a:solidFill>
              </a:rPr>
              <a:t>关联组件</a:t>
            </a:r>
            <a:endParaRPr lang="en-US" altLang="zh-CN" dirty="0" smtClean="0">
              <a:solidFill>
                <a:schemeClr val="accent3">
                  <a:lumMod val="50000"/>
                </a:schemeClr>
              </a:solidFill>
            </a:endParaRPr>
          </a:p>
          <a:p>
            <a:r>
              <a:rPr lang="zh-CN" altLang="en-US" dirty="0" smtClean="0">
                <a:solidFill>
                  <a:schemeClr val="accent3">
                    <a:lumMod val="50000"/>
                  </a:schemeClr>
                </a:solidFill>
              </a:rPr>
              <a:t>桌面云关联组件安装</a:t>
            </a:r>
            <a:endParaRPr lang="en-US" altLang="zh-CN" dirty="0" smtClean="0">
              <a:solidFill>
                <a:schemeClr val="accent3">
                  <a:lumMod val="50000"/>
                </a:schemeClr>
              </a:solidFill>
            </a:endParaRPr>
          </a:p>
          <a:p>
            <a:r>
              <a:rPr lang="en-US" altLang="zh-CN" b="1" dirty="0" err="1" smtClean="0"/>
              <a:t>FusionAccess</a:t>
            </a:r>
            <a:r>
              <a:rPr lang="zh-CN" altLang="en-US" b="1" dirty="0" smtClean="0"/>
              <a:t>初始化</a:t>
            </a:r>
            <a:r>
              <a:rPr lang="zh-CN" altLang="en-US" b="1" dirty="0"/>
              <a:t>配置</a:t>
            </a:r>
            <a:endParaRPr lang="en-US" altLang="zh-CN" b="1" dirty="0"/>
          </a:p>
          <a:p>
            <a:r>
              <a:rPr lang="zh-CN" altLang="en-US" dirty="0">
                <a:solidFill>
                  <a:schemeClr val="accent3">
                    <a:lumMod val="50000"/>
                  </a:schemeClr>
                </a:solidFill>
              </a:rPr>
              <a:t>桌面云组件交互流程</a:t>
            </a:r>
          </a:p>
          <a:p>
            <a:endParaRPr lang="zh-CN" altLang="en-US" dirty="0"/>
          </a:p>
        </p:txBody>
      </p:sp>
    </p:spTree>
    <p:extLst>
      <p:ext uri="{BB962C8B-B14F-4D97-AF65-F5344CB8AC3E}">
        <p14:creationId xmlns:p14="http://schemas.microsoft.com/office/powerpoint/2010/main" val="25627740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初始化配置</a:t>
            </a:r>
            <a:endParaRPr lang="zh-CN" altLang="en-US" dirty="0"/>
          </a:p>
        </p:txBody>
      </p:sp>
      <p:sp>
        <p:nvSpPr>
          <p:cNvPr id="5" name="文本占位符 4"/>
          <p:cNvSpPr>
            <a:spLocks noGrp="1"/>
          </p:cNvSpPr>
          <p:nvPr>
            <p:ph type="body" sz="quarter" idx="10"/>
          </p:nvPr>
        </p:nvSpPr>
        <p:spPr/>
        <p:txBody>
          <a:bodyPr/>
          <a:lstStyle/>
          <a:p>
            <a:r>
              <a:rPr lang="zh-CN" altLang="en-US" dirty="0" smtClean="0"/>
              <a:t>完成桌面云管理组件和关联组件的安装后，需要登录</a:t>
            </a:r>
            <a:r>
              <a:rPr lang="en-US" altLang="zh-CN" dirty="0" err="1" smtClean="0"/>
              <a:t>FusionAccess</a:t>
            </a:r>
            <a:r>
              <a:rPr lang="zh-CN" altLang="en-US" dirty="0" smtClean="0"/>
              <a:t>的</a:t>
            </a:r>
            <a:r>
              <a:rPr lang="en-US" altLang="zh-CN" dirty="0" smtClean="0"/>
              <a:t>ITA Portal</a:t>
            </a:r>
            <a:r>
              <a:rPr lang="zh-CN" altLang="en-US" dirty="0" smtClean="0"/>
              <a:t>界面进行初始化配置。</a:t>
            </a:r>
            <a:endParaRPr lang="en-US" altLang="zh-CN" dirty="0" smtClean="0"/>
          </a:p>
          <a:p>
            <a:pPr lvl="1"/>
            <a:r>
              <a:rPr lang="zh-CN" altLang="en-US" dirty="0" smtClean="0"/>
              <a:t>配置虚拟化环境</a:t>
            </a:r>
            <a:endParaRPr lang="en-US" altLang="zh-CN" dirty="0" smtClean="0"/>
          </a:p>
          <a:p>
            <a:pPr lvl="1"/>
            <a:r>
              <a:rPr lang="zh-CN" altLang="en-US" dirty="0" smtClean="0"/>
              <a:t>配置域和</a:t>
            </a:r>
            <a:r>
              <a:rPr lang="en-US" altLang="zh-CN" dirty="0" smtClean="0"/>
              <a:t>DNS</a:t>
            </a:r>
          </a:p>
          <a:p>
            <a:pPr lvl="1"/>
            <a:r>
              <a:rPr lang="zh-CN" altLang="en-US" dirty="0" smtClean="0"/>
              <a:t>配置</a:t>
            </a:r>
            <a:r>
              <a:rPr lang="en-US" altLang="zh-CN" dirty="0" err="1" smtClean="0"/>
              <a:t>vAG</a:t>
            </a:r>
            <a:r>
              <a:rPr lang="en-US" altLang="zh-CN" dirty="0" smtClean="0"/>
              <a:t>/</a:t>
            </a:r>
            <a:r>
              <a:rPr lang="en-US" altLang="zh-CN" dirty="0" err="1" smtClean="0"/>
              <a:t>vLB</a:t>
            </a:r>
            <a:endParaRPr lang="en-US" altLang="zh-CN" dirty="0" smtClean="0"/>
          </a:p>
          <a:p>
            <a:pPr lvl="1"/>
            <a:endParaRPr lang="zh-CN" altLang="en-US" dirty="0"/>
          </a:p>
        </p:txBody>
      </p:sp>
    </p:spTree>
    <p:extLst>
      <p:ext uri="{BB962C8B-B14F-4D97-AF65-F5344CB8AC3E}">
        <p14:creationId xmlns:p14="http://schemas.microsoft.com/office/powerpoint/2010/main" val="192618730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配置虚拟化环境</a:t>
            </a:r>
            <a:endParaRPr lang="zh-CN" altLang="en-US" dirty="0"/>
          </a:p>
        </p:txBody>
      </p:sp>
      <p:pic>
        <p:nvPicPr>
          <p:cNvPr id="5" name="图片 4"/>
          <p:cNvPicPr/>
          <p:nvPr/>
        </p:nvPicPr>
        <p:blipFill>
          <a:blip r:embed="rId3"/>
          <a:stretch>
            <a:fillRect/>
          </a:stretch>
        </p:blipFill>
        <p:spPr>
          <a:xfrm>
            <a:off x="1016629" y="1243522"/>
            <a:ext cx="10456234" cy="3481621"/>
          </a:xfrm>
          <a:prstGeom prst="rect">
            <a:avLst/>
          </a:prstGeom>
          <a:ln>
            <a:solidFill>
              <a:schemeClr val="bg1">
                <a:lumMod val="85000"/>
              </a:schemeClr>
            </a:solidFill>
          </a:ln>
        </p:spPr>
      </p:pic>
    </p:spTree>
    <p:extLst>
      <p:ext uri="{BB962C8B-B14F-4D97-AF65-F5344CB8AC3E}">
        <p14:creationId xmlns:p14="http://schemas.microsoft.com/office/powerpoint/2010/main" val="256987956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配置域和</a:t>
            </a:r>
            <a:r>
              <a:rPr lang="en-US" altLang="zh-CN" dirty="0" smtClean="0"/>
              <a:t>DNS</a:t>
            </a:r>
            <a:endParaRPr lang="zh-CN" altLang="en-US" dirty="0"/>
          </a:p>
        </p:txBody>
      </p:sp>
      <p:pic>
        <p:nvPicPr>
          <p:cNvPr id="4" name="图片 3"/>
          <p:cNvPicPr/>
          <p:nvPr/>
        </p:nvPicPr>
        <p:blipFill>
          <a:blip r:embed="rId3"/>
          <a:stretch>
            <a:fillRect/>
          </a:stretch>
        </p:blipFill>
        <p:spPr>
          <a:xfrm>
            <a:off x="1022363" y="1233488"/>
            <a:ext cx="10450500" cy="3743684"/>
          </a:xfrm>
          <a:prstGeom prst="rect">
            <a:avLst/>
          </a:prstGeom>
          <a:ln>
            <a:solidFill>
              <a:schemeClr val="bg1">
                <a:lumMod val="85000"/>
              </a:schemeClr>
            </a:solidFill>
          </a:ln>
        </p:spPr>
      </p:pic>
    </p:spTree>
    <p:extLst>
      <p:ext uri="{BB962C8B-B14F-4D97-AF65-F5344CB8AC3E}">
        <p14:creationId xmlns:p14="http://schemas.microsoft.com/office/powerpoint/2010/main" val="300542858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配置</a:t>
            </a:r>
            <a:r>
              <a:rPr lang="en-US" altLang="zh-CN" dirty="0" err="1" smtClean="0"/>
              <a:t>vAG</a:t>
            </a:r>
            <a:r>
              <a:rPr lang="en-US" altLang="zh-CN" dirty="0" smtClean="0"/>
              <a:t>/</a:t>
            </a:r>
            <a:r>
              <a:rPr lang="en-US" altLang="zh-CN" dirty="0" err="1" smtClean="0"/>
              <a:t>vLB</a:t>
            </a:r>
            <a:endParaRPr lang="zh-CN" altLang="en-US" dirty="0"/>
          </a:p>
        </p:txBody>
      </p:sp>
      <p:pic>
        <p:nvPicPr>
          <p:cNvPr id="3" name="图片 2"/>
          <p:cNvPicPr/>
          <p:nvPr/>
        </p:nvPicPr>
        <p:blipFill rotWithShape="1">
          <a:blip r:embed="rId3"/>
          <a:srcRect b="42437"/>
          <a:stretch/>
        </p:blipFill>
        <p:spPr>
          <a:xfrm>
            <a:off x="993072" y="1277232"/>
            <a:ext cx="4490860" cy="1755724"/>
          </a:xfrm>
          <a:prstGeom prst="rect">
            <a:avLst/>
          </a:prstGeom>
          <a:ln>
            <a:solidFill>
              <a:schemeClr val="bg1">
                <a:lumMod val="85000"/>
              </a:schemeClr>
            </a:solidFill>
          </a:ln>
        </p:spPr>
      </p:pic>
      <p:pic>
        <p:nvPicPr>
          <p:cNvPr id="4" name="图片 3"/>
          <p:cNvPicPr/>
          <p:nvPr/>
        </p:nvPicPr>
        <p:blipFill>
          <a:blip r:embed="rId4"/>
          <a:stretch>
            <a:fillRect/>
          </a:stretch>
        </p:blipFill>
        <p:spPr>
          <a:xfrm>
            <a:off x="1008063" y="3429000"/>
            <a:ext cx="10433327" cy="2914056"/>
          </a:xfrm>
          <a:prstGeom prst="rect">
            <a:avLst/>
          </a:prstGeom>
          <a:ln>
            <a:solidFill>
              <a:schemeClr val="bg1">
                <a:lumMod val="85000"/>
              </a:schemeClr>
            </a:solidFill>
          </a:ln>
        </p:spPr>
      </p:pic>
    </p:spTree>
    <p:extLst>
      <p:ext uri="{BB962C8B-B14F-4D97-AF65-F5344CB8AC3E}">
        <p14:creationId xmlns:p14="http://schemas.microsoft.com/office/powerpoint/2010/main" val="2286958634"/>
      </p:ext>
    </p:extLst>
  </p:cSld>
  <p:clrMapOvr>
    <a:masterClrMapping/>
  </p:clrMapOvr>
  <p:timing>
    <p:tnLst>
      <p:par>
        <p:cTn id="1" dur="indefinite" restart="never" nodeType="tmRoot"/>
      </p:par>
    </p:tnLst>
  </p:timing>
</p:sld>
</file>

<file path=ppt/theme/theme1.xml><?xml version="1.0" encoding="utf-8"?>
<a:theme xmlns:a="http://schemas.openxmlformats.org/drawingml/2006/main" name="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lnDef>
    <a:txDef>
      <a:spPr bwMode="auto">
        <a:noFill/>
        <a:ln w="9525" algn="ctr">
          <a:noFill/>
          <a:miter lim="800000"/>
          <a:headEnd/>
          <a:tailEnd/>
        </a:ln>
      </a:spPr>
      <a:bodyPr vert="horz" wrap="square" lIns="87802" tIns="43901" rIns="87802" bIns="43901" numCol="1" anchor="ctr" anchorCtr="0" compatLnSpc="1">
        <a:prstTxWarp prst="textNoShape">
          <a:avLst/>
        </a:prstTxWarp>
      </a:bodyPr>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3">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C226774B8D87F4D92D9D1F6859ED44E" ma:contentTypeVersion="0" ma:contentTypeDescription="Create a new document." ma:contentTypeScope="" ma:versionID="2405c1ce63a3409bcef189279c704bc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E3093B-232B-4C15-AB25-7F1FBE134870}">
  <ds:schemaRefs>
    <ds:schemaRef ds:uri="http://purl.org/dc/elements/1.1/"/>
    <ds:schemaRef ds:uri="http://schemas.microsoft.com/office/2006/documentManagement/types"/>
    <ds:schemaRef ds:uri="http://purl.org/dc/dcmitype/"/>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23E6701-3943-4A44-84F3-F772B5088830}">
  <ds:schemaRefs>
    <ds:schemaRef ds:uri="http://schemas.microsoft.com/sharepoint/v3/contenttype/forms"/>
  </ds:schemaRefs>
</ds:datastoreItem>
</file>

<file path=customXml/itemProps3.xml><?xml version="1.0" encoding="utf-8"?>
<ds:datastoreItem xmlns:ds="http://schemas.openxmlformats.org/officeDocument/2006/customXml" ds:itemID="{30CCA2B5-3FE3-400B-9EC4-E12D186075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68816</TotalTime>
  <Words>7765</Words>
  <Application>Microsoft Office PowerPoint</Application>
  <PresentationFormat>宽屏</PresentationFormat>
  <Paragraphs>1189</Paragraphs>
  <Slides>120</Slides>
  <Notes>120</Notes>
  <HiddenSlides>3</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120</vt:i4>
      </vt:variant>
    </vt:vector>
  </HeadingPairs>
  <TitlesOfParts>
    <vt:vector size="132" baseType="lpstr">
      <vt:lpstr>黑体</vt:lpstr>
      <vt:lpstr>华文细黑</vt:lpstr>
      <vt:lpstr>宋体</vt:lpstr>
      <vt:lpstr>宋体</vt:lpstr>
      <vt:lpstr>微软雅黑</vt:lpstr>
      <vt:lpstr>Arial</vt:lpstr>
      <vt:lpstr>FrutigerNext LT Light</vt:lpstr>
      <vt:lpstr>FrutigerNext LT Medium</vt:lpstr>
      <vt:lpstr>FrutigerNext LT Regular</vt:lpstr>
      <vt:lpstr>Symbol</vt:lpstr>
      <vt:lpstr>Wingdings</vt:lpstr>
      <vt:lpstr>人才生态发展部-母版</vt:lpstr>
      <vt:lpstr>PowerPoint 演示文稿</vt:lpstr>
      <vt:lpstr>FusionAccess桌面云组件介绍与安装</vt:lpstr>
      <vt:lpstr>PowerPoint 演示文稿</vt:lpstr>
      <vt:lpstr>PowerPoint 演示文稿</vt:lpstr>
      <vt:lpstr>PowerPoint 演示文稿</vt:lpstr>
      <vt:lpstr>FusionAccess全景图</vt:lpstr>
      <vt:lpstr>接入和访问控制层 (1)</vt:lpstr>
      <vt:lpstr>接入和访问控制层 (2)</vt:lpstr>
      <vt:lpstr>接入和访问控制层 (3)</vt:lpstr>
      <vt:lpstr>虚拟桌面管理层 (1)</vt:lpstr>
      <vt:lpstr>虚拟桌面管理层 (2)</vt:lpstr>
      <vt:lpstr>虚拟桌面管理层 (3)</vt:lpstr>
      <vt:lpstr>虚拟桌面管理层 (4)</vt:lpstr>
      <vt:lpstr>虚拟桌面管理层 (5)</vt:lpstr>
      <vt:lpstr>虚拟桌面管理层 (6)</vt:lpstr>
      <vt:lpstr>桌面虚拟机核心组件 - HDA</vt:lpstr>
      <vt:lpstr>知识小考</vt:lpstr>
      <vt:lpstr>PowerPoint 演示文稿</vt:lpstr>
      <vt:lpstr>PowerPoint 演示文稿</vt:lpstr>
      <vt:lpstr>安装部署 (1)</vt:lpstr>
      <vt:lpstr>安装部署 (2)</vt:lpstr>
      <vt:lpstr>管理组件安装流程</vt:lpstr>
      <vt:lpstr>配置云平台</vt:lpstr>
      <vt:lpstr>创建Linux基础架构虚拟机 (1)</vt:lpstr>
      <vt:lpstr>创建Linux基础架构虚拟机 (2)</vt:lpstr>
      <vt:lpstr>创建Linux基础架构虚拟机 (3)</vt:lpstr>
      <vt:lpstr>创建Linux基础架构虚拟机 (4)</vt:lpstr>
      <vt:lpstr>安装ITA/GaussDB/HDC/WI/License</vt:lpstr>
      <vt:lpstr>安装vAG/vLB (1)</vt:lpstr>
      <vt:lpstr>安装vAG/vLB (2)</vt:lpstr>
      <vt:lpstr>知识小考</vt:lpstr>
      <vt:lpstr>PowerPoint 演示文稿</vt:lpstr>
      <vt:lpstr>PowerPoint 演示文稿</vt:lpstr>
      <vt:lpstr>什么是AD</vt:lpstr>
      <vt:lpstr>AD对象</vt:lpstr>
      <vt:lpstr>子域多域 (1)</vt:lpstr>
      <vt:lpstr>子域多域 (2)</vt:lpstr>
      <vt:lpstr>子域多域 (3)</vt:lpstr>
      <vt:lpstr>子域多域 (4)</vt:lpstr>
      <vt:lpstr>域控制器</vt:lpstr>
      <vt:lpstr>域策略 (1)</vt:lpstr>
      <vt:lpstr>域策略 (2)</vt:lpstr>
      <vt:lpstr>域策略 (3)</vt:lpstr>
      <vt:lpstr>AD组策略应用</vt:lpstr>
      <vt:lpstr>用户域账号</vt:lpstr>
      <vt:lpstr>域账号常用操作</vt:lpstr>
      <vt:lpstr>用户域账号属性</vt:lpstr>
      <vt:lpstr>查找用户域账号</vt:lpstr>
      <vt:lpstr>用户组</vt:lpstr>
      <vt:lpstr>AD中的组</vt:lpstr>
      <vt:lpstr>创建用户组</vt:lpstr>
      <vt:lpstr>组织单位OU</vt:lpstr>
      <vt:lpstr>创建组织单位</vt:lpstr>
      <vt:lpstr>OU之间移动AD对象</vt:lpstr>
      <vt:lpstr>用户组与组织单位OU区别</vt:lpstr>
      <vt:lpstr>域与组织单位OU关系</vt:lpstr>
      <vt:lpstr>AD典型应用模型 (1)</vt:lpstr>
      <vt:lpstr>AD典型应用模型 (2)</vt:lpstr>
      <vt:lpstr>把计算机加入到AD域</vt:lpstr>
      <vt:lpstr>AD典型桌面应用</vt:lpstr>
      <vt:lpstr>PowerPoint 演示文稿</vt:lpstr>
      <vt:lpstr>DNS (1)</vt:lpstr>
      <vt:lpstr>DNS (2)</vt:lpstr>
      <vt:lpstr>DNS (3)</vt:lpstr>
      <vt:lpstr>DNS (4)</vt:lpstr>
      <vt:lpstr>DNS (4)</vt:lpstr>
      <vt:lpstr>DNS (4)</vt:lpstr>
      <vt:lpstr>DNS正向解析</vt:lpstr>
      <vt:lpstr>DNS添加记录</vt:lpstr>
      <vt:lpstr>DNS反向解析</vt:lpstr>
      <vt:lpstr>DNS设置转发器</vt:lpstr>
      <vt:lpstr>客户端DNS配置</vt:lpstr>
      <vt:lpstr>DNS工作流程</vt:lpstr>
      <vt:lpstr>DNS服务资源记录</vt:lpstr>
      <vt:lpstr>DNS在FusionAccess中的解析</vt:lpstr>
      <vt:lpstr>PowerPoint 演示文稿</vt:lpstr>
      <vt:lpstr>DHCP</vt:lpstr>
      <vt:lpstr>DHCP的必要性 (1)</vt:lpstr>
      <vt:lpstr>DHCP的必要性 (2)</vt:lpstr>
      <vt:lpstr>DHCP的优点</vt:lpstr>
      <vt:lpstr>DHCP的责任</vt:lpstr>
      <vt:lpstr>DHCP流程</vt:lpstr>
      <vt:lpstr>知识小考</vt:lpstr>
      <vt:lpstr>PowerPoint 演示文稿</vt:lpstr>
      <vt:lpstr>PowerPoint 演示文稿</vt:lpstr>
      <vt:lpstr>安装部署 (1)</vt:lpstr>
      <vt:lpstr>安装部署 (2)</vt:lpstr>
      <vt:lpstr>关联组件安装流程</vt:lpstr>
      <vt:lpstr>创建Windows基础架构虚拟机</vt:lpstr>
      <vt:lpstr>安装AD/DNS/DHCP组件</vt:lpstr>
      <vt:lpstr>配置AD服务</vt:lpstr>
      <vt:lpstr>配置DNS服务</vt:lpstr>
      <vt:lpstr>配置DHCP服务</vt:lpstr>
      <vt:lpstr>PowerPoint 演示文稿</vt:lpstr>
      <vt:lpstr>PowerPoint 演示文稿</vt:lpstr>
      <vt:lpstr>初始化配置</vt:lpstr>
      <vt:lpstr>配置虚拟化环境</vt:lpstr>
      <vt:lpstr>配置域和DNS</vt:lpstr>
      <vt:lpstr>配置vAG/vLB</vt:lpstr>
      <vt:lpstr>初始化配置完成</vt:lpstr>
      <vt:lpstr>知识小考</vt:lpstr>
      <vt:lpstr>PowerPoint 演示文稿</vt:lpstr>
      <vt:lpstr>PowerPoint 演示文稿</vt:lpstr>
      <vt:lpstr>虚拟桌面发放流程：创建、关联虚拟机 (1)</vt:lpstr>
      <vt:lpstr>虚拟桌面发放流程：创建、关联虚拟机 (2)</vt:lpstr>
      <vt:lpstr>虚拟桌面发放流程：创建、关联虚拟机 (3)</vt:lpstr>
      <vt:lpstr>虚拟机注册流程 (1)</vt:lpstr>
      <vt:lpstr>虚拟机注册流程 (2)</vt:lpstr>
      <vt:lpstr>登录流程 - 访问WI页面</vt:lpstr>
      <vt:lpstr>登录流程 - 用户鉴权</vt:lpstr>
      <vt:lpstr>登录流程 - 获取虚拟机列表</vt:lpstr>
      <vt:lpstr>访问虚拟机流程 - 预连接 (HDP经过网关)  </vt:lpstr>
      <vt:lpstr>访问虚拟机流程 - HDP经过网关 </vt:lpstr>
      <vt:lpstr>访问虚拟机流程 - 预连接 (HDP不经过网关)  </vt:lpstr>
      <vt:lpstr>访问虚拟机流程 - HDP不经过网关 </vt:lpstr>
      <vt:lpstr>知识小考</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c37402</dc:creator>
  <cp:lastModifiedBy>zhangwuzjhw</cp:lastModifiedBy>
  <cp:revision>2711</cp:revision>
  <dcterms:created xsi:type="dcterms:W3CDTF">2003-08-21T06:48:56Z</dcterms:created>
  <dcterms:modified xsi:type="dcterms:W3CDTF">2019-08-01T01:37:01Z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(11)3UhSoOyFRqszoDxskLpj5cCgHy0/Ke5a2v36AUt5KrgSjqJy4EvmEMiX5YGaXFvp9/UK33Tw_x000d_ RaJW6EwaME9+dHZpcw3Qvwx3X7+7GB6JsqeHubWWQ6I3ypfAK+5vZMWsyNDf33Q+yGzlBfYD_x000d_ OIxQyuEVYPacOcTgO0GGMLWMsFSrAduWXi7lDNFdBfllJdxWMbs3FZsryX4VjGFDgDu63a6N_x000d_ xu0BGaqu6EF4Ju8poQ</vt:lpwstr>
  </property>
  <property fmtid="{D5CDD505-2E9C-101B-9397-08002B2CF9AE}" pid="3" name="_ms_pID_7253431">
    <vt:lpwstr>BMOYFB6vneTRz7L1g0JJ22H5/isfqcfzh5pBpQdNEd/89Bu2iKf9rF_x000d_ 8op/8IkqLeMh+keGDgdcj0lWvNSDrOiKETLVLHKf0dAV/wbUZ1Pl7vsyjFd1JF5Sf0W2EphX_x000d_ kKThqtFyyfZrx1rpBmQNejSbMMFaLTOhJRIkS1kte6dPRjiNcn8xXAQwCfg3MVqEesS/QFUS_x000d_ 0434uENqVn3WpAxX7t7QHrSfmaRXx4stZ0aQ</vt:lpwstr>
  </property>
  <property fmtid="{D5CDD505-2E9C-101B-9397-08002B2CF9AE}" pid="4" name="_ms_pID_7253432">
    <vt:lpwstr>GlOhGokx+m1IQbE70sXTnuxTIMf68mvALZnx_x000d_ Ap3/iFwG1LihCpUCHf3Bn2ll5x23Yax8rhDQQtrN1FnZFQ+cIj2o+7GIyP6ibG2HnXSKhrF0_x000d_ vPb1zyvTEXDg5RRTl9mncM3qDJ57f7PknXx06TDv+x7A8WWQj9+kQijlJ2TzwFBui7LtkmpH_x000d_ +mYGiVPOsW+HAtEsl7A7QZExQOhpwhAKMowhwI7jB8gr0KFQzNskLY</vt:lpwstr>
  </property>
  <property fmtid="{D5CDD505-2E9C-101B-9397-08002B2CF9AE}" pid="5" name="_ms_pID_7253433">
    <vt:lpwstr>wdIY6NepULtXPaJiBT_x000d_ /NMRWPBa1Alrv+5zAztbQlwb14ItSrxj60fGWez57M9Y3Nc4tyEb941dzOsuIhoTncg4RVmX_x000d_ eIeh+kU6g7eOHI10wgRC7DyP2ooQ+zhQFN0L7N5Mhaj1f9/5QtY13CoxxVFyGTcNauHWJ/c/_x000d_ xy0hCj36m3LnI3+Mp3x+uuharMKms1ddOydlHr6th8+Xl0sscO+2Zg0PmeesnZ8SxgDRDgR/</vt:lpwstr>
  </property>
  <property fmtid="{D5CDD505-2E9C-101B-9397-08002B2CF9AE}" pid="6" name="_ms_pID_7253434">
    <vt:lpwstr>_x000d_ 06fuLz5Gs8F0062xWxQ4bNWmlQvUIY4ng3ooElJg7LpATs2N9FWODlMO09ItIhhhfBl71QoV_x000d_ TtICtiXbCRS8Mgf/00AXGY8En0/xvatrf6I7cF468IRRjRyCdV90XxXwVeExV5j1jZDrC2Jq_x000d_ l5GwJ4VyV9PDCqrI+drn/Y0ThOgfgW1VVXGo11fNi/vEjhI9/V83n6i9wMsMQkvlBqW/TwEs_x000d_ 6YoFjibjQLqH5ZQL</vt:lpwstr>
  </property>
  <property fmtid="{D5CDD505-2E9C-101B-9397-08002B2CF9AE}" pid="7" name="_ms_pID_7253435">
    <vt:lpwstr>aGcNmArSL7sKVRrXgCFeQCME3tSlGMGc1nn3F68Tlh0VzDGXMvPzk5kK_x000d_ zswiwHIYB5Bp7la8BzkurY4rONAlJzypOuUxaz8M6JW8maYWkfR3VJZ9uDKrtHfxmF7oTknV_x000d_ 0D0s5bhsrWyCgRnFkF9vpWQ0HdNdJ/2yrkO382WhWcp+N1RcxBubAoHCpm0gsHtQiWYFGoBM_x000d_ oL2nyqm6y/khwj5dIudnbisyKT+S1wWA/t</vt:lpwstr>
  </property>
  <property fmtid="{D5CDD505-2E9C-101B-9397-08002B2CF9AE}" pid="8" name="_ms_pID_7253436">
    <vt:lpwstr>TPllG6Veed9GUlfwC8cLvU8QTryE4UhobeLDXG_x000d_ ei/t7XTbTtZri5zsO3DNoARD9e5R0QxzxMu5us2xNAlqcl2eWKopk7Zmn3kTYohGakKPewGh_x000d_ +QpZycsMjFwTpwdQ8yEfaFYb67HvULkFee89Nr2/rJ/FIQdYMD2wcY1bIxGR3TNy2EhIqUh/_x000d_ 0UOiZ8P9lZw1EVxEj6INNKvwYGinwlBZGf2zpYz8UKIDbXx/LEzD</vt:lpwstr>
  </property>
  <property fmtid="{D5CDD505-2E9C-101B-9397-08002B2CF9AE}" pid="9" name="_ms_pID_7253437">
    <vt:lpwstr>ebjDDi5yUz3Atc4gUDb5_x000d_ +tv7+/b3L3sSem+xAm+C56IrhQpLVAKzS4HQh4O4UlqzYfcAOwFKAvwL4r6PwKKbnvmtnSvL_x000d_ fZ/ANFRbTWLaGmxYEefif/jPJGJYmp0uxtoD913402+R83n60akKT2NMT0MpTW3OvYxduzAB_x000d_ EQ2MqKNVY8rsHdLmLSoQxG0nO9feCHgC9YQHC85IolID0ED8MatySi5CL3Xn0lEqewCJQP</vt:lpwstr>
  </property>
  <property fmtid="{D5CDD505-2E9C-101B-9397-08002B2CF9AE}" pid="10" name="_ms_pID_7253438">
    <vt:lpwstr>ab_x000d_ PK8okltMeequt+iVcpdTAysW/K+KW8jBtQQllcDU8kVAs9MhO5sS3OhKCLlTLqy3BUamtgTs_x000d_ Jk3FN3LzrqdNsepuI/v+XhoJU/MWFWnfULsbESAO1BriRWfUJ/2S0GUIASb4l0oCNvkNmlxC_x000d_ 8lhvj9JQArDZg4yz3vBb400F0TLXD1E4n1bhjCvs56P9B4TP1zZ/O5FsGRAXJ+zl68+jNdVz_x000d_ kH+o8OlUWk4t9E</vt:lpwstr>
  </property>
  <property fmtid="{D5CDD505-2E9C-101B-9397-08002B2CF9AE}" pid="11" name="_ms_pID_7253439">
    <vt:lpwstr>gIXfEEoigI1CkVl4g0ENU/CyZuFKpB682zRrdiQadZJHgCspzF0zSSAXy4_x000d_ VKOo5XvgowQ73d4FADinc5+tJv8wHX1LsFToDkFhTzPJqbAUQX1vsQzGvZxlQr78WPj+SQIE_x000d_ fGxkVPlx+pDPs6rnSNZTbRUQwRlfuqU/DsssWUnWyv1gW04vkIWVpodKl604OJ1cms6HPzbe_x000d_ Mzwm3Gft3+DwKhutUMlITUa1+DZtcPe9</vt:lpwstr>
  </property>
  <property fmtid="{D5CDD505-2E9C-101B-9397-08002B2CF9AE}" pid="12" name="_ms_pID_72534310">
    <vt:lpwstr>9Yf9LGFXEnVCZfwfIBUFCxe3M9gP60jstDzRuK52_x000d_ Xcp8/qWzZGKHAdKR4PEqJ+oEpao/6Go6gc41a7KkCXK47Fwt7JL0XCUh</vt:lpwstr>
  </property>
  <property fmtid="{D5CDD505-2E9C-101B-9397-08002B2CF9AE}" pid="13" name="_new_ms_pID_72543">
    <vt:lpwstr>(4)jNL0gM28At52Ieaf1valQ0LhCJhckLvJxApn9P4IOGXs2CxMSeBUEQOsYE7UL6xHmrDTkB0U
8XrwX0U2eGOvdKAbibq/OwBogqOvwFaAolHRNqNy2szIx/vIxGV3RldByVnAXNghwAf/C+Ny
nC0kXXrwMXgmyFvH5Z6NNWCVsONiwda3mR+L5JpGhOxLoPqs7SuuHSITb197MVyCXsGsK2ms
+l0YVy49NdVVuXoIAG</vt:lpwstr>
  </property>
  <property fmtid="{D5CDD505-2E9C-101B-9397-08002B2CF9AE}" pid="14" name="_new_ms_pID_725431">
    <vt:lpwstr>WNXmtkOaoMvO+RtN+AF98axcECtcDzeutF/RA/MuVrkTeP8na2B2yy
m1HCyY09R6IPysdOkoFKaGF95jn8IPRP7dOExBbQlWgSPqEZNo21+gLMWeFfBt+6pUhKdwFx
7ZPjMNuUrMypYPEZngI1VIdsJf4NZKyTLKZJ0nK7WxKub3aP/MoU61sfNyyw1Icb4IGb7OFn
9w8sA6NUyvf/2CAmXCRdXcc6p9josuAb8E0f</vt:lpwstr>
  </property>
  <property fmtid="{D5CDD505-2E9C-101B-9397-08002B2CF9AE}" pid="15" name="_new_ms_pID_725432">
    <vt:lpwstr>VPOcRqDszuG9Ea/DM6UvbMLgh7KalquPd6s3
kDXgkxV66sccXBRFRpUSm24+++OZrzrFJlZ9+cTKshms+WpKgjZh/IhT4aCGlcWjlqWZhRut
yeE31Jc/cvQKXkucHQJfR38BDLb6HDqUWvPBQ8sa4eIzSeLgq189G0a1RIIGyCiIJjSWXf10
g2H9RhGj00eoqTF/R7ak+JOb3Uld8rKRh6p8+RZSbt3zCH/cPW7Uhk</vt:lpwstr>
  </property>
  <property fmtid="{D5CDD505-2E9C-101B-9397-08002B2CF9AE}" pid="16" name="_new_ms_pID_725433">
    <vt:lpwstr>w4/CdPx+g5NrTVBBFR
HKTc81zHE57lJ6Sfop/J3Md4zKo=</vt:lpwstr>
  </property>
  <property fmtid="{D5CDD505-2E9C-101B-9397-08002B2CF9AE}" pid="17" name="_2015_ms_pID_725343">
    <vt:lpwstr>(3)PGZXU0ryGFW+qEHTEzXUCB0vDRC6BQ/Cd3lwTFlekWvwjof8EH/G+Dfy9yVEwNCikeTp0As1
+WcdXYinAFTo0EJz4liutxMX/FozdptTJUM+1Mh6C7K8FOwmLRAut2yloBy2ZAtJSvIAgRSL
/a5wnIype7pK7qqQV8yVG/m7nmxS8uTd3XgZSMQVCXpzJda9AmWvInOS8RtZ7GvtXkwc71cv
47E4h0hd2batH/jYtU</vt:lpwstr>
  </property>
  <property fmtid="{D5CDD505-2E9C-101B-9397-08002B2CF9AE}" pid="18" name="_2015_ms_pID_7253431">
    <vt:lpwstr>HJTPPW5ps4Z0JouVLEM0XGM9zrBZFFH7HWKb4NqK/2fGsW/hhFLNWB
WSBfh2ikiLFALB3DDjbEIM1mMvvvqF658SI9UgMW5m3KAzyEaRLDqHwTGy7WQP0+Ni8L2+gr
pvWnhH9QU/5S560PckYDkPpQiPmDD2kTrZhw0IdKJYGf/skjjc3zvuxhdD1fa1gUpJFPvuFf
OwsoGS3THoMHE+PGwYX5QakBl1oA9L02yM9h</vt:lpwstr>
  </property>
  <property fmtid="{D5CDD505-2E9C-101B-9397-08002B2CF9AE}" pid="19" name="_2015_ms_pID_7253432">
    <vt:lpwstr>5IaSOvJQyRgQGt65meKitpNMr0b9e/DApHc8
7OW4M7SNiOXUjYY6Rj0r+li/0W7tvg==</vt:lpwstr>
  </property>
  <property fmtid="{D5CDD505-2E9C-101B-9397-08002B2CF9AE}" pid="20" name="ContentTypeId">
    <vt:lpwstr>0x010100CC226774B8D87F4D92D9D1F6859ED44E</vt:lpwstr>
  </property>
  <property fmtid="{D5CDD505-2E9C-101B-9397-08002B2CF9AE}" pid="21" name="_readonly">
    <vt:lpwstr/>
  </property>
  <property fmtid="{D5CDD505-2E9C-101B-9397-08002B2CF9AE}" pid="22" name="_change">
    <vt:lpwstr/>
  </property>
  <property fmtid="{D5CDD505-2E9C-101B-9397-08002B2CF9AE}" pid="23" name="_full-control">
    <vt:lpwstr/>
  </property>
  <property fmtid="{D5CDD505-2E9C-101B-9397-08002B2CF9AE}" pid="24" name="sflag">
    <vt:lpwstr>1564618872</vt:lpwstr>
  </property>
</Properties>
</file>